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0"/>
  </p:notesMasterIdLst>
  <p:handoutMasterIdLst>
    <p:handoutMasterId r:id="rId41"/>
  </p:handoutMasterIdLst>
  <p:sldIdLst>
    <p:sldId id="261" r:id="rId2"/>
    <p:sldId id="263" r:id="rId3"/>
    <p:sldId id="268" r:id="rId4"/>
    <p:sldId id="270" r:id="rId5"/>
    <p:sldId id="275" r:id="rId6"/>
    <p:sldId id="277" r:id="rId7"/>
    <p:sldId id="316" r:id="rId8"/>
    <p:sldId id="276" r:id="rId9"/>
    <p:sldId id="298" r:id="rId10"/>
    <p:sldId id="297" r:id="rId11"/>
    <p:sldId id="299" r:id="rId12"/>
    <p:sldId id="301" r:id="rId13"/>
    <p:sldId id="309" r:id="rId14"/>
    <p:sldId id="310" r:id="rId15"/>
    <p:sldId id="305" r:id="rId16"/>
    <p:sldId id="324" r:id="rId17"/>
    <p:sldId id="326" r:id="rId18"/>
    <p:sldId id="373" r:id="rId19"/>
    <p:sldId id="374" r:id="rId20"/>
    <p:sldId id="291" r:id="rId21"/>
    <p:sldId id="318" r:id="rId22"/>
    <p:sldId id="317" r:id="rId23"/>
    <p:sldId id="293" r:id="rId24"/>
    <p:sldId id="292" r:id="rId25"/>
    <p:sldId id="294" r:id="rId26"/>
    <p:sldId id="322" r:id="rId27"/>
    <p:sldId id="378" r:id="rId28"/>
    <p:sldId id="379" r:id="rId29"/>
    <p:sldId id="338" r:id="rId30"/>
    <p:sldId id="311" r:id="rId31"/>
    <p:sldId id="336" r:id="rId32"/>
    <p:sldId id="337" r:id="rId33"/>
    <p:sldId id="377" r:id="rId34"/>
    <p:sldId id="325" r:id="rId35"/>
    <p:sldId id="375" r:id="rId36"/>
    <p:sldId id="349" r:id="rId37"/>
    <p:sldId id="380" r:id="rId38"/>
    <p:sldId id="376" r:id="rId39"/>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000000"/>
    <a:srgbClr val="FF6600"/>
    <a:srgbClr val="99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80" autoAdjust="0"/>
    <p:restoredTop sz="80319" autoAdjust="0"/>
  </p:normalViewPr>
  <p:slideViewPr>
    <p:cSldViewPr>
      <p:cViewPr varScale="1">
        <p:scale>
          <a:sx n="67" d="100"/>
          <a:sy n="67" d="100"/>
        </p:scale>
        <p:origin x="924" y="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0"/>
    </p:cViewPr>
  </p:sorterViewPr>
  <p:notesViewPr>
    <p:cSldViewPr>
      <p:cViewPr varScale="1">
        <p:scale>
          <a:sx n="51" d="100"/>
          <a:sy n="51" d="100"/>
        </p:scale>
        <p:origin x="-1890"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0162" name="Rectangle 2"/>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a:latin typeface="Arial" charset="0"/>
              </a:defRPr>
            </a:lvl1pPr>
          </a:lstStyle>
          <a:p>
            <a:r>
              <a:rPr lang="en-US"/>
              <a:t>Lee Campbell in the Main Auditorium</a:t>
            </a:r>
          </a:p>
        </p:txBody>
      </p:sp>
      <p:sp>
        <p:nvSpPr>
          <p:cNvPr id="220163" name="Rectangle 3"/>
          <p:cNvSpPr>
            <a:spLocks noGrp="1" noChangeArrowheads="1"/>
          </p:cNvSpPr>
          <p:nvPr>
            <p:ph type="dt" sz="quarter" idx="1"/>
          </p:nvPr>
        </p:nvSpPr>
        <p:spPr bwMode="auto">
          <a:xfrm>
            <a:off x="3936768"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a:latin typeface="Arial" charset="0"/>
              </a:defRPr>
            </a:lvl1pPr>
          </a:lstStyle>
          <a:p>
            <a:r>
              <a:rPr lang="en-US"/>
              <a:t>Sunday Evening 11/12/2006</a:t>
            </a:r>
          </a:p>
        </p:txBody>
      </p:sp>
      <p:sp>
        <p:nvSpPr>
          <p:cNvPr id="220164" name="Rectangle 4"/>
          <p:cNvSpPr>
            <a:spLocks noGrp="1" noChangeArrowheads="1"/>
          </p:cNvSpPr>
          <p:nvPr>
            <p:ph type="ftr" sz="quarter" idx="2"/>
          </p:nvPr>
        </p:nvSpPr>
        <p:spPr bwMode="auto">
          <a:xfrm>
            <a:off x="0"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a:latin typeface="Arial" charset="0"/>
              </a:defRPr>
            </a:lvl1pPr>
          </a:lstStyle>
          <a:p>
            <a:endParaRPr lang="en-US"/>
          </a:p>
        </p:txBody>
      </p:sp>
      <p:sp>
        <p:nvSpPr>
          <p:cNvPr id="220165" name="Rectangle 5"/>
          <p:cNvSpPr>
            <a:spLocks noGrp="1" noChangeArrowheads="1"/>
          </p:cNvSpPr>
          <p:nvPr>
            <p:ph type="sldNum" sz="quarter" idx="3"/>
          </p:nvPr>
        </p:nvSpPr>
        <p:spPr bwMode="auto">
          <a:xfrm>
            <a:off x="3936768"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a:latin typeface="Arial" charset="0"/>
              </a:defRPr>
            </a:lvl1pPr>
          </a:lstStyle>
          <a:p>
            <a:fld id="{B1E5ACEB-B238-48C6-BB79-21D709B723E3}" type="slidenum">
              <a:rPr lang="en-US"/>
              <a:pPr/>
              <a:t>‹#›</a:t>
            </a:fld>
            <a:endParaRPr lang="en-US"/>
          </a:p>
        </p:txBody>
      </p:sp>
    </p:spTree>
    <p:extLst>
      <p:ext uri="{BB962C8B-B14F-4D97-AF65-F5344CB8AC3E}">
        <p14:creationId xmlns:p14="http://schemas.microsoft.com/office/powerpoint/2010/main" val="1974131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a:latin typeface="Arial" charset="0"/>
              </a:defRPr>
            </a:lvl1pPr>
          </a:lstStyle>
          <a:p>
            <a:endParaRPr lang="en-US"/>
          </a:p>
        </p:txBody>
      </p:sp>
      <p:sp>
        <p:nvSpPr>
          <p:cNvPr id="12291" name="Rectangle 3"/>
          <p:cNvSpPr>
            <a:spLocks noGrp="1" noChangeArrowheads="1"/>
          </p:cNvSpPr>
          <p:nvPr>
            <p:ph type="dt" idx="1"/>
          </p:nvPr>
        </p:nvSpPr>
        <p:spPr bwMode="auto">
          <a:xfrm>
            <a:off x="3936768"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a:latin typeface="Arial" charset="0"/>
              </a:defRPr>
            </a:lvl1pPr>
          </a:lstStyle>
          <a:p>
            <a:endParaRPr lang="en-US"/>
          </a:p>
        </p:txBody>
      </p:sp>
      <p:sp>
        <p:nvSpPr>
          <p:cNvPr id="12292"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695008" y="4387136"/>
            <a:ext cx="5560060" cy="415623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294" name="Rectangle 6"/>
          <p:cNvSpPr>
            <a:spLocks noGrp="1" noChangeArrowheads="1"/>
          </p:cNvSpPr>
          <p:nvPr>
            <p:ph type="ftr" sz="quarter" idx="4"/>
          </p:nvPr>
        </p:nvSpPr>
        <p:spPr bwMode="auto">
          <a:xfrm>
            <a:off x="0"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a:latin typeface="Arial" charset="0"/>
              </a:defRPr>
            </a:lvl1pPr>
          </a:lstStyle>
          <a:p>
            <a:endParaRPr lang="en-US"/>
          </a:p>
        </p:txBody>
      </p:sp>
      <p:sp>
        <p:nvSpPr>
          <p:cNvPr id="12295" name="Rectangle 7"/>
          <p:cNvSpPr>
            <a:spLocks noGrp="1" noChangeArrowheads="1"/>
          </p:cNvSpPr>
          <p:nvPr>
            <p:ph type="sldNum" sz="quarter" idx="5"/>
          </p:nvPr>
        </p:nvSpPr>
        <p:spPr bwMode="auto">
          <a:xfrm>
            <a:off x="3936768"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a:latin typeface="Arial" charset="0"/>
              </a:defRPr>
            </a:lvl1pPr>
          </a:lstStyle>
          <a:p>
            <a:fld id="{0FA22C73-C9A7-4F70-ADCE-B21B822A3203}" type="slidenum">
              <a:rPr lang="en-US"/>
              <a:pPr/>
              <a:t>‹#›</a:t>
            </a:fld>
            <a:endParaRPr lang="en-US"/>
          </a:p>
        </p:txBody>
      </p:sp>
    </p:spTree>
    <p:extLst>
      <p:ext uri="{BB962C8B-B14F-4D97-AF65-F5344CB8AC3E}">
        <p14:creationId xmlns:p14="http://schemas.microsoft.com/office/powerpoint/2010/main" val="26285613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5AEE71-01F7-4E34-BD41-D3A2D093A8E5}" type="slidenum">
              <a:rPr lang="en-US"/>
              <a:pPr/>
              <a:t>1</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706165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9CA9D3-70F9-403C-8CDC-9B7C6CCA3269}" type="slidenum">
              <a:rPr lang="en-US"/>
              <a:pPr/>
              <a:t>10</a:t>
            </a:fld>
            <a:endParaRPr lang="en-US"/>
          </a:p>
        </p:txBody>
      </p:sp>
      <p:sp>
        <p:nvSpPr>
          <p:cNvPr id="297986" name="Rectangle 2"/>
          <p:cNvSpPr>
            <a:spLocks noGrp="1" noRot="1" noChangeAspect="1"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48985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1DEE7E-9B7C-4DDC-8F5E-CAEAC9D301A3}" type="slidenum">
              <a:rPr lang="en-US"/>
              <a:pPr/>
              <a:t>11</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637794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9C9BD6-DF59-4D44-80DA-081B19DEFDBE}" type="slidenum">
              <a:rPr lang="en-US"/>
              <a:pPr/>
              <a:t>12</a:t>
            </a:fld>
            <a:endParaRPr lang="en-US"/>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444255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E8BBE5-AFFE-42F6-B2A1-EAD05A19C83A}" type="slidenum">
              <a:rPr lang="en-US"/>
              <a:pPr/>
              <a:t>13</a:t>
            </a:fld>
            <a:endParaRPr lang="en-US"/>
          </a:p>
        </p:txBody>
      </p:sp>
      <p:sp>
        <p:nvSpPr>
          <p:cNvPr id="301058" name="Rectangle 2"/>
          <p:cNvSpPr>
            <a:spLocks noGrp="1" noRot="1" noChangeAspec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22479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5315D3-4A41-421B-9C2D-BD2EBF7EF3C2}" type="slidenum">
              <a:rPr lang="en-US"/>
              <a:pPr/>
              <a:t>14</a:t>
            </a:fld>
            <a:endParaRPr 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352386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D1B18-19BC-4411-8ACC-59EB6E74DDF1}" type="slidenum">
              <a:rPr lang="en-US"/>
              <a:pPr/>
              <a:t>15</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420835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Campbell, 11/26/2006</a:t>
            </a:r>
          </a:p>
        </p:txBody>
      </p:sp>
      <p:sp>
        <p:nvSpPr>
          <p:cNvPr id="7" name="Rectangle 7"/>
          <p:cNvSpPr>
            <a:spLocks noGrp="1" noChangeArrowheads="1"/>
          </p:cNvSpPr>
          <p:nvPr>
            <p:ph type="sldNum" sz="quarter" idx="5"/>
          </p:nvPr>
        </p:nvSpPr>
        <p:spPr>
          <a:ln/>
        </p:spPr>
        <p:txBody>
          <a:bodyPr/>
          <a:lstStyle/>
          <a:p>
            <a:fld id="{5AD667F7-42C2-4310-9891-86CCA421A705}" type="slidenum">
              <a:rPr lang="en-US"/>
              <a:pPr/>
              <a:t>16</a:t>
            </a:fld>
            <a:endParaRPr lang="en-US"/>
          </a:p>
        </p:txBody>
      </p:sp>
      <p:sp>
        <p:nvSpPr>
          <p:cNvPr id="223234" name="Rectangle 2"/>
          <p:cNvSpPr>
            <a:spLocks noGrp="1" noRot="1" noChangeAspec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76067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Campbell, 11/26/2006</a:t>
            </a:r>
          </a:p>
        </p:txBody>
      </p:sp>
      <p:sp>
        <p:nvSpPr>
          <p:cNvPr id="7" name="Rectangle 7"/>
          <p:cNvSpPr>
            <a:spLocks noGrp="1" noChangeArrowheads="1"/>
          </p:cNvSpPr>
          <p:nvPr>
            <p:ph type="sldNum" sz="quarter" idx="5"/>
          </p:nvPr>
        </p:nvSpPr>
        <p:spPr>
          <a:ln/>
        </p:spPr>
        <p:txBody>
          <a:bodyPr/>
          <a:lstStyle/>
          <a:p>
            <a:fld id="{ED252E12-7E12-4CE9-80B7-8B3F8919322F}" type="slidenum">
              <a:rPr lang="en-US"/>
              <a:pPr/>
              <a:t>17</a:t>
            </a:fld>
            <a:endParaRPr lang="en-US"/>
          </a:p>
        </p:txBody>
      </p:sp>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93101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D1B18-19BC-4411-8ACC-59EB6E74DDF1}" type="slidenum">
              <a:rPr lang="en-US"/>
              <a:pPr/>
              <a:t>19</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7537426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CF0CF8-4F3F-4A24-99D0-10E4AF264C05}" type="slidenum">
              <a:rPr lang="en-US"/>
              <a:pPr/>
              <a:t>20</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21865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1A0F9E-3E48-4586-A61A-72C0438E9275}" type="slidenum">
              <a:rPr lang="en-US"/>
              <a:pPr/>
              <a:t>2</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376841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3652DF-734C-4289-AD69-0155858FF974}" type="slidenum">
              <a:rPr lang="en-US"/>
              <a:pPr/>
              <a:t>21</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689950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81527F-D193-470C-AEC2-CAF006E06473}" type="slidenum">
              <a:rPr lang="en-US"/>
              <a:pPr/>
              <a:t>22</a:t>
            </a:fld>
            <a:endParaRPr lang="en-US"/>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428145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B195C6-4AF9-40C5-B578-7AD8461FD16E}" type="slidenum">
              <a:rPr lang="en-US"/>
              <a:pPr/>
              <a:t>23</a:t>
            </a:fld>
            <a:endParaRPr lang="en-US"/>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55780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40F997-13BE-4740-8BE3-64610F1B17CE}" type="slidenum">
              <a:rPr lang="en-US"/>
              <a:pPr/>
              <a:t>24</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75776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E6BE93-7265-465E-8753-7904EF2F16CC}" type="slidenum">
              <a:rPr lang="en-US"/>
              <a:pPr/>
              <a:t>25</a:t>
            </a:fld>
            <a:endParaRPr lang="en-U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950380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7A7165-8D33-46B9-8C32-44D7099B8D2D}" type="slidenum">
              <a:rPr lang="en-US"/>
              <a:pPr/>
              <a:t>26</a:t>
            </a:fld>
            <a:endParaRPr lang="en-US"/>
          </a:p>
        </p:txBody>
      </p:sp>
      <p:sp>
        <p:nvSpPr>
          <p:cNvPr id="219138" name="Rectangle 2"/>
          <p:cNvSpPr>
            <a:spLocks noGrp="1" noRot="1" noChangeAspect="1"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30144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7A7165-8D33-46B9-8C32-44D7099B8D2D}" type="slidenum">
              <a:rPr lang="en-US"/>
              <a:pPr/>
              <a:t>28</a:t>
            </a:fld>
            <a:endParaRPr lang="en-US"/>
          </a:p>
        </p:txBody>
      </p:sp>
      <p:sp>
        <p:nvSpPr>
          <p:cNvPr id="219138" name="Rectangle 2"/>
          <p:cNvSpPr>
            <a:spLocks noGrp="1" noRot="1" noChangeAspect="1"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5350275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A4109E-DAF2-4E4B-A390-D7AFF4DB91AF}" type="slidenum">
              <a:rPr lang="en-US"/>
              <a:pPr/>
              <a:t>29</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0548294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A4109E-DAF2-4E4B-A390-D7AFF4DB91AF}" type="slidenum">
              <a:rPr lang="en-US"/>
              <a:pPr/>
              <a:t>30</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4122597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A4109E-DAF2-4E4B-A390-D7AFF4DB91AF}" type="slidenum">
              <a:rPr lang="en-US"/>
              <a:pPr/>
              <a:t>31</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266506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63552A-9372-45B4-9C46-818F915640DD}" type="slidenum">
              <a:rPr lang="en-US"/>
              <a:pPr/>
              <a:t>3</a:t>
            </a:fld>
            <a:endParaRPr 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422774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A4109E-DAF2-4E4B-A390-D7AFF4DB91AF}" type="slidenum">
              <a:rPr lang="en-US"/>
              <a:pPr/>
              <a:t>32</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407695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A4109E-DAF2-4E4B-A390-D7AFF4DB91AF}" type="slidenum">
              <a:rPr lang="en-US"/>
              <a:pPr/>
              <a:t>33</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6513713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Campbell, 11/26/2006</a:t>
            </a:r>
          </a:p>
        </p:txBody>
      </p:sp>
      <p:sp>
        <p:nvSpPr>
          <p:cNvPr id="7" name="Rectangle 7"/>
          <p:cNvSpPr>
            <a:spLocks noGrp="1" noChangeArrowheads="1"/>
          </p:cNvSpPr>
          <p:nvPr>
            <p:ph type="sldNum" sz="quarter" idx="5"/>
          </p:nvPr>
        </p:nvSpPr>
        <p:spPr>
          <a:ln/>
        </p:spPr>
        <p:txBody>
          <a:bodyPr/>
          <a:lstStyle/>
          <a:p>
            <a:fld id="{74A6D10E-2F32-41E2-B12F-D261000C3CAD}" type="slidenum">
              <a:rPr lang="en-US"/>
              <a:pPr/>
              <a:t>34</a:t>
            </a:fld>
            <a:endParaRPr lang="en-US"/>
          </a:p>
        </p:txBody>
      </p:sp>
      <p:sp>
        <p:nvSpPr>
          <p:cNvPr id="225282" name="Rectangle 2"/>
          <p:cNvSpPr>
            <a:spLocks noGrp="1" noRot="1" noChangeAspec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6617258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Campbell, 11/26/2006</a:t>
            </a:r>
          </a:p>
        </p:txBody>
      </p:sp>
      <p:sp>
        <p:nvSpPr>
          <p:cNvPr id="7" name="Rectangle 7"/>
          <p:cNvSpPr>
            <a:spLocks noGrp="1" noChangeArrowheads="1"/>
          </p:cNvSpPr>
          <p:nvPr>
            <p:ph type="sldNum" sz="quarter" idx="5"/>
          </p:nvPr>
        </p:nvSpPr>
        <p:spPr>
          <a:ln/>
        </p:spPr>
        <p:txBody>
          <a:bodyPr/>
          <a:lstStyle/>
          <a:p>
            <a:fld id="{DBEBA03A-57EE-4A43-9EDC-175636954584}" type="slidenum">
              <a:rPr lang="en-US"/>
              <a:pPr/>
              <a:t>35</a:t>
            </a:fld>
            <a:endParaRPr lang="en-US"/>
          </a:p>
        </p:txBody>
      </p:sp>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714791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Campbell, 11/26/2006</a:t>
            </a:r>
          </a:p>
        </p:txBody>
      </p:sp>
      <p:sp>
        <p:nvSpPr>
          <p:cNvPr id="7" name="Rectangle 7"/>
          <p:cNvSpPr>
            <a:spLocks noGrp="1" noChangeArrowheads="1"/>
          </p:cNvSpPr>
          <p:nvPr>
            <p:ph type="sldNum" sz="quarter" idx="5"/>
          </p:nvPr>
        </p:nvSpPr>
        <p:spPr>
          <a:ln/>
        </p:spPr>
        <p:txBody>
          <a:bodyPr/>
          <a:lstStyle/>
          <a:p>
            <a:fld id="{DBEBA03A-57EE-4A43-9EDC-175636954584}" type="slidenum">
              <a:rPr lang="en-US"/>
              <a:pPr/>
              <a:t>36</a:t>
            </a:fld>
            <a:endParaRPr lang="en-US"/>
          </a:p>
        </p:txBody>
      </p:sp>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0638197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A4109E-DAF2-4E4B-A390-D7AFF4DB91AF}" type="slidenum">
              <a:rPr lang="en-US"/>
              <a:pPr/>
              <a:t>37</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234140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A4109E-DAF2-4E4B-A390-D7AFF4DB91AF}" type="slidenum">
              <a:rPr lang="en-US"/>
              <a:pPr/>
              <a:t>38</a:t>
            </a:fld>
            <a:endParaRPr lang="en-US"/>
          </a:p>
        </p:txBody>
      </p:sp>
      <p:sp>
        <p:nvSpPr>
          <p:cNvPr id="305154" name="Rectangle 2"/>
          <p:cNvSpPr>
            <a:spLocks noGrp="1" noRot="1" noChangeAspec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834112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845DFA-F23D-490D-9F03-81513D65C545}" type="slidenum">
              <a:rPr lang="en-US"/>
              <a:pPr/>
              <a:t>4</a:t>
            </a:fld>
            <a:endParaRPr 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863989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F12140-E15E-4546-8C47-47FF442FED13}" type="slidenum">
              <a:rPr lang="en-US"/>
              <a:pPr/>
              <a:t>5</a:t>
            </a:fld>
            <a:endParaRPr 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807078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0540AF-F968-484E-A220-6E43EA112C7B}" type="slidenum">
              <a:rPr lang="en-US"/>
              <a:pPr/>
              <a:t>6</a:t>
            </a:fld>
            <a:endParaRPr lang="en-US"/>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98257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9A1BB5-C74C-4BA4-B920-C536DFDA48DE}" type="slidenum">
              <a:rPr lang="en-US"/>
              <a:pPr/>
              <a:t>7</a:t>
            </a:fld>
            <a:endParaRPr 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81768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1390C4-9278-4B20-8294-5E8166431014}" type="slidenum">
              <a:rPr lang="en-US"/>
              <a:pPr/>
              <a:t>8</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147849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684F2-0C39-4972-AB94-16139F8DE47A}" type="slidenum">
              <a:rPr lang="en-US"/>
              <a:pPr/>
              <a:t>9</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267624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17A186E-787B-4D2D-854C-A02682C0887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B59347-41A3-4266-9ACE-38AB7B2797B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14C34C1-1359-485E-AE59-58C922805C9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9C460F9-B3FE-49C3-9FB9-5A1140F949C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732F5FB-6091-44F4-96B5-F7FB24E7952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635A296-C6B3-46B6-9AF4-2DEEC268C0A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EA0914E-A773-4A98-A7D8-3764CAB0F1D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F8A6F33-BAEB-4BA0-BA55-E54C5CBC201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9775825-1E22-4352-BEF0-3FAA920EB31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85A586B-301A-4F40-B707-84F24C4BD07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236F27-0ACE-45CE-ADBA-4591DD5D090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0"/>
                <a:invGamma/>
              </a:schemeClr>
            </a:gs>
          </a:gsLst>
          <a:path path="rect">
            <a:fillToRect l="100000" t="100000"/>
          </a:path>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D357045-C599-488A-9FE7-32377EAAD28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Garamond" pitchFamily="18" charset="0"/>
        </a:defRPr>
      </a:lvl2pPr>
      <a:lvl3pPr algn="ctr" rtl="0" fontAlgn="base">
        <a:spcBef>
          <a:spcPct val="0"/>
        </a:spcBef>
        <a:spcAft>
          <a:spcPct val="0"/>
        </a:spcAft>
        <a:defRPr sz="4400">
          <a:solidFill>
            <a:schemeClr val="tx2"/>
          </a:solidFill>
          <a:latin typeface="Garamond" pitchFamily="18" charset="0"/>
        </a:defRPr>
      </a:lvl3pPr>
      <a:lvl4pPr algn="ctr" rtl="0" fontAlgn="base">
        <a:spcBef>
          <a:spcPct val="0"/>
        </a:spcBef>
        <a:spcAft>
          <a:spcPct val="0"/>
        </a:spcAft>
        <a:defRPr sz="4400">
          <a:solidFill>
            <a:schemeClr val="tx2"/>
          </a:solidFill>
          <a:latin typeface="Garamond" pitchFamily="18" charset="0"/>
        </a:defRPr>
      </a:lvl4pPr>
      <a:lvl5pPr algn="ctr" rtl="0" fontAlgn="base">
        <a:spcBef>
          <a:spcPct val="0"/>
        </a:spcBef>
        <a:spcAft>
          <a:spcPct val="0"/>
        </a:spcAft>
        <a:defRPr sz="4400">
          <a:solidFill>
            <a:schemeClr val="tx2"/>
          </a:solidFill>
          <a:latin typeface="Garamond" pitchFamily="18" charset="0"/>
        </a:defRPr>
      </a:lvl5pPr>
      <a:lvl6pPr marL="457200" algn="ctr" rtl="0" fontAlgn="base">
        <a:spcBef>
          <a:spcPct val="0"/>
        </a:spcBef>
        <a:spcAft>
          <a:spcPct val="0"/>
        </a:spcAft>
        <a:defRPr sz="4400">
          <a:solidFill>
            <a:schemeClr val="tx2"/>
          </a:solidFill>
          <a:latin typeface="Garamond" pitchFamily="18" charset="0"/>
        </a:defRPr>
      </a:lvl6pPr>
      <a:lvl7pPr marL="914400" algn="ctr" rtl="0" fontAlgn="base">
        <a:spcBef>
          <a:spcPct val="0"/>
        </a:spcBef>
        <a:spcAft>
          <a:spcPct val="0"/>
        </a:spcAft>
        <a:defRPr sz="4400">
          <a:solidFill>
            <a:schemeClr val="tx2"/>
          </a:solidFill>
          <a:latin typeface="Garamond" pitchFamily="18" charset="0"/>
        </a:defRPr>
      </a:lvl7pPr>
      <a:lvl8pPr marL="1371600" algn="ctr" rtl="0" fontAlgn="base">
        <a:spcBef>
          <a:spcPct val="0"/>
        </a:spcBef>
        <a:spcAft>
          <a:spcPct val="0"/>
        </a:spcAft>
        <a:defRPr sz="4400">
          <a:solidFill>
            <a:schemeClr val="tx2"/>
          </a:solidFill>
          <a:latin typeface="Garamond" pitchFamily="18" charset="0"/>
        </a:defRPr>
      </a:lvl8pPr>
      <a:lvl9pPr marL="1828800" algn="ctr" rtl="0" fontAlgn="base">
        <a:spcBef>
          <a:spcPct val="0"/>
        </a:spcBef>
        <a:spcAft>
          <a:spcPct val="0"/>
        </a:spcAft>
        <a:defRPr sz="4400">
          <a:solidFill>
            <a:schemeClr val="tx2"/>
          </a:solidFill>
          <a:latin typeface="Garamond"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07" name="Text Box 15"/>
          <p:cNvSpPr txBox="1">
            <a:spLocks noChangeArrowheads="1"/>
          </p:cNvSpPr>
          <p:nvPr/>
        </p:nvSpPr>
        <p:spPr bwMode="auto">
          <a:xfrm>
            <a:off x="115888" y="0"/>
            <a:ext cx="8839200" cy="579438"/>
          </a:xfrm>
          <a:prstGeom prst="rect">
            <a:avLst/>
          </a:prstGeom>
          <a:noFill/>
          <a:ln w="9525">
            <a:noFill/>
            <a:miter lim="800000"/>
            <a:headEnd/>
            <a:tailEnd/>
          </a:ln>
          <a:effectLst/>
        </p:spPr>
        <p:txBody>
          <a:bodyPr>
            <a:spAutoFit/>
          </a:bodyPr>
          <a:lstStyle/>
          <a:p>
            <a:pPr algn="ctr">
              <a:spcBef>
                <a:spcPct val="50000"/>
              </a:spcBef>
            </a:pPr>
            <a:r>
              <a:rPr lang="en-US" sz="3200" b="1"/>
              <a:t>He was there to pass on some good news.</a:t>
            </a:r>
          </a:p>
        </p:txBody>
      </p:sp>
      <p:sp>
        <p:nvSpPr>
          <p:cNvPr id="59408" name="Text Box 16"/>
          <p:cNvSpPr txBox="1">
            <a:spLocks noChangeArrowheads="1"/>
          </p:cNvSpPr>
          <p:nvPr/>
        </p:nvSpPr>
        <p:spPr bwMode="auto">
          <a:xfrm>
            <a:off x="115888" y="5562600"/>
            <a:ext cx="8839200" cy="1066800"/>
          </a:xfrm>
          <a:prstGeom prst="rect">
            <a:avLst/>
          </a:prstGeom>
          <a:noFill/>
          <a:ln w="9525">
            <a:noFill/>
            <a:miter lim="800000"/>
            <a:headEnd/>
            <a:tailEnd/>
          </a:ln>
          <a:effectLst/>
        </p:spPr>
        <p:txBody>
          <a:bodyPr>
            <a:spAutoFit/>
          </a:bodyPr>
          <a:lstStyle/>
          <a:p>
            <a:pPr algn="ctr">
              <a:spcBef>
                <a:spcPct val="50000"/>
              </a:spcBef>
            </a:pPr>
            <a:r>
              <a:rPr lang="en-US" sz="3200"/>
              <a:t>So far, in this letter, Paul’s been praising them and reminiscing about the time he spent with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4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4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7" grpId="0"/>
      <p:bldP spid="5940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r>
              <a:rPr lang="en-US"/>
              <a:t>Holy Sex</a:t>
            </a:r>
          </a:p>
        </p:txBody>
      </p:sp>
      <p:sp>
        <p:nvSpPr>
          <p:cNvPr id="176131" name="Rectangle 3"/>
          <p:cNvSpPr>
            <a:spLocks noGrp="1" noChangeArrowheads="1"/>
          </p:cNvSpPr>
          <p:nvPr>
            <p:ph type="body" idx="1"/>
          </p:nvPr>
        </p:nvSpPr>
        <p:spPr>
          <a:xfrm>
            <a:off x="152400" y="1371600"/>
            <a:ext cx="8991600" cy="4525963"/>
          </a:xfrm>
        </p:spPr>
        <p:txBody>
          <a:bodyPr/>
          <a:lstStyle/>
          <a:p>
            <a:r>
              <a:rPr lang="en-US" sz="3600" dirty="0"/>
              <a:t>Use your sexuality the way it was designed.</a:t>
            </a:r>
          </a:p>
          <a:p>
            <a:pPr marL="855663" lvl="1">
              <a:buFontTx/>
              <a:buNone/>
            </a:pPr>
            <a:r>
              <a:rPr lang="en-US" sz="3600" dirty="0"/>
              <a:t>What is ‘holy’ sex (i.e. God’s design)?</a:t>
            </a:r>
          </a:p>
          <a:p>
            <a:pPr lvl="1">
              <a:buFontTx/>
              <a:buNone/>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61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228600" y="274638"/>
            <a:ext cx="8686800" cy="1143000"/>
          </a:xfrm>
        </p:spPr>
        <p:txBody>
          <a:bodyPr/>
          <a:lstStyle/>
          <a:p>
            <a:pPr algn="l"/>
            <a:r>
              <a:rPr lang="en-US" sz="3600" b="1">
                <a:solidFill>
                  <a:srgbClr val="FFFF00"/>
                </a:solidFill>
              </a:rPr>
              <a:t>It’s an intimate experience of God’s nature.</a:t>
            </a:r>
          </a:p>
        </p:txBody>
      </p:sp>
      <p:sp>
        <p:nvSpPr>
          <p:cNvPr id="179203" name="Rectangle 3"/>
          <p:cNvSpPr>
            <a:spLocks noGrp="1" noChangeArrowheads="1"/>
          </p:cNvSpPr>
          <p:nvPr>
            <p:ph type="body" idx="1"/>
          </p:nvPr>
        </p:nvSpPr>
        <p:spPr>
          <a:xfrm>
            <a:off x="381000" y="1219200"/>
            <a:ext cx="8382000" cy="2590800"/>
          </a:xfrm>
        </p:spPr>
        <p:txBody>
          <a:bodyPr/>
          <a:lstStyle/>
          <a:p>
            <a:pPr marL="0" indent="0" algn="just">
              <a:buFontTx/>
              <a:buNone/>
            </a:pPr>
            <a:r>
              <a:rPr lang="en-US" dirty="0"/>
              <a:t>...God said, "Let Us make man in Our image, according to Our likeness...and God created man in His own image, in the image of God He created him; male and female He created them.                  Genesis 1:26-27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228600" y="274638"/>
            <a:ext cx="8686800" cy="1143000"/>
          </a:xfrm>
        </p:spPr>
        <p:txBody>
          <a:bodyPr/>
          <a:lstStyle/>
          <a:p>
            <a:pPr algn="l"/>
            <a:r>
              <a:rPr lang="en-US" sz="3600" b="1" dirty="0">
                <a:solidFill>
                  <a:srgbClr val="FFFF00"/>
                </a:solidFill>
              </a:rPr>
              <a:t>It’s an intimate experience of God’s nature.</a:t>
            </a:r>
          </a:p>
        </p:txBody>
      </p:sp>
      <p:sp>
        <p:nvSpPr>
          <p:cNvPr id="181251" name="Rectangle 3"/>
          <p:cNvSpPr>
            <a:spLocks noGrp="1" noChangeArrowheads="1"/>
          </p:cNvSpPr>
          <p:nvPr>
            <p:ph type="body" idx="1"/>
          </p:nvPr>
        </p:nvSpPr>
        <p:spPr>
          <a:xfrm>
            <a:off x="457200" y="1219200"/>
            <a:ext cx="8458200" cy="1828800"/>
          </a:xfrm>
        </p:spPr>
        <p:txBody>
          <a:bodyPr/>
          <a:lstStyle/>
          <a:p>
            <a:pPr marL="0" indent="0">
              <a:lnSpc>
                <a:spcPct val="90000"/>
              </a:lnSpc>
              <a:buNone/>
            </a:pPr>
            <a:r>
              <a:rPr lang="en-US" sz="3600" dirty="0"/>
              <a:t>It creates &amp; maintains a unique bond between a husband and wife.</a:t>
            </a:r>
            <a:endParaRPr lang="en-US" sz="3600" i="1" dirty="0"/>
          </a:p>
        </p:txBody>
      </p:sp>
      <p:sp>
        <p:nvSpPr>
          <p:cNvPr id="181252" name="Text Box 4"/>
          <p:cNvSpPr txBox="1">
            <a:spLocks noChangeArrowheads="1"/>
          </p:cNvSpPr>
          <p:nvPr/>
        </p:nvSpPr>
        <p:spPr bwMode="auto">
          <a:xfrm>
            <a:off x="457200" y="2667000"/>
            <a:ext cx="8458200" cy="3046988"/>
          </a:xfrm>
          <a:prstGeom prst="rect">
            <a:avLst/>
          </a:prstGeom>
          <a:noFill/>
          <a:ln w="9525">
            <a:noFill/>
            <a:miter lim="800000"/>
            <a:headEnd/>
            <a:tailEnd/>
          </a:ln>
          <a:effectLst/>
        </p:spPr>
        <p:txBody>
          <a:bodyPr>
            <a:spAutoFit/>
          </a:bodyPr>
          <a:lstStyle/>
          <a:p>
            <a:pPr algn="just"/>
            <a:r>
              <a:rPr lang="en-US" sz="3200" dirty="0">
                <a:latin typeface="+mj-lt"/>
              </a:rPr>
              <a:t>And the man said (of his wife) "This is now bone of my bones, And flesh of my flesh...For this cause a man shall leave his father and his mother, and shall cleave to his wife; and they shall become one flesh. And the man and his wife were both naked and were not ashamed.  Genesis 2:23-25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1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12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build="p"/>
      <p:bldP spid="18125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5" name="Rectangle 3"/>
          <p:cNvSpPr>
            <a:spLocks noGrp="1" noChangeArrowheads="1"/>
          </p:cNvSpPr>
          <p:nvPr>
            <p:ph type="body" idx="1"/>
          </p:nvPr>
        </p:nvSpPr>
        <p:spPr>
          <a:xfrm>
            <a:off x="502563" y="1381331"/>
            <a:ext cx="8458200" cy="1295400"/>
          </a:xfrm>
        </p:spPr>
        <p:txBody>
          <a:bodyPr/>
          <a:lstStyle/>
          <a:p>
            <a:pPr marL="0" indent="0">
              <a:lnSpc>
                <a:spcPct val="90000"/>
              </a:lnSpc>
              <a:buNone/>
            </a:pPr>
            <a:r>
              <a:rPr lang="en-US" sz="3600" dirty="0"/>
              <a:t>It creates &amp; maintains a unique bond between a husband and wife</a:t>
            </a:r>
            <a:endParaRPr lang="en-US" sz="3600" i="1" dirty="0"/>
          </a:p>
        </p:txBody>
      </p:sp>
      <p:sp>
        <p:nvSpPr>
          <p:cNvPr id="192516" name="Text Box 4"/>
          <p:cNvSpPr txBox="1">
            <a:spLocks noChangeArrowheads="1"/>
          </p:cNvSpPr>
          <p:nvPr/>
        </p:nvSpPr>
        <p:spPr bwMode="auto">
          <a:xfrm>
            <a:off x="457200" y="3124200"/>
            <a:ext cx="8458200" cy="1066800"/>
          </a:xfrm>
          <a:prstGeom prst="rect">
            <a:avLst/>
          </a:prstGeom>
          <a:noFill/>
          <a:ln w="9525">
            <a:noFill/>
            <a:miter lim="800000"/>
            <a:headEnd/>
            <a:tailEnd/>
          </a:ln>
          <a:effectLst/>
        </p:spPr>
        <p:txBody>
          <a:bodyPr>
            <a:spAutoFit/>
          </a:bodyPr>
          <a:lstStyle/>
          <a:p>
            <a:pPr algn="just"/>
            <a:r>
              <a:rPr lang="en-US" sz="3200" dirty="0">
                <a:latin typeface="+mj-lt"/>
              </a:rPr>
              <a:t>Now the man ‘had relations with’ his wife Eve...</a:t>
            </a:r>
            <a:r>
              <a:rPr lang="en-US" dirty="0">
                <a:latin typeface="+mj-lt"/>
              </a:rPr>
              <a:t>                                                                             </a:t>
            </a:r>
            <a:r>
              <a:rPr lang="en-US" sz="3200" dirty="0">
                <a:latin typeface="+mj-lt"/>
              </a:rPr>
              <a:t>Genesis 4:1</a:t>
            </a:r>
          </a:p>
        </p:txBody>
      </p:sp>
      <p:sp>
        <p:nvSpPr>
          <p:cNvPr id="192517" name="Text Box 5"/>
          <p:cNvSpPr txBox="1">
            <a:spLocks noChangeArrowheads="1"/>
          </p:cNvSpPr>
          <p:nvPr/>
        </p:nvSpPr>
        <p:spPr bwMode="auto">
          <a:xfrm>
            <a:off x="914400" y="4953000"/>
            <a:ext cx="7391400" cy="1739900"/>
          </a:xfrm>
          <a:prstGeom prst="rect">
            <a:avLst/>
          </a:prstGeom>
          <a:noFill/>
          <a:ln w="9525">
            <a:noFill/>
            <a:miter lim="800000"/>
            <a:headEnd/>
            <a:tailEnd/>
          </a:ln>
          <a:effectLst/>
        </p:spPr>
        <p:txBody>
          <a:bodyPr>
            <a:spAutoFit/>
          </a:bodyPr>
          <a:lstStyle/>
          <a:p>
            <a:r>
              <a:rPr lang="en-US" sz="3600" i="1" dirty="0">
                <a:solidFill>
                  <a:srgbClr val="FFFF00"/>
                </a:solidFill>
              </a:rPr>
              <a:t>yada </a:t>
            </a:r>
            <a:r>
              <a:rPr lang="en-US" sz="3600" dirty="0">
                <a:solidFill>
                  <a:srgbClr val="FFFF00"/>
                </a:solidFill>
              </a:rPr>
              <a:t>– to know</a:t>
            </a:r>
          </a:p>
          <a:p>
            <a:r>
              <a:rPr lang="en-US" sz="3600" dirty="0">
                <a:solidFill>
                  <a:srgbClr val="FFFF00"/>
                </a:solidFill>
              </a:rPr>
              <a:t>This is not ‘know about’ but to know in a relational sense.</a:t>
            </a:r>
            <a:endParaRPr lang="en-US" sz="3600" i="1" dirty="0">
              <a:solidFill>
                <a:srgbClr val="FFFF00"/>
              </a:solidFill>
            </a:endParaRPr>
          </a:p>
        </p:txBody>
      </p:sp>
      <p:sp>
        <p:nvSpPr>
          <p:cNvPr id="192518" name="Line 6"/>
          <p:cNvSpPr>
            <a:spLocks noChangeShapeType="1"/>
          </p:cNvSpPr>
          <p:nvPr/>
        </p:nvSpPr>
        <p:spPr bwMode="auto">
          <a:xfrm flipV="1">
            <a:off x="3200400" y="3657600"/>
            <a:ext cx="914400" cy="1295400"/>
          </a:xfrm>
          <a:prstGeom prst="line">
            <a:avLst/>
          </a:prstGeom>
          <a:noFill/>
          <a:ln w="57150">
            <a:solidFill>
              <a:srgbClr val="FFFF00"/>
            </a:solidFill>
            <a:round/>
            <a:headEnd/>
            <a:tailEnd type="triangle" w="med" len="med"/>
          </a:ln>
          <a:effectLst/>
        </p:spPr>
        <p:txBody>
          <a:bodyPr/>
          <a:lstStyle/>
          <a:p>
            <a:endParaRPr lang="en-US"/>
          </a:p>
        </p:txBody>
      </p:sp>
      <p:sp>
        <p:nvSpPr>
          <p:cNvPr id="192523" name="Rectangle 11"/>
          <p:cNvSpPr>
            <a:spLocks noChangeArrowheads="1"/>
          </p:cNvSpPr>
          <p:nvPr/>
        </p:nvSpPr>
        <p:spPr bwMode="auto">
          <a:xfrm>
            <a:off x="304800" y="744538"/>
            <a:ext cx="8619347" cy="646331"/>
          </a:xfrm>
          <a:prstGeom prst="rect">
            <a:avLst/>
          </a:prstGeom>
          <a:noFill/>
          <a:ln w="9525">
            <a:noFill/>
            <a:miter lim="800000"/>
            <a:headEnd/>
            <a:tailEnd/>
          </a:ln>
          <a:effectLst/>
        </p:spPr>
        <p:txBody>
          <a:bodyPr wrap="none">
            <a:spAutoFit/>
          </a:bodyPr>
          <a:lstStyle/>
          <a:p>
            <a:r>
              <a:rPr lang="en-US" sz="3600" b="1" dirty="0">
                <a:solidFill>
                  <a:srgbClr val="FFFF00"/>
                </a:solidFill>
              </a:rPr>
              <a:t>It’s an intimate experience of God’s nature</a:t>
            </a:r>
            <a:r>
              <a:rPr lang="en-US" b="1" dirty="0">
                <a:solidFill>
                  <a:srgbClr val="FFFF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25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251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251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7" grpId="0" build="allAtOnce"/>
      <p:bldP spid="1925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228600" y="274638"/>
            <a:ext cx="8686800" cy="1143000"/>
          </a:xfrm>
        </p:spPr>
        <p:txBody>
          <a:bodyPr/>
          <a:lstStyle/>
          <a:p>
            <a:pPr algn="l"/>
            <a:r>
              <a:rPr lang="en-US" sz="3600" b="1">
                <a:solidFill>
                  <a:srgbClr val="FFFF00"/>
                </a:solidFill>
              </a:rPr>
              <a:t>It’s an intimate experience of God’s nature.</a:t>
            </a:r>
          </a:p>
        </p:txBody>
      </p:sp>
      <p:sp>
        <p:nvSpPr>
          <p:cNvPr id="193539" name="Rectangle 3"/>
          <p:cNvSpPr>
            <a:spLocks noGrp="1" noChangeArrowheads="1"/>
          </p:cNvSpPr>
          <p:nvPr>
            <p:ph type="body" idx="1"/>
          </p:nvPr>
        </p:nvSpPr>
        <p:spPr>
          <a:xfrm>
            <a:off x="457200" y="1219200"/>
            <a:ext cx="8458200" cy="1371600"/>
          </a:xfrm>
        </p:spPr>
        <p:txBody>
          <a:bodyPr/>
          <a:lstStyle/>
          <a:p>
            <a:pPr marL="0" indent="0">
              <a:buNone/>
            </a:pPr>
            <a:r>
              <a:rPr lang="en-US" sz="3600" dirty="0"/>
              <a:t>It creates &amp; maintains a unique bond between a husband and wife </a:t>
            </a:r>
            <a:endParaRPr lang="en-US" sz="3600" i="1" dirty="0"/>
          </a:p>
        </p:txBody>
      </p:sp>
      <p:sp>
        <p:nvSpPr>
          <p:cNvPr id="193541" name="Text Box 5"/>
          <p:cNvSpPr txBox="1">
            <a:spLocks noChangeArrowheads="1"/>
          </p:cNvSpPr>
          <p:nvPr/>
        </p:nvSpPr>
        <p:spPr bwMode="auto">
          <a:xfrm>
            <a:off x="838200" y="3657600"/>
            <a:ext cx="8001000" cy="2062103"/>
          </a:xfrm>
          <a:prstGeom prst="rect">
            <a:avLst/>
          </a:prstGeom>
          <a:noFill/>
          <a:ln w="9525">
            <a:noFill/>
            <a:miter lim="800000"/>
            <a:headEnd/>
            <a:tailEnd/>
          </a:ln>
          <a:effectLst/>
        </p:spPr>
        <p:txBody>
          <a:bodyPr>
            <a:spAutoFit/>
          </a:bodyPr>
          <a:lstStyle/>
          <a:p>
            <a:pPr algn="just">
              <a:spcBef>
                <a:spcPct val="50000"/>
              </a:spcBef>
            </a:pPr>
            <a:r>
              <a:rPr lang="en-US" sz="3200" dirty="0">
                <a:latin typeface="+mj-lt"/>
              </a:rPr>
              <a:t>Give honor to marriage, and remain faithful to one another in marriage. God will surely judge people who are immoral and those who commit adultery.   Hebrews 13:4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en-US"/>
              <a:t>Holy Sex</a:t>
            </a:r>
          </a:p>
        </p:txBody>
      </p:sp>
      <p:sp>
        <p:nvSpPr>
          <p:cNvPr id="185347" name="Rectangle 3"/>
          <p:cNvSpPr>
            <a:spLocks noGrp="1" noChangeArrowheads="1"/>
          </p:cNvSpPr>
          <p:nvPr>
            <p:ph type="body" idx="1"/>
          </p:nvPr>
        </p:nvSpPr>
        <p:spPr>
          <a:xfrm>
            <a:off x="457200" y="1371600"/>
            <a:ext cx="8686800" cy="4525963"/>
          </a:xfrm>
        </p:spPr>
        <p:txBody>
          <a:bodyPr/>
          <a:lstStyle/>
          <a:p>
            <a:r>
              <a:rPr lang="en-US" sz="3600" dirty="0"/>
              <a:t>Use your sexuality the way it was designed.</a:t>
            </a:r>
          </a:p>
          <a:p>
            <a:pPr lvl="1">
              <a:buFontTx/>
              <a:buNone/>
            </a:pPr>
            <a:r>
              <a:rPr lang="en-US" sz="3600" dirty="0"/>
              <a:t>It is an intimate experience of God’s nature.</a:t>
            </a:r>
          </a:p>
          <a:p>
            <a:pPr lvl="1">
              <a:buFontTx/>
              <a:buNone/>
            </a:pPr>
            <a:r>
              <a:rPr lang="en-US" sz="3600" dirty="0"/>
              <a:t>What’s so bad about other ways of being sexual? </a:t>
            </a:r>
          </a:p>
          <a:p>
            <a:pPr lvl="1" algn="ctr">
              <a:buFontTx/>
              <a:buNone/>
            </a:pPr>
            <a:r>
              <a:rPr lang="en-US" sz="3600" b="1" dirty="0">
                <a:solidFill>
                  <a:srgbClr val="FFFF00"/>
                </a:solidFill>
              </a:rPr>
              <a:t>Sexuality outside of these parameters is destructive somehow.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5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222211" name="Text Box 3"/>
          <p:cNvSpPr txBox="1">
            <a:spLocks noChangeArrowheads="1"/>
          </p:cNvSpPr>
          <p:nvPr/>
        </p:nvSpPr>
        <p:spPr bwMode="auto">
          <a:xfrm>
            <a:off x="101600" y="228600"/>
            <a:ext cx="8940800" cy="2559050"/>
          </a:xfrm>
          <a:prstGeom prst="rect">
            <a:avLst/>
          </a:prstGeom>
          <a:noFill/>
          <a:ln w="9525">
            <a:noFill/>
            <a:miter lim="800000"/>
            <a:headEnd/>
            <a:tailEnd/>
          </a:ln>
          <a:effectLst/>
        </p:spPr>
        <p:txBody>
          <a:bodyPr>
            <a:spAutoFit/>
          </a:bodyPr>
          <a:lstStyle/>
          <a:p>
            <a:pPr algn="just"/>
            <a:r>
              <a:rPr lang="en-US" sz="3200">
                <a:latin typeface="Arial" charset="0"/>
              </a:rPr>
              <a:t> God’s will is for you to be holy, so stay away from all sexual sin. </a:t>
            </a:r>
            <a:r>
              <a:rPr lang="en-US" sz="3000">
                <a:latin typeface="Arial" charset="0"/>
              </a:rPr>
              <a:t>Then each of you will control his own body and live in holiness and honor - </a:t>
            </a:r>
            <a:r>
              <a:rPr lang="en-US" sz="3400">
                <a:solidFill>
                  <a:srgbClr val="FF6600"/>
                </a:solidFill>
                <a:latin typeface="Arial" charset="0"/>
              </a:rPr>
              <a:t>not in</a:t>
            </a:r>
            <a:r>
              <a:rPr lang="en-US" sz="3000">
                <a:latin typeface="Arial" charset="0"/>
              </a:rPr>
              <a:t> </a:t>
            </a:r>
            <a:r>
              <a:rPr lang="en-US" sz="3400">
                <a:solidFill>
                  <a:srgbClr val="FF6600"/>
                </a:solidFill>
                <a:latin typeface="Arial" charset="0"/>
              </a:rPr>
              <a:t>lustful passion</a:t>
            </a:r>
            <a:r>
              <a:rPr lang="en-US" sz="3000">
                <a:solidFill>
                  <a:srgbClr val="FF6600"/>
                </a:solidFill>
                <a:latin typeface="Arial" charset="0"/>
              </a:rPr>
              <a:t> </a:t>
            </a:r>
            <a:r>
              <a:rPr lang="en-US" sz="3400">
                <a:solidFill>
                  <a:srgbClr val="FF6600"/>
                </a:solidFill>
                <a:latin typeface="Arial" charset="0"/>
              </a:rPr>
              <a:t>like the pagans</a:t>
            </a:r>
            <a:r>
              <a:rPr lang="en-US" sz="3000">
                <a:latin typeface="Arial" charset="0"/>
              </a:rPr>
              <a:t> who do not know God and his ways.</a:t>
            </a:r>
            <a:r>
              <a:rPr lang="en-US" sz="2800">
                <a:latin typeface="Arial" charset="0"/>
              </a:rPr>
              <a:t> 4:3-5</a:t>
            </a:r>
          </a:p>
        </p:txBody>
      </p:sp>
      <p:sp>
        <p:nvSpPr>
          <p:cNvPr id="222213" name="Text Box 5"/>
          <p:cNvSpPr txBox="1">
            <a:spLocks noChangeArrowheads="1"/>
          </p:cNvSpPr>
          <p:nvPr/>
        </p:nvSpPr>
        <p:spPr bwMode="auto">
          <a:xfrm>
            <a:off x="228600" y="3276600"/>
            <a:ext cx="8686800" cy="1066800"/>
          </a:xfrm>
          <a:prstGeom prst="rect">
            <a:avLst/>
          </a:prstGeom>
          <a:noFill/>
          <a:ln w="9525">
            <a:noFill/>
            <a:miter lim="800000"/>
            <a:headEnd/>
            <a:tailEnd/>
          </a:ln>
          <a:effectLst/>
        </p:spPr>
        <p:txBody>
          <a:bodyPr>
            <a:spAutoFit/>
          </a:bodyPr>
          <a:lstStyle/>
          <a:p>
            <a:pPr algn="just">
              <a:spcBef>
                <a:spcPct val="50000"/>
              </a:spcBef>
            </a:pPr>
            <a:r>
              <a:rPr lang="en-US" sz="3200" b="1" dirty="0">
                <a:solidFill>
                  <a:srgbClr val="FFFF00"/>
                </a:solidFill>
              </a:rPr>
              <a:t>Having intense emotions is not criticized in the Bible...</a:t>
            </a:r>
          </a:p>
        </p:txBody>
      </p:sp>
      <p:sp>
        <p:nvSpPr>
          <p:cNvPr id="222216" name="Text Box 8"/>
          <p:cNvSpPr txBox="1">
            <a:spLocks noChangeArrowheads="1"/>
          </p:cNvSpPr>
          <p:nvPr/>
        </p:nvSpPr>
        <p:spPr bwMode="auto">
          <a:xfrm>
            <a:off x="1752600" y="2743200"/>
            <a:ext cx="6248400" cy="584775"/>
          </a:xfrm>
          <a:prstGeom prst="rect">
            <a:avLst/>
          </a:prstGeom>
          <a:noFill/>
          <a:ln w="9525">
            <a:noFill/>
            <a:miter lim="800000"/>
            <a:headEnd/>
            <a:tailEnd/>
          </a:ln>
          <a:effectLst/>
        </p:spPr>
        <p:txBody>
          <a:bodyPr wrap="square">
            <a:spAutoFit/>
          </a:bodyPr>
          <a:lstStyle/>
          <a:p>
            <a:pPr>
              <a:spcBef>
                <a:spcPct val="50000"/>
              </a:spcBef>
            </a:pPr>
            <a:r>
              <a:rPr lang="en-US" sz="3200" i="1" dirty="0" err="1">
                <a:solidFill>
                  <a:srgbClr val="FFFF00"/>
                </a:solidFill>
              </a:rPr>
              <a:t>pathei</a:t>
            </a:r>
            <a:r>
              <a:rPr lang="en-US" sz="3200" i="1" dirty="0">
                <a:solidFill>
                  <a:srgbClr val="FFFF00"/>
                </a:solidFill>
              </a:rPr>
              <a:t> </a:t>
            </a:r>
            <a:r>
              <a:rPr lang="en-US" sz="3200" i="1" dirty="0" err="1">
                <a:solidFill>
                  <a:srgbClr val="FFFF00"/>
                </a:solidFill>
              </a:rPr>
              <a:t>epithumias</a:t>
            </a:r>
            <a:r>
              <a:rPr lang="en-US" sz="3200" dirty="0">
                <a:solidFill>
                  <a:srgbClr val="FFFF00"/>
                </a:solidFill>
              </a:rPr>
              <a:t> – ‘passionate desires’</a:t>
            </a:r>
            <a:endParaRPr lang="en-US" sz="3200" i="1" dirty="0">
              <a:solidFill>
                <a:srgbClr val="FFFF00"/>
              </a:solidFill>
            </a:endParaRPr>
          </a:p>
        </p:txBody>
      </p:sp>
      <p:sp>
        <p:nvSpPr>
          <p:cNvPr id="222218" name="Line 10"/>
          <p:cNvSpPr>
            <a:spLocks noChangeShapeType="1"/>
          </p:cNvSpPr>
          <p:nvPr/>
        </p:nvSpPr>
        <p:spPr bwMode="auto">
          <a:xfrm flipH="1" flipV="1">
            <a:off x="1676400" y="2286000"/>
            <a:ext cx="228600" cy="609600"/>
          </a:xfrm>
          <a:prstGeom prst="line">
            <a:avLst/>
          </a:prstGeom>
          <a:noFill/>
          <a:ln w="76200">
            <a:solidFill>
              <a:srgbClr val="FFFF00"/>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22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22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22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3" grpId="0"/>
      <p:bldP spid="222216" grpId="0"/>
      <p:bldP spid="2222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226307" name="Text Box 3"/>
          <p:cNvSpPr txBox="1">
            <a:spLocks noChangeArrowheads="1"/>
          </p:cNvSpPr>
          <p:nvPr/>
        </p:nvSpPr>
        <p:spPr bwMode="auto">
          <a:xfrm>
            <a:off x="101600" y="228600"/>
            <a:ext cx="8940800" cy="2559050"/>
          </a:xfrm>
          <a:prstGeom prst="rect">
            <a:avLst/>
          </a:prstGeom>
          <a:noFill/>
          <a:ln w="9525">
            <a:noFill/>
            <a:miter lim="800000"/>
            <a:headEnd/>
            <a:tailEnd/>
          </a:ln>
          <a:effectLst/>
        </p:spPr>
        <p:txBody>
          <a:bodyPr>
            <a:spAutoFit/>
          </a:bodyPr>
          <a:lstStyle/>
          <a:p>
            <a:pPr algn="just"/>
            <a:r>
              <a:rPr lang="en-US" sz="3200">
                <a:latin typeface="Arial" charset="0"/>
              </a:rPr>
              <a:t> God’s will is for you to be holy, so stay away from all sexual sin. </a:t>
            </a:r>
            <a:r>
              <a:rPr lang="en-US" sz="3000">
                <a:latin typeface="Arial" charset="0"/>
              </a:rPr>
              <a:t>Then each of you will control his own body and live in holiness and honor - </a:t>
            </a:r>
            <a:r>
              <a:rPr lang="en-US" sz="3400">
                <a:solidFill>
                  <a:srgbClr val="FF6600"/>
                </a:solidFill>
                <a:latin typeface="Arial" charset="0"/>
              </a:rPr>
              <a:t>not in</a:t>
            </a:r>
            <a:r>
              <a:rPr lang="en-US" sz="3000">
                <a:solidFill>
                  <a:srgbClr val="FF6600"/>
                </a:solidFill>
                <a:latin typeface="Arial" charset="0"/>
              </a:rPr>
              <a:t> </a:t>
            </a:r>
            <a:r>
              <a:rPr lang="en-US" sz="3400">
                <a:solidFill>
                  <a:srgbClr val="FF6600"/>
                </a:solidFill>
                <a:latin typeface="Arial" charset="0"/>
              </a:rPr>
              <a:t>lustful passion</a:t>
            </a:r>
            <a:r>
              <a:rPr lang="en-US" sz="3000">
                <a:solidFill>
                  <a:srgbClr val="FF6600"/>
                </a:solidFill>
                <a:latin typeface="Arial" charset="0"/>
              </a:rPr>
              <a:t> </a:t>
            </a:r>
            <a:r>
              <a:rPr lang="en-US" sz="3400">
                <a:solidFill>
                  <a:srgbClr val="FF6600"/>
                </a:solidFill>
                <a:latin typeface="Arial" charset="0"/>
              </a:rPr>
              <a:t>like the pagans</a:t>
            </a:r>
            <a:r>
              <a:rPr lang="en-US" sz="3000">
                <a:latin typeface="Arial" charset="0"/>
              </a:rPr>
              <a:t> who do not know God and his ways.</a:t>
            </a:r>
            <a:r>
              <a:rPr lang="en-US" sz="2800">
                <a:latin typeface="Arial" charset="0"/>
              </a:rPr>
              <a:t> 4:3-5</a:t>
            </a:r>
          </a:p>
        </p:txBody>
      </p:sp>
      <p:sp>
        <p:nvSpPr>
          <p:cNvPr id="226308" name="Text Box 4"/>
          <p:cNvSpPr txBox="1">
            <a:spLocks noChangeArrowheads="1"/>
          </p:cNvSpPr>
          <p:nvPr/>
        </p:nvSpPr>
        <p:spPr bwMode="auto">
          <a:xfrm>
            <a:off x="228600" y="3276600"/>
            <a:ext cx="8686800" cy="1554163"/>
          </a:xfrm>
          <a:prstGeom prst="rect">
            <a:avLst/>
          </a:prstGeom>
          <a:noFill/>
          <a:ln w="9525">
            <a:noFill/>
            <a:miter lim="800000"/>
            <a:headEnd/>
            <a:tailEnd/>
          </a:ln>
          <a:effectLst/>
        </p:spPr>
        <p:txBody>
          <a:bodyPr>
            <a:spAutoFit/>
          </a:bodyPr>
          <a:lstStyle/>
          <a:p>
            <a:pPr algn="just">
              <a:spcBef>
                <a:spcPct val="50000"/>
              </a:spcBef>
            </a:pPr>
            <a:r>
              <a:rPr lang="en-US" sz="3200" b="1" dirty="0">
                <a:solidFill>
                  <a:srgbClr val="FFFF00"/>
                </a:solidFill>
              </a:rPr>
              <a:t>Having intense emotions is not criticized in the Bible but intense longings for self-gratification are criticized.</a:t>
            </a:r>
          </a:p>
        </p:txBody>
      </p:sp>
      <p:sp>
        <p:nvSpPr>
          <p:cNvPr id="226309" name="Text Box 5"/>
          <p:cNvSpPr txBox="1">
            <a:spLocks noChangeArrowheads="1"/>
          </p:cNvSpPr>
          <p:nvPr/>
        </p:nvSpPr>
        <p:spPr bwMode="auto">
          <a:xfrm>
            <a:off x="1752600" y="2743200"/>
            <a:ext cx="5943600" cy="579438"/>
          </a:xfrm>
          <a:prstGeom prst="rect">
            <a:avLst/>
          </a:prstGeom>
          <a:noFill/>
          <a:ln w="9525">
            <a:noFill/>
            <a:miter lim="800000"/>
            <a:headEnd/>
            <a:tailEnd/>
          </a:ln>
          <a:effectLst/>
        </p:spPr>
        <p:txBody>
          <a:bodyPr>
            <a:spAutoFit/>
          </a:bodyPr>
          <a:lstStyle/>
          <a:p>
            <a:pPr>
              <a:spcBef>
                <a:spcPct val="50000"/>
              </a:spcBef>
            </a:pPr>
            <a:r>
              <a:rPr lang="en-US" sz="3200" i="1">
                <a:solidFill>
                  <a:srgbClr val="FFFF00"/>
                </a:solidFill>
              </a:rPr>
              <a:t>pathei epithumias</a:t>
            </a:r>
            <a:r>
              <a:rPr lang="en-US" sz="3200">
                <a:solidFill>
                  <a:srgbClr val="FFFF00"/>
                </a:solidFill>
              </a:rPr>
              <a:t> – passionate desires</a:t>
            </a:r>
            <a:endParaRPr lang="en-US" sz="3200" i="1">
              <a:solidFill>
                <a:srgbClr val="FFFF00"/>
              </a:solidFill>
            </a:endParaRPr>
          </a:p>
        </p:txBody>
      </p:sp>
      <p:sp>
        <p:nvSpPr>
          <p:cNvPr id="226310" name="Text Box 6"/>
          <p:cNvSpPr txBox="1">
            <a:spLocks noChangeArrowheads="1"/>
          </p:cNvSpPr>
          <p:nvPr/>
        </p:nvSpPr>
        <p:spPr bwMode="auto">
          <a:xfrm>
            <a:off x="0" y="5181600"/>
            <a:ext cx="9144000" cy="609600"/>
          </a:xfrm>
          <a:prstGeom prst="rect">
            <a:avLst/>
          </a:prstGeom>
          <a:noFill/>
          <a:ln w="9525">
            <a:noFill/>
            <a:miter lim="800000"/>
            <a:headEnd/>
            <a:tailEnd/>
          </a:ln>
          <a:effectLst/>
        </p:spPr>
        <p:txBody>
          <a:bodyPr>
            <a:spAutoFit/>
          </a:bodyPr>
          <a:lstStyle/>
          <a:p>
            <a:pPr algn="ctr">
              <a:spcBef>
                <a:spcPct val="50000"/>
              </a:spcBef>
            </a:pPr>
            <a:r>
              <a:rPr lang="en-US" sz="3400" b="1" dirty="0">
                <a:solidFill>
                  <a:srgbClr val="FFFF00"/>
                </a:solidFill>
              </a:rPr>
              <a:t>Me-centered sexuality ≠ Us-centered sexuality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26310"/>
                                        </p:tgtEl>
                                        <p:attrNameLst>
                                          <p:attrName>style.visibility</p:attrName>
                                        </p:attrNameLst>
                                      </p:cBhvr>
                                      <p:to>
                                        <p:strVal val="visible"/>
                                      </p:to>
                                    </p:set>
                                    <p:animEffect transition="in" filter="wipe(down)">
                                      <p:cBhvr>
                                        <p:cTn id="7" dur="580">
                                          <p:stCondLst>
                                            <p:cond delay="0"/>
                                          </p:stCondLst>
                                        </p:cTn>
                                        <p:tgtEl>
                                          <p:spTgt spid="226310"/>
                                        </p:tgtEl>
                                      </p:cBhvr>
                                    </p:animEffect>
                                    <p:anim calcmode="lin" valueType="num">
                                      <p:cBhvr>
                                        <p:cTn id="8" dur="1822" tmFilter="0,0; 0.14,0.36; 0.43,0.73; 0.71,0.91; 1.0,1.0">
                                          <p:stCondLst>
                                            <p:cond delay="0"/>
                                          </p:stCondLst>
                                        </p:cTn>
                                        <p:tgtEl>
                                          <p:spTgt spid="2263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263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263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263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26310"/>
                                        </p:tgtEl>
                                        <p:attrNameLst>
                                          <p:attrName>ppt_y</p:attrName>
                                        </p:attrNameLst>
                                      </p:cBhvr>
                                      <p:tavLst>
                                        <p:tav tm="0" fmla="#ppt_y-sin(pi*$)/81">
                                          <p:val>
                                            <p:fltVal val="0"/>
                                          </p:val>
                                        </p:tav>
                                        <p:tav tm="100000">
                                          <p:val>
                                            <p:fltVal val="1"/>
                                          </p:val>
                                        </p:tav>
                                      </p:tavLst>
                                    </p:anim>
                                    <p:animScale>
                                      <p:cBhvr>
                                        <p:cTn id="13" dur="26">
                                          <p:stCondLst>
                                            <p:cond delay="650"/>
                                          </p:stCondLst>
                                        </p:cTn>
                                        <p:tgtEl>
                                          <p:spTgt spid="226310"/>
                                        </p:tgtEl>
                                      </p:cBhvr>
                                      <p:to x="100000" y="60000"/>
                                    </p:animScale>
                                    <p:animScale>
                                      <p:cBhvr>
                                        <p:cTn id="14" dur="166" decel="50000">
                                          <p:stCondLst>
                                            <p:cond delay="676"/>
                                          </p:stCondLst>
                                        </p:cTn>
                                        <p:tgtEl>
                                          <p:spTgt spid="226310"/>
                                        </p:tgtEl>
                                      </p:cBhvr>
                                      <p:to x="100000" y="100000"/>
                                    </p:animScale>
                                    <p:animScale>
                                      <p:cBhvr>
                                        <p:cTn id="15" dur="26">
                                          <p:stCondLst>
                                            <p:cond delay="1312"/>
                                          </p:stCondLst>
                                        </p:cTn>
                                        <p:tgtEl>
                                          <p:spTgt spid="226310"/>
                                        </p:tgtEl>
                                      </p:cBhvr>
                                      <p:to x="100000" y="80000"/>
                                    </p:animScale>
                                    <p:animScale>
                                      <p:cBhvr>
                                        <p:cTn id="16" dur="166" decel="50000">
                                          <p:stCondLst>
                                            <p:cond delay="1338"/>
                                          </p:stCondLst>
                                        </p:cTn>
                                        <p:tgtEl>
                                          <p:spTgt spid="226310"/>
                                        </p:tgtEl>
                                      </p:cBhvr>
                                      <p:to x="100000" y="100000"/>
                                    </p:animScale>
                                    <p:animScale>
                                      <p:cBhvr>
                                        <p:cTn id="17" dur="26">
                                          <p:stCondLst>
                                            <p:cond delay="1642"/>
                                          </p:stCondLst>
                                        </p:cTn>
                                        <p:tgtEl>
                                          <p:spTgt spid="226310"/>
                                        </p:tgtEl>
                                      </p:cBhvr>
                                      <p:to x="100000" y="90000"/>
                                    </p:animScale>
                                    <p:animScale>
                                      <p:cBhvr>
                                        <p:cTn id="18" dur="166" decel="50000">
                                          <p:stCondLst>
                                            <p:cond delay="1668"/>
                                          </p:stCondLst>
                                        </p:cTn>
                                        <p:tgtEl>
                                          <p:spTgt spid="226310"/>
                                        </p:tgtEl>
                                      </p:cBhvr>
                                      <p:to x="100000" y="100000"/>
                                    </p:animScale>
                                    <p:animScale>
                                      <p:cBhvr>
                                        <p:cTn id="19" dur="26">
                                          <p:stCondLst>
                                            <p:cond delay="1808"/>
                                          </p:stCondLst>
                                        </p:cTn>
                                        <p:tgtEl>
                                          <p:spTgt spid="226310"/>
                                        </p:tgtEl>
                                      </p:cBhvr>
                                      <p:to x="100000" y="95000"/>
                                    </p:animScale>
                                    <p:animScale>
                                      <p:cBhvr>
                                        <p:cTn id="20" dur="166" decel="50000">
                                          <p:stCondLst>
                                            <p:cond delay="1834"/>
                                          </p:stCondLst>
                                        </p:cTn>
                                        <p:tgtEl>
                                          <p:spTgt spid="2263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Text Box 2"/>
          <p:cNvSpPr txBox="1">
            <a:spLocks noChangeArrowheads="1"/>
          </p:cNvSpPr>
          <p:nvPr/>
        </p:nvSpPr>
        <p:spPr bwMode="auto">
          <a:xfrm>
            <a:off x="304800" y="304800"/>
            <a:ext cx="8610600" cy="3477875"/>
          </a:xfrm>
          <a:prstGeom prst="rect">
            <a:avLst/>
          </a:prstGeom>
          <a:noFill/>
          <a:ln w="9525">
            <a:noFill/>
            <a:miter lim="800000"/>
            <a:headEnd/>
            <a:tailEnd/>
          </a:ln>
          <a:effectLst/>
        </p:spPr>
        <p:txBody>
          <a:bodyPr>
            <a:spAutoFit/>
          </a:bodyPr>
          <a:lstStyle/>
          <a:p>
            <a:pPr algn="just"/>
            <a:r>
              <a:rPr lang="en-US" sz="3200" dirty="0">
                <a:latin typeface="+mj-lt"/>
              </a:rPr>
              <a:t>“We use a most unfortunate idiom when we say, of a lustful man prowling the streets, that he ‘wants a woman.’  Strictly speaking, a woman is just what he does not want.  He wants pleasure for which a woman happens to be the necessary piece of apparatus.”</a:t>
            </a:r>
          </a:p>
          <a:p>
            <a:pPr algn="r"/>
            <a:r>
              <a:rPr lang="en-US" sz="2800" i="1" dirty="0">
                <a:latin typeface="+mj-lt"/>
              </a:rPr>
              <a:t>The Four Loves</a:t>
            </a:r>
            <a:r>
              <a:rPr lang="en-US" sz="2800" dirty="0">
                <a:latin typeface="+mj-lt"/>
              </a:rPr>
              <a:t>  </a:t>
            </a:r>
            <a:r>
              <a:rPr lang="en-US" sz="2800" i="1" dirty="0">
                <a:latin typeface="+mj-lt"/>
              </a:rPr>
              <a:t>C. S. Lewis</a:t>
            </a:r>
            <a:endParaRPr lang="en-US" sz="2800" dirty="0">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en-US"/>
              <a:t>Holy Sex</a:t>
            </a:r>
          </a:p>
        </p:txBody>
      </p:sp>
      <p:sp>
        <p:nvSpPr>
          <p:cNvPr id="185347" name="Rectangle 3"/>
          <p:cNvSpPr>
            <a:spLocks noGrp="1" noChangeArrowheads="1"/>
          </p:cNvSpPr>
          <p:nvPr>
            <p:ph type="body" idx="1"/>
          </p:nvPr>
        </p:nvSpPr>
        <p:spPr>
          <a:xfrm>
            <a:off x="457200" y="1371600"/>
            <a:ext cx="8686800" cy="4525963"/>
          </a:xfrm>
        </p:spPr>
        <p:txBody>
          <a:bodyPr/>
          <a:lstStyle/>
          <a:p>
            <a:r>
              <a:rPr lang="en-US" sz="3600" dirty="0"/>
              <a:t>Use your sexuality the way it was designed.</a:t>
            </a:r>
          </a:p>
          <a:p>
            <a:pPr lvl="1">
              <a:buFontTx/>
              <a:buNone/>
            </a:pPr>
            <a:r>
              <a:rPr lang="en-US" sz="3600" dirty="0"/>
              <a:t>It is an intimate experience of God’s nature.</a:t>
            </a:r>
          </a:p>
          <a:p>
            <a:pPr lvl="1">
              <a:buFontTx/>
              <a:buNone/>
            </a:pPr>
            <a:r>
              <a:rPr lang="en-US" sz="3600" dirty="0"/>
              <a:t>What’s so bad about other ways of being sexual? </a:t>
            </a:r>
          </a:p>
          <a:p>
            <a:pPr lvl="1">
              <a:buFontTx/>
              <a:buNone/>
            </a:pPr>
            <a:r>
              <a:rPr lang="en-US" sz="3600" b="1" dirty="0">
                <a:solidFill>
                  <a:srgbClr val="FFFF00"/>
                </a:solidFill>
              </a:rPr>
              <a:t>Sexuality outside of these parameters is destructive somehow.</a:t>
            </a:r>
          </a:p>
          <a:p>
            <a:pPr lvl="1">
              <a:buFontTx/>
              <a:buNone/>
            </a:pPr>
            <a:r>
              <a:rPr lang="en-US" sz="3600" b="1" dirty="0">
                <a:solidFill>
                  <a:srgbClr val="FFFF00"/>
                </a:solidFill>
              </a:rPr>
              <a:t>How is it destructive?</a:t>
            </a:r>
          </a:p>
          <a:p>
            <a:pPr lvl="1" algn="ctr">
              <a:buFontTx/>
              <a:buNone/>
            </a:pPr>
            <a:endParaRPr lang="en-US" sz="3600" b="1" dirty="0">
              <a:solidFill>
                <a:srgbClr val="FFFF00"/>
              </a:solidFill>
            </a:endParaRPr>
          </a:p>
        </p:txBody>
      </p:sp>
    </p:spTree>
    <p:extLst>
      <p:ext uri="{BB962C8B-B14F-4D97-AF65-F5344CB8AC3E}">
        <p14:creationId xmlns:p14="http://schemas.microsoft.com/office/powerpoint/2010/main" val="1660178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Text Box 4"/>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21861" name="Text Box 5"/>
          <p:cNvSpPr txBox="1">
            <a:spLocks noChangeArrowheads="1"/>
          </p:cNvSpPr>
          <p:nvPr/>
        </p:nvSpPr>
        <p:spPr bwMode="auto">
          <a:xfrm>
            <a:off x="101600" y="228600"/>
            <a:ext cx="8940800" cy="2528888"/>
          </a:xfrm>
          <a:prstGeom prst="rect">
            <a:avLst/>
          </a:prstGeom>
          <a:noFill/>
          <a:ln w="9525">
            <a:noFill/>
            <a:miter lim="800000"/>
            <a:headEnd/>
            <a:tailEnd/>
          </a:ln>
          <a:effectLst/>
        </p:spPr>
        <p:txBody>
          <a:bodyPr>
            <a:spAutoFit/>
          </a:bodyPr>
          <a:lstStyle/>
          <a:p>
            <a:pPr algn="just"/>
            <a:r>
              <a:rPr lang="en-US" sz="3200" dirty="0">
                <a:latin typeface="+mn-lt"/>
              </a:rPr>
              <a:t>Finally, dear brothers and sisters, we urge you in the name of the Lord Jesus to live in a way that pleases God, as we have taught you. You live this way already, and we encourage you to do so even more.</a:t>
            </a:r>
            <a:r>
              <a:rPr lang="en-US" sz="3200" b="1" dirty="0">
                <a:latin typeface="+mn-lt"/>
              </a:rPr>
              <a:t>                                   </a:t>
            </a:r>
            <a:r>
              <a:rPr lang="en-US" sz="2800" dirty="0">
                <a:latin typeface="+mn-lt"/>
              </a:rPr>
              <a:t>4:1 (NLT)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66915" name="Text Box 3"/>
          <p:cNvSpPr txBox="1">
            <a:spLocks noChangeArrowheads="1"/>
          </p:cNvSpPr>
          <p:nvPr/>
        </p:nvSpPr>
        <p:spPr bwMode="auto">
          <a:xfrm>
            <a:off x="101600" y="228600"/>
            <a:ext cx="8940800" cy="5324535"/>
          </a:xfrm>
          <a:prstGeom prst="rect">
            <a:avLst/>
          </a:prstGeom>
          <a:noFill/>
          <a:ln w="9525">
            <a:noFill/>
            <a:miter lim="800000"/>
            <a:headEnd/>
            <a:tailEnd/>
          </a:ln>
          <a:effectLst/>
        </p:spPr>
        <p:txBody>
          <a:bodyPr>
            <a:spAutoFit/>
          </a:bodyPr>
          <a:lstStyle/>
          <a:p>
            <a:pPr algn="just"/>
            <a:r>
              <a:rPr lang="en-US" sz="3000" dirty="0">
                <a:solidFill>
                  <a:srgbClr val="969696"/>
                </a:solidFill>
                <a:latin typeface="+mj-lt"/>
              </a:rPr>
              <a:t>God’s will is for you to be holy, so stay away from all sexual sin.</a:t>
            </a:r>
            <a:r>
              <a:rPr lang="en-US" sz="3000" dirty="0">
                <a:latin typeface="+mj-lt"/>
              </a:rPr>
              <a:t> </a:t>
            </a:r>
            <a:r>
              <a:rPr lang="en-US" sz="3000" dirty="0">
                <a:solidFill>
                  <a:srgbClr val="969696"/>
                </a:solidFill>
                <a:latin typeface="+mj-lt"/>
              </a:rPr>
              <a:t>Then each of you will control his own body and live in holiness and honor - not in lustful passion like the pagans who do not know God and his ways.</a:t>
            </a:r>
            <a:r>
              <a:rPr lang="en-US" sz="3000" dirty="0">
                <a:latin typeface="+mj-lt"/>
              </a:rPr>
              <a:t> </a:t>
            </a:r>
            <a:r>
              <a:rPr lang="en-US" sz="3400" dirty="0">
                <a:solidFill>
                  <a:srgbClr val="FFFF00"/>
                </a:solidFill>
                <a:latin typeface="+mj-lt"/>
              </a:rPr>
              <a:t>Never harm or cheat a Christian brother in this matter by violating his wife</a:t>
            </a:r>
            <a:r>
              <a:rPr lang="en-US" sz="3000" dirty="0">
                <a:latin typeface="+mj-lt"/>
              </a:rPr>
              <a:t>, for the Lord avenges all such sins, as we have solemnly warned you before. God has called us to live holy lives, not impure lives. Therefore, anyone who refuses to live by these rules is not disobeying human teaching but is rejecting God, who gives his Holy Spirit to you.                   </a:t>
            </a:r>
            <a:r>
              <a:rPr lang="en-US" sz="2800" dirty="0">
                <a:latin typeface="+mj-lt"/>
              </a:rPr>
              <a:t>1 Thessalonians 4:4-8</a:t>
            </a:r>
          </a:p>
        </p:txBody>
      </p:sp>
      <p:sp>
        <p:nvSpPr>
          <p:cNvPr id="166916" name="Text Box 4"/>
          <p:cNvSpPr txBox="1">
            <a:spLocks noChangeArrowheads="1"/>
          </p:cNvSpPr>
          <p:nvPr/>
        </p:nvSpPr>
        <p:spPr bwMode="auto">
          <a:xfrm>
            <a:off x="260350" y="5715000"/>
            <a:ext cx="8610600" cy="641350"/>
          </a:xfrm>
          <a:prstGeom prst="rect">
            <a:avLst/>
          </a:prstGeom>
          <a:noFill/>
          <a:ln w="9525">
            <a:noFill/>
            <a:miter lim="800000"/>
            <a:headEnd/>
            <a:tailEnd/>
          </a:ln>
          <a:effectLst/>
        </p:spPr>
        <p:txBody>
          <a:bodyPr>
            <a:spAutoFit/>
          </a:bodyPr>
          <a:lstStyle/>
          <a:p>
            <a:pPr>
              <a:spcBef>
                <a:spcPct val="50000"/>
              </a:spcBef>
            </a:pPr>
            <a:r>
              <a:rPr lang="en-US" sz="3600" b="1">
                <a:solidFill>
                  <a:srgbClr val="FFFF00"/>
                </a:solidFill>
              </a:rPr>
              <a:t>It’s destructive to others.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0" name="Text Box 4"/>
          <p:cNvSpPr txBox="1">
            <a:spLocks noChangeArrowheads="1"/>
          </p:cNvSpPr>
          <p:nvPr/>
        </p:nvSpPr>
        <p:spPr bwMode="auto">
          <a:xfrm>
            <a:off x="304800" y="1828800"/>
            <a:ext cx="8534400" cy="1554163"/>
          </a:xfrm>
          <a:prstGeom prst="rect">
            <a:avLst/>
          </a:prstGeom>
          <a:noFill/>
          <a:ln w="9525">
            <a:noFill/>
            <a:miter lim="800000"/>
            <a:headEnd/>
            <a:tailEnd/>
          </a:ln>
          <a:effectLst/>
        </p:spPr>
        <p:txBody>
          <a:bodyPr>
            <a:spAutoFit/>
          </a:bodyPr>
          <a:lstStyle/>
          <a:p>
            <a:pPr algn="just">
              <a:spcBef>
                <a:spcPct val="50000"/>
              </a:spcBef>
            </a:pPr>
            <a:r>
              <a:rPr lang="en-US" sz="3200"/>
              <a:t>A 10 year longitudinal study of 1000 couples concluded, “The pain in these relationships is largely rooted in promiscuity.”                Joy, et. al. </a:t>
            </a:r>
            <a:endParaRPr lang="en-US"/>
          </a:p>
        </p:txBody>
      </p:sp>
      <p:sp>
        <p:nvSpPr>
          <p:cNvPr id="208902" name="Text Box 6"/>
          <p:cNvSpPr txBox="1">
            <a:spLocks noChangeArrowheads="1"/>
          </p:cNvSpPr>
          <p:nvPr/>
        </p:nvSpPr>
        <p:spPr bwMode="auto">
          <a:xfrm>
            <a:off x="228600" y="304800"/>
            <a:ext cx="8534400" cy="1066800"/>
          </a:xfrm>
          <a:prstGeom prst="rect">
            <a:avLst/>
          </a:prstGeom>
          <a:noFill/>
          <a:ln w="9525">
            <a:noFill/>
            <a:miter lim="800000"/>
            <a:headEnd/>
            <a:tailEnd/>
          </a:ln>
          <a:effectLst/>
        </p:spPr>
        <p:txBody>
          <a:bodyPr>
            <a:spAutoFit/>
          </a:bodyPr>
          <a:lstStyle/>
          <a:p>
            <a:pPr algn="just">
              <a:spcBef>
                <a:spcPct val="50000"/>
              </a:spcBef>
            </a:pPr>
            <a:r>
              <a:rPr lang="en-US" sz="3200"/>
              <a:t>Many surveys suggest the rates of infidelity may be as high as 40% for wives and 50% for husbands.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89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Text Box 2"/>
          <p:cNvSpPr txBox="1">
            <a:spLocks noChangeArrowheads="1"/>
          </p:cNvSpPr>
          <p:nvPr/>
        </p:nvSpPr>
        <p:spPr bwMode="auto">
          <a:xfrm>
            <a:off x="115888" y="304800"/>
            <a:ext cx="8875712" cy="579438"/>
          </a:xfrm>
          <a:prstGeom prst="rect">
            <a:avLst/>
          </a:prstGeom>
          <a:noFill/>
          <a:ln w="9525">
            <a:noFill/>
            <a:miter lim="800000"/>
            <a:headEnd/>
            <a:tailEnd/>
          </a:ln>
          <a:effectLst/>
        </p:spPr>
        <p:txBody>
          <a:bodyPr>
            <a:spAutoFit/>
          </a:bodyPr>
          <a:lstStyle/>
          <a:p>
            <a:pPr algn="just">
              <a:spcBef>
                <a:spcPct val="50000"/>
              </a:spcBef>
            </a:pPr>
            <a:endParaRPr lang="en-US" sz="3200" b="1"/>
          </a:p>
        </p:txBody>
      </p:sp>
      <p:sp>
        <p:nvSpPr>
          <p:cNvPr id="206851" name="Text Box 3"/>
          <p:cNvSpPr txBox="1">
            <a:spLocks noChangeArrowheads="1"/>
          </p:cNvSpPr>
          <p:nvPr/>
        </p:nvSpPr>
        <p:spPr bwMode="auto">
          <a:xfrm>
            <a:off x="228600" y="457200"/>
            <a:ext cx="8686800" cy="5570756"/>
          </a:xfrm>
          <a:prstGeom prst="rect">
            <a:avLst/>
          </a:prstGeom>
          <a:noFill/>
          <a:ln w="9525">
            <a:noFill/>
            <a:miter lim="800000"/>
            <a:headEnd/>
            <a:tailEnd/>
          </a:ln>
          <a:effectLst/>
        </p:spPr>
        <p:txBody>
          <a:bodyPr>
            <a:spAutoFit/>
          </a:bodyPr>
          <a:lstStyle/>
          <a:p>
            <a:pPr algn="just">
              <a:spcBef>
                <a:spcPct val="50000"/>
              </a:spcBef>
            </a:pPr>
            <a:r>
              <a:rPr lang="en-US" sz="3200" dirty="0"/>
              <a:t>...the bonds between marriage and sexual activity have been unraveling (</a:t>
            </a:r>
            <a:r>
              <a:rPr lang="en-US" sz="3200" i="1" dirty="0"/>
              <a:t>for many years</a:t>
            </a:r>
            <a:r>
              <a:rPr lang="en-US" sz="3200" dirty="0"/>
              <a:t>).  More men and women have engaged in premarital sexual intercourse.  They have become sexually active at earlier ages, and they have accumulated more sexual partners...the largest changes have been in the sexual behavior of women.  The expansion of sexual behavior has in turn led to a rise in cohabitation and a surge in non-married births, contributing to the growth of various public health and social welfare problems.  </a:t>
            </a:r>
          </a:p>
          <a:p>
            <a:pPr algn="r">
              <a:spcBef>
                <a:spcPct val="50000"/>
              </a:spcBef>
            </a:pPr>
            <a:r>
              <a:rPr lang="en-US" sz="2400" dirty="0" err="1"/>
              <a:t>Besharov</a:t>
            </a:r>
            <a:r>
              <a:rPr lang="en-US" sz="2400" dirty="0"/>
              <a:t> and Gardiner, Children and Youth Services Review</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69987" name="Text Box 3"/>
          <p:cNvSpPr txBox="1">
            <a:spLocks noChangeArrowheads="1"/>
          </p:cNvSpPr>
          <p:nvPr/>
        </p:nvSpPr>
        <p:spPr bwMode="auto">
          <a:xfrm>
            <a:off x="101600" y="228600"/>
            <a:ext cx="8940800" cy="4862870"/>
          </a:xfrm>
          <a:prstGeom prst="rect">
            <a:avLst/>
          </a:prstGeom>
          <a:noFill/>
          <a:ln w="9525">
            <a:noFill/>
            <a:miter lim="800000"/>
            <a:headEnd/>
            <a:tailEnd/>
          </a:ln>
          <a:effectLst/>
        </p:spPr>
        <p:txBody>
          <a:bodyPr>
            <a:spAutoFit/>
          </a:bodyPr>
          <a:lstStyle/>
          <a:p>
            <a:pPr algn="just"/>
            <a:r>
              <a:rPr lang="en-US" sz="3000" dirty="0">
                <a:latin typeface="+mj-lt"/>
              </a:rPr>
              <a:t>Then each of you will control his own body and live in holiness and honor - not in lustful passion like the pagans who do not know God and his ways. Never harm or cheat a Christian brother in this matter by violating his wife, for the Lord avenges all such sins, as we have solemnly warned you before. God has called us to live holy lives, not impure lives. Therefore, </a:t>
            </a:r>
            <a:r>
              <a:rPr lang="en-US" sz="3400" dirty="0">
                <a:solidFill>
                  <a:srgbClr val="FFFF00"/>
                </a:solidFill>
                <a:latin typeface="+mj-lt"/>
              </a:rPr>
              <a:t>anyone who refuses to live by these rules is not disobeying human teaching but is rejecting God, who gives his Holy Spirit to you</a:t>
            </a:r>
            <a:r>
              <a:rPr lang="en-US" sz="3000" dirty="0">
                <a:latin typeface="+mj-lt"/>
              </a:rPr>
              <a:t>.                                   </a:t>
            </a:r>
            <a:r>
              <a:rPr lang="en-US" sz="2800" dirty="0">
                <a:latin typeface="+mj-lt"/>
              </a:rPr>
              <a:t>1 Thessalonians 4:4-8</a:t>
            </a:r>
          </a:p>
        </p:txBody>
      </p:sp>
      <p:sp>
        <p:nvSpPr>
          <p:cNvPr id="169988" name="Text Box 4"/>
          <p:cNvSpPr txBox="1">
            <a:spLocks noChangeArrowheads="1"/>
          </p:cNvSpPr>
          <p:nvPr/>
        </p:nvSpPr>
        <p:spPr bwMode="auto">
          <a:xfrm>
            <a:off x="228600" y="5181600"/>
            <a:ext cx="8915400" cy="646331"/>
          </a:xfrm>
          <a:prstGeom prst="rect">
            <a:avLst/>
          </a:prstGeom>
          <a:noFill/>
          <a:ln w="9525">
            <a:noFill/>
            <a:miter lim="800000"/>
            <a:headEnd/>
            <a:tailEnd/>
          </a:ln>
          <a:effectLst/>
        </p:spPr>
        <p:txBody>
          <a:bodyPr>
            <a:spAutoFit/>
          </a:bodyPr>
          <a:lstStyle/>
          <a:p>
            <a:pPr>
              <a:spcBef>
                <a:spcPct val="50000"/>
              </a:spcBef>
            </a:pPr>
            <a:r>
              <a:rPr lang="en-US" sz="3600" b="1" dirty="0">
                <a:solidFill>
                  <a:srgbClr val="FFFF00"/>
                </a:solidFill>
              </a:rPr>
              <a:t>It’s harmful to your relationship with God.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Text Box 4"/>
          <p:cNvSpPr txBox="1">
            <a:spLocks noChangeArrowheads="1"/>
          </p:cNvSpPr>
          <p:nvPr/>
        </p:nvSpPr>
        <p:spPr bwMode="auto">
          <a:xfrm>
            <a:off x="228600" y="228600"/>
            <a:ext cx="8610600" cy="641350"/>
          </a:xfrm>
          <a:prstGeom prst="rect">
            <a:avLst/>
          </a:prstGeom>
          <a:noFill/>
          <a:ln w="9525">
            <a:noFill/>
            <a:miter lim="800000"/>
            <a:headEnd/>
            <a:tailEnd/>
          </a:ln>
          <a:effectLst/>
        </p:spPr>
        <p:txBody>
          <a:bodyPr>
            <a:spAutoFit/>
          </a:bodyPr>
          <a:lstStyle/>
          <a:p>
            <a:pPr>
              <a:spcBef>
                <a:spcPct val="50000"/>
              </a:spcBef>
            </a:pPr>
            <a:r>
              <a:rPr lang="en-US" sz="3600" b="1">
                <a:solidFill>
                  <a:srgbClr val="FFFF00"/>
                </a:solidFill>
              </a:rPr>
              <a:t>It’s destructive to others.</a:t>
            </a:r>
          </a:p>
        </p:txBody>
      </p:sp>
      <p:sp>
        <p:nvSpPr>
          <p:cNvPr id="168965" name="Text Box 5"/>
          <p:cNvSpPr txBox="1">
            <a:spLocks noChangeArrowheads="1"/>
          </p:cNvSpPr>
          <p:nvPr/>
        </p:nvSpPr>
        <p:spPr bwMode="auto">
          <a:xfrm>
            <a:off x="304800" y="838200"/>
            <a:ext cx="8610600" cy="646331"/>
          </a:xfrm>
          <a:prstGeom prst="rect">
            <a:avLst/>
          </a:prstGeom>
          <a:noFill/>
          <a:ln w="9525">
            <a:noFill/>
            <a:miter lim="800000"/>
            <a:headEnd/>
            <a:tailEnd/>
          </a:ln>
          <a:effectLst/>
        </p:spPr>
        <p:txBody>
          <a:bodyPr>
            <a:spAutoFit/>
          </a:bodyPr>
          <a:lstStyle/>
          <a:p>
            <a:pPr>
              <a:spcBef>
                <a:spcPct val="50000"/>
              </a:spcBef>
            </a:pPr>
            <a:r>
              <a:rPr lang="en-US" sz="3600" b="1" dirty="0">
                <a:solidFill>
                  <a:srgbClr val="FFFF00"/>
                </a:solidFill>
              </a:rPr>
              <a:t>It’s harmful to your relationship with God.</a:t>
            </a:r>
          </a:p>
        </p:txBody>
      </p:sp>
      <p:sp>
        <p:nvSpPr>
          <p:cNvPr id="168966" name="Text Box 6"/>
          <p:cNvSpPr txBox="1">
            <a:spLocks noChangeArrowheads="1"/>
          </p:cNvSpPr>
          <p:nvPr/>
        </p:nvSpPr>
        <p:spPr bwMode="auto">
          <a:xfrm>
            <a:off x="457200" y="2057400"/>
            <a:ext cx="8458200" cy="2554545"/>
          </a:xfrm>
          <a:prstGeom prst="rect">
            <a:avLst/>
          </a:prstGeom>
          <a:noFill/>
          <a:ln w="9525">
            <a:noFill/>
            <a:miter lim="800000"/>
            <a:headEnd/>
            <a:tailEnd/>
          </a:ln>
          <a:effectLst/>
        </p:spPr>
        <p:txBody>
          <a:bodyPr>
            <a:spAutoFit/>
          </a:bodyPr>
          <a:lstStyle/>
          <a:p>
            <a:pPr algn="just">
              <a:spcBef>
                <a:spcPct val="50000"/>
              </a:spcBef>
            </a:pPr>
            <a:r>
              <a:rPr lang="en-US" sz="3200" dirty="0">
                <a:latin typeface="+mj-lt"/>
              </a:rPr>
              <a:t>Do you not know that your bodies are members of Christ? Shall I then take away the members of Christ and make them members of a harlot?</a:t>
            </a:r>
            <a:r>
              <a:rPr lang="en-US" sz="3200" i="1" dirty="0">
                <a:latin typeface="+mj-lt"/>
              </a:rPr>
              <a:t>...</a:t>
            </a:r>
            <a:r>
              <a:rPr lang="en-US" sz="3200" dirty="0">
                <a:latin typeface="+mj-lt"/>
              </a:rPr>
              <a:t>you have been bought with a price: therefore glorify God in your body.</a:t>
            </a:r>
            <a:r>
              <a:rPr lang="en-US" sz="2800" dirty="0">
                <a:latin typeface="+mj-lt"/>
              </a:rPr>
              <a:t>  1 Corinthians 6:15, 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8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ext Box 2"/>
          <p:cNvSpPr txBox="1">
            <a:spLocks noChangeArrowheads="1"/>
          </p:cNvSpPr>
          <p:nvPr/>
        </p:nvSpPr>
        <p:spPr bwMode="auto">
          <a:xfrm>
            <a:off x="609600" y="2895600"/>
            <a:ext cx="8229600" cy="1981200"/>
          </a:xfrm>
          <a:prstGeom prst="rect">
            <a:avLst/>
          </a:prstGeom>
          <a:noFill/>
          <a:ln w="9525">
            <a:noFill/>
            <a:miter lim="800000"/>
            <a:headEnd/>
            <a:tailEnd/>
          </a:ln>
          <a:effectLst/>
        </p:spPr>
        <p:txBody>
          <a:bodyPr>
            <a:spAutoFit/>
          </a:bodyPr>
          <a:lstStyle/>
          <a:p>
            <a:pPr algn="just"/>
            <a:r>
              <a:rPr lang="en-US" sz="3200" dirty="0">
                <a:latin typeface="+mj-lt"/>
              </a:rPr>
              <a:t>Flee immorality. Every </a:t>
            </a:r>
            <a:r>
              <a:rPr lang="en-US" sz="3200" i="1" dirty="0">
                <a:latin typeface="+mj-lt"/>
              </a:rPr>
              <a:t>other</a:t>
            </a:r>
            <a:r>
              <a:rPr lang="en-US" sz="3200" dirty="0">
                <a:latin typeface="+mj-lt"/>
              </a:rPr>
              <a:t> sin that a man commits is outside the body, but the immoral man sins against his own body.  </a:t>
            </a:r>
          </a:p>
          <a:p>
            <a:pPr algn="r"/>
            <a:r>
              <a:rPr lang="en-US" sz="2800" dirty="0">
                <a:latin typeface="+mj-lt"/>
              </a:rPr>
              <a:t>1 Corinthians 6:18</a:t>
            </a:r>
          </a:p>
        </p:txBody>
      </p:sp>
      <p:sp>
        <p:nvSpPr>
          <p:cNvPr id="172035" name="Text Box 3"/>
          <p:cNvSpPr txBox="1">
            <a:spLocks noChangeArrowheads="1"/>
          </p:cNvSpPr>
          <p:nvPr/>
        </p:nvSpPr>
        <p:spPr bwMode="auto">
          <a:xfrm>
            <a:off x="266700" y="1548715"/>
            <a:ext cx="8534400" cy="641350"/>
          </a:xfrm>
          <a:prstGeom prst="rect">
            <a:avLst/>
          </a:prstGeom>
          <a:noFill/>
          <a:ln w="9525">
            <a:noFill/>
            <a:miter lim="800000"/>
            <a:headEnd/>
            <a:tailEnd/>
          </a:ln>
          <a:effectLst/>
        </p:spPr>
        <p:txBody>
          <a:bodyPr>
            <a:spAutoFit/>
          </a:bodyPr>
          <a:lstStyle/>
          <a:p>
            <a:pPr>
              <a:spcBef>
                <a:spcPct val="50000"/>
              </a:spcBef>
            </a:pPr>
            <a:r>
              <a:rPr lang="en-US" sz="3600" b="1" dirty="0">
                <a:solidFill>
                  <a:srgbClr val="FFFF00"/>
                </a:solidFill>
              </a:rPr>
              <a:t>It’s harmful to you.</a:t>
            </a:r>
          </a:p>
        </p:txBody>
      </p:sp>
      <p:sp>
        <p:nvSpPr>
          <p:cNvPr id="172036" name="Text Box 4"/>
          <p:cNvSpPr txBox="1">
            <a:spLocks noChangeArrowheads="1"/>
          </p:cNvSpPr>
          <p:nvPr/>
        </p:nvSpPr>
        <p:spPr bwMode="auto">
          <a:xfrm>
            <a:off x="228600" y="228600"/>
            <a:ext cx="8610600" cy="641350"/>
          </a:xfrm>
          <a:prstGeom prst="rect">
            <a:avLst/>
          </a:prstGeom>
          <a:noFill/>
          <a:ln w="9525">
            <a:noFill/>
            <a:miter lim="800000"/>
            <a:headEnd/>
            <a:tailEnd/>
          </a:ln>
          <a:effectLst/>
        </p:spPr>
        <p:txBody>
          <a:bodyPr>
            <a:spAutoFit/>
          </a:bodyPr>
          <a:lstStyle/>
          <a:p>
            <a:pPr>
              <a:spcBef>
                <a:spcPct val="50000"/>
              </a:spcBef>
            </a:pPr>
            <a:r>
              <a:rPr lang="en-US" sz="3600" b="1">
                <a:solidFill>
                  <a:srgbClr val="FFFF00"/>
                </a:solidFill>
              </a:rPr>
              <a:t>It’s destructive to others.</a:t>
            </a:r>
          </a:p>
        </p:txBody>
      </p:sp>
      <p:sp>
        <p:nvSpPr>
          <p:cNvPr id="172037" name="Text Box 5"/>
          <p:cNvSpPr txBox="1">
            <a:spLocks noChangeArrowheads="1"/>
          </p:cNvSpPr>
          <p:nvPr/>
        </p:nvSpPr>
        <p:spPr bwMode="auto">
          <a:xfrm>
            <a:off x="261257" y="869950"/>
            <a:ext cx="8610600" cy="646331"/>
          </a:xfrm>
          <a:prstGeom prst="rect">
            <a:avLst/>
          </a:prstGeom>
          <a:noFill/>
          <a:ln w="9525">
            <a:noFill/>
            <a:miter lim="800000"/>
            <a:headEnd/>
            <a:tailEnd/>
          </a:ln>
          <a:effectLst/>
        </p:spPr>
        <p:txBody>
          <a:bodyPr>
            <a:spAutoFit/>
          </a:bodyPr>
          <a:lstStyle/>
          <a:p>
            <a:pPr marL="914400" indent="-914400">
              <a:spcBef>
                <a:spcPct val="50000"/>
              </a:spcBef>
            </a:pPr>
            <a:r>
              <a:rPr lang="en-US" sz="3600" b="1" dirty="0">
                <a:solidFill>
                  <a:srgbClr val="FFFF00"/>
                </a:solidFill>
              </a:rPr>
              <a:t>It’s harmful to your relationship with God.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Text Box 2"/>
          <p:cNvSpPr txBox="1">
            <a:spLocks noChangeArrowheads="1"/>
          </p:cNvSpPr>
          <p:nvPr/>
        </p:nvSpPr>
        <p:spPr bwMode="auto">
          <a:xfrm>
            <a:off x="533400" y="2590800"/>
            <a:ext cx="8610600" cy="579438"/>
          </a:xfrm>
          <a:prstGeom prst="rect">
            <a:avLst/>
          </a:prstGeom>
          <a:noFill/>
          <a:ln w="9525">
            <a:noFill/>
            <a:miter lim="800000"/>
            <a:headEnd/>
            <a:tailEnd/>
          </a:ln>
          <a:effectLst/>
        </p:spPr>
        <p:txBody>
          <a:bodyPr>
            <a:spAutoFit/>
          </a:bodyPr>
          <a:lstStyle/>
          <a:p>
            <a:pPr lvl="2"/>
            <a:r>
              <a:rPr lang="en-US" sz="3200">
                <a:solidFill>
                  <a:srgbClr val="FFFF00"/>
                </a:solidFill>
              </a:rPr>
              <a:t> </a:t>
            </a:r>
          </a:p>
        </p:txBody>
      </p:sp>
      <p:sp>
        <p:nvSpPr>
          <p:cNvPr id="218115" name="Text Box 3"/>
          <p:cNvSpPr txBox="1">
            <a:spLocks noChangeArrowheads="1"/>
          </p:cNvSpPr>
          <p:nvPr/>
        </p:nvSpPr>
        <p:spPr bwMode="auto">
          <a:xfrm>
            <a:off x="266700" y="1411069"/>
            <a:ext cx="8534400" cy="641350"/>
          </a:xfrm>
          <a:prstGeom prst="rect">
            <a:avLst/>
          </a:prstGeom>
          <a:noFill/>
          <a:ln w="9525">
            <a:noFill/>
            <a:miter lim="800000"/>
            <a:headEnd/>
            <a:tailEnd/>
          </a:ln>
          <a:effectLst/>
        </p:spPr>
        <p:txBody>
          <a:bodyPr>
            <a:spAutoFit/>
          </a:bodyPr>
          <a:lstStyle/>
          <a:p>
            <a:pPr>
              <a:spcBef>
                <a:spcPct val="50000"/>
              </a:spcBef>
            </a:pPr>
            <a:r>
              <a:rPr lang="en-US" sz="3600" b="1" dirty="0">
                <a:solidFill>
                  <a:srgbClr val="FFFF00"/>
                </a:solidFill>
              </a:rPr>
              <a:t>It’s harmful to you.</a:t>
            </a:r>
          </a:p>
        </p:txBody>
      </p:sp>
      <p:sp>
        <p:nvSpPr>
          <p:cNvPr id="218116" name="Text Box 4"/>
          <p:cNvSpPr txBox="1">
            <a:spLocks noChangeArrowheads="1"/>
          </p:cNvSpPr>
          <p:nvPr/>
        </p:nvSpPr>
        <p:spPr bwMode="auto">
          <a:xfrm>
            <a:off x="228600" y="228600"/>
            <a:ext cx="8610600" cy="641350"/>
          </a:xfrm>
          <a:prstGeom prst="rect">
            <a:avLst/>
          </a:prstGeom>
          <a:noFill/>
          <a:ln w="9525">
            <a:noFill/>
            <a:miter lim="800000"/>
            <a:headEnd/>
            <a:tailEnd/>
          </a:ln>
          <a:effectLst/>
        </p:spPr>
        <p:txBody>
          <a:bodyPr>
            <a:spAutoFit/>
          </a:bodyPr>
          <a:lstStyle/>
          <a:p>
            <a:pPr>
              <a:spcBef>
                <a:spcPct val="50000"/>
              </a:spcBef>
            </a:pPr>
            <a:r>
              <a:rPr lang="en-US" sz="3600" b="1" dirty="0">
                <a:solidFill>
                  <a:srgbClr val="FFFF00"/>
                </a:solidFill>
              </a:rPr>
              <a:t>It’s destructive to others.</a:t>
            </a:r>
          </a:p>
        </p:txBody>
      </p:sp>
      <p:sp>
        <p:nvSpPr>
          <p:cNvPr id="218117" name="Text Box 5"/>
          <p:cNvSpPr txBox="1">
            <a:spLocks noChangeArrowheads="1"/>
          </p:cNvSpPr>
          <p:nvPr/>
        </p:nvSpPr>
        <p:spPr bwMode="auto">
          <a:xfrm>
            <a:off x="256309" y="838200"/>
            <a:ext cx="8610600" cy="646331"/>
          </a:xfrm>
          <a:prstGeom prst="rect">
            <a:avLst/>
          </a:prstGeom>
          <a:noFill/>
          <a:ln w="9525">
            <a:noFill/>
            <a:miter lim="800000"/>
            <a:headEnd/>
            <a:tailEnd/>
          </a:ln>
          <a:effectLst/>
        </p:spPr>
        <p:txBody>
          <a:bodyPr>
            <a:spAutoFit/>
          </a:bodyPr>
          <a:lstStyle/>
          <a:p>
            <a:pPr marL="914400" indent="-914400">
              <a:spcBef>
                <a:spcPct val="50000"/>
              </a:spcBef>
            </a:pPr>
            <a:r>
              <a:rPr lang="en-US" sz="3600" b="1" dirty="0">
                <a:solidFill>
                  <a:srgbClr val="FFFF00"/>
                </a:solidFill>
              </a:rPr>
              <a:t>It’s harmful to your relationship with God.</a:t>
            </a:r>
          </a:p>
        </p:txBody>
      </p:sp>
      <p:sp>
        <p:nvSpPr>
          <p:cNvPr id="218118" name="Rectangle 6"/>
          <p:cNvSpPr>
            <a:spLocks noChangeArrowheads="1"/>
          </p:cNvSpPr>
          <p:nvPr/>
        </p:nvSpPr>
        <p:spPr bwMode="auto">
          <a:xfrm>
            <a:off x="256309" y="2209800"/>
            <a:ext cx="8735291" cy="4191000"/>
          </a:xfrm>
          <a:prstGeom prst="rect">
            <a:avLst/>
          </a:prstGeom>
          <a:noFill/>
          <a:ln w="9525">
            <a:noFill/>
            <a:miter lim="800000"/>
            <a:headEnd/>
            <a:tailEnd/>
          </a:ln>
          <a:effectLst/>
        </p:spPr>
        <p:txBody>
          <a:bodyPr/>
          <a:lstStyle/>
          <a:p>
            <a:pPr marL="342900" indent="-342900">
              <a:spcBef>
                <a:spcPts val="0"/>
              </a:spcBef>
              <a:buFontTx/>
              <a:buChar char="•"/>
            </a:pPr>
            <a:r>
              <a:rPr lang="en-US" sz="3200" dirty="0">
                <a:solidFill>
                  <a:srgbClr val="FFFF00"/>
                </a:solidFill>
              </a:rPr>
              <a:t>‘Out of design’ sexuality affects our desire for real intimacy (i.e. other things can affect this too).</a:t>
            </a:r>
          </a:p>
          <a:p>
            <a:pPr marL="742950" lvl="1" indent="-285750">
              <a:spcBef>
                <a:spcPts val="0"/>
              </a:spcBef>
              <a:buFontTx/>
              <a:buChar char="–"/>
            </a:pPr>
            <a:r>
              <a:rPr lang="en-US" sz="2800" dirty="0">
                <a:solidFill>
                  <a:srgbClr val="FFFF00"/>
                </a:solidFill>
              </a:rPr>
              <a:t>Functioning instead of developing real intimacy.</a:t>
            </a:r>
          </a:p>
          <a:p>
            <a:pPr marL="742950" lvl="1" indent="-285750">
              <a:spcBef>
                <a:spcPts val="0"/>
              </a:spcBef>
              <a:buFontTx/>
              <a:buChar char="–"/>
            </a:pPr>
            <a:r>
              <a:rPr lang="en-US" sz="2800" dirty="0">
                <a:solidFill>
                  <a:srgbClr val="FFFF00"/>
                </a:solidFill>
              </a:rPr>
              <a:t>Chasing private pleasures instead of real intimacy.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81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81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81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9F1DCCB-6A59-4268-AA08-AB10A457D34A}"/>
              </a:ext>
            </a:extLst>
          </p:cNvPr>
          <p:cNvSpPr txBox="1"/>
          <p:nvPr/>
        </p:nvSpPr>
        <p:spPr>
          <a:xfrm>
            <a:off x="533400" y="762000"/>
            <a:ext cx="7924800" cy="4893647"/>
          </a:xfrm>
          <a:prstGeom prst="rect">
            <a:avLst/>
          </a:prstGeom>
          <a:noFill/>
        </p:spPr>
        <p:txBody>
          <a:bodyPr wrap="square" rtlCol="0">
            <a:spAutoFit/>
          </a:bodyPr>
          <a:lstStyle/>
          <a:p>
            <a:pPr algn="just"/>
            <a:r>
              <a:rPr lang="en-US" sz="3200" dirty="0"/>
              <a:t>Internet pornography’s unique properties (limitless novelty, potential for easy escalation to more extreme material, video format, etc.) may be potent enough to condition sexual arousal to aspects of Internet pornography use that do not readily transition to real-life partners, such that sex with desired partners may not register as meeting expectations and arousal declines.</a:t>
            </a:r>
          </a:p>
          <a:p>
            <a:pPr algn="r"/>
            <a:r>
              <a:rPr lang="en-US" sz="2800" dirty="0"/>
              <a:t>Is Internet Pornography Causing Sexual Dysfunctions? Behavioral Science 2016 Sep; 6(3):17. Park, et. al. </a:t>
            </a:r>
          </a:p>
        </p:txBody>
      </p:sp>
    </p:spTree>
    <p:extLst>
      <p:ext uri="{BB962C8B-B14F-4D97-AF65-F5344CB8AC3E}">
        <p14:creationId xmlns:p14="http://schemas.microsoft.com/office/powerpoint/2010/main" val="711478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Text Box 2"/>
          <p:cNvSpPr txBox="1">
            <a:spLocks noChangeArrowheads="1"/>
          </p:cNvSpPr>
          <p:nvPr/>
        </p:nvSpPr>
        <p:spPr bwMode="auto">
          <a:xfrm>
            <a:off x="533400" y="2590800"/>
            <a:ext cx="8610600" cy="579438"/>
          </a:xfrm>
          <a:prstGeom prst="rect">
            <a:avLst/>
          </a:prstGeom>
          <a:noFill/>
          <a:ln w="9525">
            <a:noFill/>
            <a:miter lim="800000"/>
            <a:headEnd/>
            <a:tailEnd/>
          </a:ln>
          <a:effectLst/>
        </p:spPr>
        <p:txBody>
          <a:bodyPr>
            <a:spAutoFit/>
          </a:bodyPr>
          <a:lstStyle/>
          <a:p>
            <a:pPr lvl="2"/>
            <a:r>
              <a:rPr lang="en-US" sz="3200">
                <a:solidFill>
                  <a:srgbClr val="FFFF00"/>
                </a:solidFill>
              </a:rPr>
              <a:t> </a:t>
            </a:r>
          </a:p>
        </p:txBody>
      </p:sp>
      <p:sp>
        <p:nvSpPr>
          <p:cNvPr id="218115" name="Text Box 3"/>
          <p:cNvSpPr txBox="1">
            <a:spLocks noChangeArrowheads="1"/>
          </p:cNvSpPr>
          <p:nvPr/>
        </p:nvSpPr>
        <p:spPr bwMode="auto">
          <a:xfrm>
            <a:off x="266700" y="1411069"/>
            <a:ext cx="8534400" cy="641350"/>
          </a:xfrm>
          <a:prstGeom prst="rect">
            <a:avLst/>
          </a:prstGeom>
          <a:noFill/>
          <a:ln w="9525">
            <a:noFill/>
            <a:miter lim="800000"/>
            <a:headEnd/>
            <a:tailEnd/>
          </a:ln>
          <a:effectLst/>
        </p:spPr>
        <p:txBody>
          <a:bodyPr>
            <a:spAutoFit/>
          </a:bodyPr>
          <a:lstStyle/>
          <a:p>
            <a:pPr>
              <a:spcBef>
                <a:spcPct val="50000"/>
              </a:spcBef>
            </a:pPr>
            <a:r>
              <a:rPr lang="en-US" sz="3600" b="1" dirty="0">
                <a:solidFill>
                  <a:srgbClr val="FFFF00"/>
                </a:solidFill>
              </a:rPr>
              <a:t>It’s harmful to you.</a:t>
            </a:r>
          </a:p>
        </p:txBody>
      </p:sp>
      <p:sp>
        <p:nvSpPr>
          <p:cNvPr id="218116" name="Text Box 4"/>
          <p:cNvSpPr txBox="1">
            <a:spLocks noChangeArrowheads="1"/>
          </p:cNvSpPr>
          <p:nvPr/>
        </p:nvSpPr>
        <p:spPr bwMode="auto">
          <a:xfrm>
            <a:off x="228600" y="228600"/>
            <a:ext cx="8610600" cy="641350"/>
          </a:xfrm>
          <a:prstGeom prst="rect">
            <a:avLst/>
          </a:prstGeom>
          <a:noFill/>
          <a:ln w="9525">
            <a:noFill/>
            <a:miter lim="800000"/>
            <a:headEnd/>
            <a:tailEnd/>
          </a:ln>
          <a:effectLst/>
        </p:spPr>
        <p:txBody>
          <a:bodyPr>
            <a:spAutoFit/>
          </a:bodyPr>
          <a:lstStyle/>
          <a:p>
            <a:pPr>
              <a:spcBef>
                <a:spcPct val="50000"/>
              </a:spcBef>
            </a:pPr>
            <a:r>
              <a:rPr lang="en-US" sz="3600" b="1" dirty="0">
                <a:solidFill>
                  <a:srgbClr val="FFFF00"/>
                </a:solidFill>
              </a:rPr>
              <a:t>It’s destructive to others.</a:t>
            </a:r>
          </a:p>
        </p:txBody>
      </p:sp>
      <p:sp>
        <p:nvSpPr>
          <p:cNvPr id="218117" name="Text Box 5"/>
          <p:cNvSpPr txBox="1">
            <a:spLocks noChangeArrowheads="1"/>
          </p:cNvSpPr>
          <p:nvPr/>
        </p:nvSpPr>
        <p:spPr bwMode="auto">
          <a:xfrm>
            <a:off x="256309" y="838200"/>
            <a:ext cx="8610600" cy="646331"/>
          </a:xfrm>
          <a:prstGeom prst="rect">
            <a:avLst/>
          </a:prstGeom>
          <a:noFill/>
          <a:ln w="9525">
            <a:noFill/>
            <a:miter lim="800000"/>
            <a:headEnd/>
            <a:tailEnd/>
          </a:ln>
          <a:effectLst/>
        </p:spPr>
        <p:txBody>
          <a:bodyPr>
            <a:spAutoFit/>
          </a:bodyPr>
          <a:lstStyle/>
          <a:p>
            <a:pPr marL="914400" indent="-914400">
              <a:spcBef>
                <a:spcPct val="50000"/>
              </a:spcBef>
            </a:pPr>
            <a:r>
              <a:rPr lang="en-US" sz="3600" b="1" dirty="0">
                <a:solidFill>
                  <a:srgbClr val="FFFF00"/>
                </a:solidFill>
              </a:rPr>
              <a:t>It’s harmful to your relationship with God.</a:t>
            </a:r>
          </a:p>
        </p:txBody>
      </p:sp>
      <p:sp>
        <p:nvSpPr>
          <p:cNvPr id="218118" name="Rectangle 6"/>
          <p:cNvSpPr>
            <a:spLocks noChangeArrowheads="1"/>
          </p:cNvSpPr>
          <p:nvPr/>
        </p:nvSpPr>
        <p:spPr bwMode="auto">
          <a:xfrm>
            <a:off x="256309" y="2209800"/>
            <a:ext cx="8735291" cy="4191000"/>
          </a:xfrm>
          <a:prstGeom prst="rect">
            <a:avLst/>
          </a:prstGeom>
          <a:noFill/>
          <a:ln w="9525">
            <a:noFill/>
            <a:miter lim="800000"/>
            <a:headEnd/>
            <a:tailEnd/>
          </a:ln>
          <a:effectLst/>
        </p:spPr>
        <p:txBody>
          <a:bodyPr/>
          <a:lstStyle/>
          <a:p>
            <a:pPr marL="342900" indent="-342900">
              <a:spcBef>
                <a:spcPts val="0"/>
              </a:spcBef>
              <a:buFontTx/>
              <a:buChar char="•"/>
            </a:pPr>
            <a:r>
              <a:rPr lang="en-US" sz="3200" dirty="0">
                <a:solidFill>
                  <a:srgbClr val="FFFF00"/>
                </a:solidFill>
              </a:rPr>
              <a:t>‘Out of design’ sexuality affects our desire for real intimacy (i.e. other things can affect this too).</a:t>
            </a:r>
          </a:p>
          <a:p>
            <a:pPr marL="742950" lvl="1" indent="-285750">
              <a:spcBef>
                <a:spcPts val="0"/>
              </a:spcBef>
              <a:buFontTx/>
              <a:buChar char="–"/>
            </a:pPr>
            <a:r>
              <a:rPr lang="en-US" sz="2800" dirty="0">
                <a:solidFill>
                  <a:srgbClr val="FFFF00"/>
                </a:solidFill>
              </a:rPr>
              <a:t>Functioning instead of developing real intimacy.</a:t>
            </a:r>
          </a:p>
          <a:p>
            <a:pPr marL="742950" lvl="1" indent="-285750">
              <a:spcBef>
                <a:spcPts val="0"/>
              </a:spcBef>
              <a:buFontTx/>
              <a:buChar char="–"/>
            </a:pPr>
            <a:r>
              <a:rPr lang="en-US" sz="2800" dirty="0">
                <a:solidFill>
                  <a:srgbClr val="FFFF00"/>
                </a:solidFill>
              </a:rPr>
              <a:t>Chasing private pleasures instead of real intimacy.</a:t>
            </a:r>
          </a:p>
          <a:p>
            <a:pPr marL="342900" indent="-342900">
              <a:spcBef>
                <a:spcPts val="0"/>
              </a:spcBef>
              <a:buFontTx/>
              <a:buChar char="•"/>
            </a:pPr>
            <a:r>
              <a:rPr lang="en-US" sz="3200" dirty="0">
                <a:solidFill>
                  <a:srgbClr val="FFFF00"/>
                </a:solidFill>
              </a:rPr>
              <a:t>‘Out of design’ sexuality ingrains self-centeredness.</a:t>
            </a:r>
          </a:p>
          <a:p>
            <a:pPr marL="742950" lvl="1" indent="-285750">
              <a:spcBef>
                <a:spcPts val="0"/>
              </a:spcBef>
              <a:buFontTx/>
              <a:buChar char="–"/>
            </a:pPr>
            <a:r>
              <a:rPr lang="en-US" sz="2800" dirty="0">
                <a:solidFill>
                  <a:srgbClr val="FFFF00"/>
                </a:solidFill>
              </a:rPr>
              <a:t>Manipulating to get sexual pleasure for yourself.</a:t>
            </a:r>
          </a:p>
          <a:p>
            <a:pPr marL="742950" lvl="1" indent="-285750">
              <a:spcBef>
                <a:spcPts val="0"/>
              </a:spcBef>
              <a:buFontTx/>
              <a:buChar char="–"/>
            </a:pPr>
            <a:r>
              <a:rPr lang="en-US" sz="2800" dirty="0">
                <a:solidFill>
                  <a:srgbClr val="FFFF00"/>
                </a:solidFill>
              </a:rPr>
              <a:t>Using sex to get something else for yourself (goods &amp; services, identity, significance, security).</a:t>
            </a:r>
          </a:p>
        </p:txBody>
      </p:sp>
    </p:spTree>
    <p:extLst>
      <p:ext uri="{BB962C8B-B14F-4D97-AF65-F5344CB8AC3E}">
        <p14:creationId xmlns:p14="http://schemas.microsoft.com/office/powerpoint/2010/main" val="210934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811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811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t>Holy Sex</a:t>
            </a:r>
          </a:p>
        </p:txBody>
      </p:sp>
      <p:sp>
        <p:nvSpPr>
          <p:cNvPr id="195587" name="Rectangle 3"/>
          <p:cNvSpPr>
            <a:spLocks noGrp="1" noChangeArrowheads="1"/>
          </p:cNvSpPr>
          <p:nvPr>
            <p:ph type="body" idx="1"/>
          </p:nvPr>
        </p:nvSpPr>
        <p:spPr>
          <a:xfrm>
            <a:off x="457200" y="1371600"/>
            <a:ext cx="8382000" cy="4482935"/>
          </a:xfrm>
        </p:spPr>
        <p:txBody>
          <a:bodyPr/>
          <a:lstStyle/>
          <a:p>
            <a:r>
              <a:rPr lang="en-US" sz="3600" dirty="0"/>
              <a:t>Use your sexuality the way it was designed.</a:t>
            </a:r>
          </a:p>
          <a:p>
            <a:pPr lvl="1">
              <a:buFontTx/>
              <a:buNone/>
            </a:pPr>
            <a:r>
              <a:rPr lang="en-US" sz="3600" dirty="0"/>
              <a:t>It is a picture of God’s nature &amp; character. </a:t>
            </a:r>
          </a:p>
          <a:p>
            <a:pPr lvl="1">
              <a:buFontTx/>
              <a:buNone/>
            </a:pPr>
            <a:r>
              <a:rPr lang="en-US" sz="3600" dirty="0"/>
              <a:t>Any thing else is destructive &amp; harmful.</a:t>
            </a:r>
          </a:p>
          <a:p>
            <a:pPr marL="973138" lvl="1">
              <a:buFontTx/>
              <a:buNone/>
            </a:pPr>
            <a:r>
              <a:rPr lang="en-US" b="1" dirty="0">
                <a:solidFill>
                  <a:srgbClr val="FFFF00"/>
                </a:solidFill>
              </a:rPr>
              <a:t>Note: This framework is needed to work through all kinds of sexual problems and desires.</a:t>
            </a:r>
          </a:p>
        </p:txBody>
      </p:sp>
    </p:spTree>
    <p:extLst>
      <p:ext uri="{BB962C8B-B14F-4D97-AF65-F5344CB8AC3E}">
        <p14:creationId xmlns:p14="http://schemas.microsoft.com/office/powerpoint/2010/main" val="392473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55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28003" name="Text Box 3"/>
          <p:cNvSpPr txBox="1">
            <a:spLocks noChangeArrowheads="1"/>
          </p:cNvSpPr>
          <p:nvPr/>
        </p:nvSpPr>
        <p:spPr bwMode="auto">
          <a:xfrm>
            <a:off x="101600" y="228600"/>
            <a:ext cx="8940800" cy="2590800"/>
          </a:xfrm>
          <a:prstGeom prst="rect">
            <a:avLst/>
          </a:prstGeom>
          <a:noFill/>
          <a:ln w="9525">
            <a:noFill/>
            <a:miter lim="800000"/>
            <a:headEnd/>
            <a:tailEnd/>
          </a:ln>
          <a:effectLst/>
        </p:spPr>
        <p:txBody>
          <a:bodyPr>
            <a:spAutoFit/>
          </a:bodyPr>
          <a:lstStyle/>
          <a:p>
            <a:pPr algn="just"/>
            <a:r>
              <a:rPr lang="en-US" sz="3200" dirty="0">
                <a:latin typeface="+mj-lt"/>
              </a:rPr>
              <a:t>Finally, </a:t>
            </a:r>
            <a:r>
              <a:rPr lang="en-US" sz="3600" b="1" dirty="0">
                <a:solidFill>
                  <a:srgbClr val="FFFF00"/>
                </a:solidFill>
                <a:latin typeface="+mj-lt"/>
              </a:rPr>
              <a:t>dear brothers and sisters</a:t>
            </a:r>
            <a:r>
              <a:rPr lang="en-US" sz="3200" dirty="0">
                <a:latin typeface="+mj-lt"/>
              </a:rPr>
              <a:t>, we urge you in the name of the Lord Jesus to live in a way that pleases God, as we have taught you. You live this way already, and we encourage you to do so even more.                      </a:t>
            </a:r>
            <a:r>
              <a:rPr lang="en-US" sz="3200" b="1" dirty="0">
                <a:latin typeface="+mj-lt"/>
              </a:rPr>
              <a:t> </a:t>
            </a:r>
            <a:r>
              <a:rPr lang="en-US" sz="2800" dirty="0">
                <a:latin typeface="+mj-lt"/>
              </a:rPr>
              <a:t>4:1 (NLT)</a:t>
            </a:r>
          </a:p>
        </p:txBody>
      </p:sp>
      <p:sp>
        <p:nvSpPr>
          <p:cNvPr id="128004" name="Line 4"/>
          <p:cNvSpPr>
            <a:spLocks noChangeShapeType="1"/>
          </p:cNvSpPr>
          <p:nvPr/>
        </p:nvSpPr>
        <p:spPr bwMode="auto">
          <a:xfrm flipH="1" flipV="1">
            <a:off x="3200400" y="762000"/>
            <a:ext cx="76200" cy="2133600"/>
          </a:xfrm>
          <a:prstGeom prst="line">
            <a:avLst/>
          </a:prstGeom>
          <a:noFill/>
          <a:ln w="57150">
            <a:solidFill>
              <a:srgbClr val="FFFF00"/>
            </a:solidFill>
            <a:round/>
            <a:headEnd/>
            <a:tailEnd type="triangle" w="med" len="med"/>
          </a:ln>
          <a:effectLst/>
        </p:spPr>
        <p:txBody>
          <a:bodyPr/>
          <a:lstStyle/>
          <a:p>
            <a:endParaRPr lang="en-US"/>
          </a:p>
        </p:txBody>
      </p:sp>
      <p:sp>
        <p:nvSpPr>
          <p:cNvPr id="128005" name="Text Box 5"/>
          <p:cNvSpPr txBox="1">
            <a:spLocks noChangeArrowheads="1"/>
          </p:cNvSpPr>
          <p:nvPr/>
        </p:nvSpPr>
        <p:spPr bwMode="auto">
          <a:xfrm>
            <a:off x="1219200" y="2971800"/>
            <a:ext cx="7772400" cy="1190625"/>
          </a:xfrm>
          <a:prstGeom prst="rect">
            <a:avLst/>
          </a:prstGeom>
          <a:noFill/>
          <a:ln w="9525">
            <a:noFill/>
            <a:miter lim="800000"/>
            <a:headEnd/>
            <a:tailEnd/>
          </a:ln>
          <a:effectLst/>
        </p:spPr>
        <p:txBody>
          <a:bodyPr>
            <a:spAutoFit/>
          </a:bodyPr>
          <a:lstStyle/>
          <a:p>
            <a:pPr>
              <a:spcBef>
                <a:spcPct val="50000"/>
              </a:spcBef>
            </a:pPr>
            <a:r>
              <a:rPr lang="en-US" sz="3600" b="1" dirty="0">
                <a:solidFill>
                  <a:srgbClr val="FFFF00"/>
                </a:solidFill>
              </a:rPr>
              <a:t>This is an expression that Christians used </a:t>
            </a:r>
            <a:r>
              <a:rPr lang="en-US" sz="3600" dirty="0">
                <a:solidFill>
                  <a:srgbClr val="FFFF00"/>
                </a:solidFill>
              </a:rPr>
              <a:t>(and still use) </a:t>
            </a:r>
            <a:r>
              <a:rPr lang="en-US" sz="3600" b="1" dirty="0">
                <a:solidFill>
                  <a:srgbClr val="FFFF00"/>
                </a:solidFill>
              </a:rPr>
              <a:t>toward one another.</a:t>
            </a:r>
          </a:p>
        </p:txBody>
      </p:sp>
      <p:sp>
        <p:nvSpPr>
          <p:cNvPr id="128007" name="Text Box 7"/>
          <p:cNvSpPr txBox="1">
            <a:spLocks noChangeArrowheads="1"/>
          </p:cNvSpPr>
          <p:nvPr/>
        </p:nvSpPr>
        <p:spPr bwMode="auto">
          <a:xfrm>
            <a:off x="228600" y="4267200"/>
            <a:ext cx="8686800" cy="1708150"/>
          </a:xfrm>
          <a:prstGeom prst="rect">
            <a:avLst/>
          </a:prstGeom>
          <a:noFill/>
          <a:ln w="9525">
            <a:noFill/>
            <a:miter lim="800000"/>
            <a:headEnd/>
            <a:tailEnd/>
          </a:ln>
          <a:effectLst/>
        </p:spPr>
        <p:txBody>
          <a:bodyPr>
            <a:spAutoFit/>
          </a:bodyPr>
          <a:lstStyle/>
          <a:p>
            <a:pPr algn="just">
              <a:spcBef>
                <a:spcPct val="50000"/>
              </a:spcBef>
            </a:pPr>
            <a:r>
              <a:rPr lang="en-US" sz="3200" b="1" dirty="0">
                <a:solidFill>
                  <a:srgbClr val="99CCFF"/>
                </a:solidFill>
                <a:latin typeface="+mj-lt"/>
              </a:rPr>
              <a:t>...as many as received </a:t>
            </a:r>
            <a:r>
              <a:rPr lang="en-US" sz="3200" dirty="0">
                <a:solidFill>
                  <a:srgbClr val="99CCFF"/>
                </a:solidFill>
                <a:latin typeface="+mj-lt"/>
              </a:rPr>
              <a:t>(Christ),</a:t>
            </a:r>
            <a:r>
              <a:rPr lang="en-US" sz="3200" b="1" dirty="0">
                <a:solidFill>
                  <a:srgbClr val="99CCFF"/>
                </a:solidFill>
                <a:latin typeface="+mj-lt"/>
              </a:rPr>
              <a:t> to them He gave the right to become children of God...  </a:t>
            </a:r>
          </a:p>
          <a:p>
            <a:pPr algn="r">
              <a:spcBef>
                <a:spcPct val="50000"/>
              </a:spcBef>
            </a:pPr>
            <a:r>
              <a:rPr lang="en-US" sz="2800" dirty="0">
                <a:solidFill>
                  <a:srgbClr val="99CCFF"/>
                </a:solidFill>
                <a:latin typeface="+mj-lt"/>
              </a:rPr>
              <a:t>John 1:12a</a:t>
            </a:r>
            <a:endParaRPr lang="en-US" sz="3200" b="1" dirty="0">
              <a:solidFill>
                <a:srgbClr val="99CC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800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800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80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4" grpId="0" animBg="1"/>
      <p:bldP spid="128005" grpId="0"/>
      <p:bldP spid="12800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t>Holy Sex</a:t>
            </a:r>
          </a:p>
        </p:txBody>
      </p:sp>
      <p:sp>
        <p:nvSpPr>
          <p:cNvPr id="195587" name="Rectangle 3"/>
          <p:cNvSpPr>
            <a:spLocks noGrp="1" noChangeArrowheads="1"/>
          </p:cNvSpPr>
          <p:nvPr>
            <p:ph type="body" idx="1"/>
          </p:nvPr>
        </p:nvSpPr>
        <p:spPr>
          <a:xfrm>
            <a:off x="457200" y="1371600"/>
            <a:ext cx="8382000" cy="4482935"/>
          </a:xfrm>
        </p:spPr>
        <p:txBody>
          <a:bodyPr/>
          <a:lstStyle/>
          <a:p>
            <a:r>
              <a:rPr lang="en-US" sz="3600" dirty="0"/>
              <a:t>Use your sexuality the way it was designed.</a:t>
            </a:r>
          </a:p>
          <a:p>
            <a:pPr lvl="1">
              <a:buFontTx/>
              <a:buNone/>
            </a:pPr>
            <a:r>
              <a:rPr lang="en-US" sz="3600" dirty="0"/>
              <a:t>It is a picture of God’s nature &amp; character. </a:t>
            </a:r>
          </a:p>
          <a:p>
            <a:pPr lvl="1">
              <a:buFontTx/>
              <a:buNone/>
            </a:pPr>
            <a:r>
              <a:rPr lang="en-US" sz="3600" dirty="0"/>
              <a:t>Any thing else is destructive &amp; harmful.</a:t>
            </a:r>
            <a:endParaRPr lang="en-US" sz="3600" b="1" dirty="0">
              <a:solidFill>
                <a:srgbClr val="FFFF00"/>
              </a:solidFill>
            </a:endParaRPr>
          </a:p>
        </p:txBody>
      </p:sp>
      <p:sp>
        <p:nvSpPr>
          <p:cNvPr id="4" name="TextBox 3">
            <a:extLst>
              <a:ext uri="{FF2B5EF4-FFF2-40B4-BE49-F238E27FC236}">
                <a16:creationId xmlns:a16="http://schemas.microsoft.com/office/drawing/2014/main" xmlns="" id="{63DDBD9C-A1AD-4129-9D7B-104DE2405562}"/>
              </a:ext>
            </a:extLst>
          </p:cNvPr>
          <p:cNvSpPr txBox="1"/>
          <p:nvPr/>
        </p:nvSpPr>
        <p:spPr>
          <a:xfrm>
            <a:off x="381000" y="3429000"/>
            <a:ext cx="8458200" cy="2616101"/>
          </a:xfrm>
          <a:prstGeom prst="rect">
            <a:avLst/>
          </a:prstGeom>
          <a:noFill/>
        </p:spPr>
        <p:txBody>
          <a:bodyPr wrap="square" rtlCol="0">
            <a:spAutoFit/>
          </a:bodyPr>
          <a:lstStyle/>
          <a:p>
            <a:pPr algn="just"/>
            <a:r>
              <a:rPr lang="en-US" sz="3600" dirty="0">
                <a:latin typeface="+mj-lt"/>
              </a:rPr>
              <a:t>“</a:t>
            </a:r>
            <a:r>
              <a:rPr lang="en-US" sz="3600" i="1" dirty="0">
                <a:latin typeface="+mj-lt"/>
              </a:rPr>
              <a:t>In real life, the unheralded, seldom discussed world of married sex is actually one that satisfies people the most</a:t>
            </a:r>
            <a:r>
              <a:rPr lang="en-US" sz="3600" dirty="0">
                <a:latin typeface="+mj-lt"/>
              </a:rPr>
              <a:t>.”</a:t>
            </a:r>
          </a:p>
          <a:p>
            <a:pPr algn="r"/>
            <a:r>
              <a:rPr lang="en-US" sz="2800" dirty="0">
                <a:latin typeface="+mj-lt"/>
              </a:rPr>
              <a:t>Michael, Gagnon, </a:t>
            </a:r>
            <a:r>
              <a:rPr lang="en-US" sz="2800" dirty="0" err="1">
                <a:latin typeface="+mj-lt"/>
              </a:rPr>
              <a:t>Laumann</a:t>
            </a:r>
            <a:r>
              <a:rPr lang="en-US" sz="2800" dirty="0">
                <a:latin typeface="+mj-lt"/>
              </a:rPr>
              <a:t> and </a:t>
            </a:r>
            <a:r>
              <a:rPr lang="en-US" sz="2800" dirty="0" err="1">
                <a:latin typeface="+mj-lt"/>
              </a:rPr>
              <a:t>Kolta</a:t>
            </a:r>
            <a:r>
              <a:rPr lang="en-US" sz="2800" dirty="0">
                <a:latin typeface="+mj-lt"/>
              </a:rPr>
              <a:t>; Sex in America   p.127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t>Holy Sex</a:t>
            </a:r>
          </a:p>
        </p:txBody>
      </p:sp>
      <p:sp>
        <p:nvSpPr>
          <p:cNvPr id="195587" name="Rectangle 3"/>
          <p:cNvSpPr>
            <a:spLocks noGrp="1" noChangeArrowheads="1"/>
          </p:cNvSpPr>
          <p:nvPr>
            <p:ph type="body" idx="1"/>
          </p:nvPr>
        </p:nvSpPr>
        <p:spPr>
          <a:xfrm>
            <a:off x="457200" y="1371600"/>
            <a:ext cx="8382000" cy="5211762"/>
          </a:xfrm>
        </p:spPr>
        <p:txBody>
          <a:bodyPr/>
          <a:lstStyle/>
          <a:p>
            <a:r>
              <a:rPr lang="en-US" sz="3600" dirty="0"/>
              <a:t>Use your sexuality the way it was designed.</a:t>
            </a:r>
          </a:p>
          <a:p>
            <a:r>
              <a:rPr lang="en-US" sz="3600" dirty="0"/>
              <a:t>If single, abstain, but pursue love</a:t>
            </a:r>
          </a:p>
          <a:p>
            <a:pPr marL="914400" lvl="1" indent="-514350">
              <a:buNone/>
            </a:pPr>
            <a:r>
              <a:rPr lang="en-US" sz="3200" dirty="0"/>
              <a:t>1 Corinthians 7:1 </a:t>
            </a:r>
            <a:r>
              <a:rPr lang="en-US" sz="3200" i="1" dirty="0"/>
              <a:t>“…it is well for a man not to touch a woman</a:t>
            </a:r>
            <a:r>
              <a:rPr lang="en-US" sz="3200" dirty="0"/>
              <a:t>”</a:t>
            </a:r>
          </a:p>
          <a:p>
            <a:pPr marL="914400" lvl="1" indent="-514350">
              <a:buNone/>
            </a:pPr>
            <a:r>
              <a:rPr lang="en-US" sz="3200" dirty="0"/>
              <a:t>This wasn’t Paul’s view, it was theirs.</a:t>
            </a:r>
          </a:p>
          <a:p>
            <a:pPr marL="1314450" lvl="2" indent="-514350">
              <a:buNone/>
            </a:pPr>
            <a:r>
              <a:rPr lang="en-US" sz="3200" dirty="0"/>
              <a:t>It is good to be single.</a:t>
            </a:r>
          </a:p>
          <a:p>
            <a:pPr marL="1314450" lvl="2" indent="-514350">
              <a:buNone/>
            </a:pPr>
            <a:r>
              <a:rPr lang="en-US" sz="3200" dirty="0"/>
              <a:t>It is good to be married.</a:t>
            </a:r>
          </a:p>
          <a:p>
            <a:pPr marL="1314450" lvl="2" indent="-514350">
              <a:buNone/>
            </a:pPr>
            <a:r>
              <a:rPr lang="en-US" sz="3200" dirty="0"/>
              <a:t>Both states are gifts from God.</a:t>
            </a:r>
          </a:p>
          <a:p>
            <a:pPr marL="1314450" lvl="2" indent="-514350">
              <a:buNone/>
            </a:pPr>
            <a:r>
              <a:rPr lang="en-US" sz="3200" dirty="0"/>
              <a:t>Both states have spiritual challenges.</a:t>
            </a:r>
          </a:p>
        </p:txBody>
      </p:sp>
    </p:spTree>
    <p:extLst>
      <p:ext uri="{BB962C8B-B14F-4D97-AF65-F5344CB8AC3E}">
        <p14:creationId xmlns:p14="http://schemas.microsoft.com/office/powerpoint/2010/main" val="28822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558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558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558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558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558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55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t>Holy Sex</a:t>
            </a:r>
          </a:p>
        </p:txBody>
      </p:sp>
      <p:sp>
        <p:nvSpPr>
          <p:cNvPr id="195587" name="Rectangle 3"/>
          <p:cNvSpPr>
            <a:spLocks noGrp="1" noChangeArrowheads="1"/>
          </p:cNvSpPr>
          <p:nvPr>
            <p:ph type="body" idx="1"/>
          </p:nvPr>
        </p:nvSpPr>
        <p:spPr>
          <a:xfrm>
            <a:off x="457200" y="1371600"/>
            <a:ext cx="8382000" cy="4482935"/>
          </a:xfrm>
        </p:spPr>
        <p:txBody>
          <a:bodyPr/>
          <a:lstStyle/>
          <a:p>
            <a:r>
              <a:rPr lang="en-US" sz="3600" dirty="0"/>
              <a:t>Use your sexuality the way it was designed.</a:t>
            </a:r>
          </a:p>
          <a:p>
            <a:r>
              <a:rPr lang="en-US" sz="3600" dirty="0"/>
              <a:t>If single, abstain, but pursue love.</a:t>
            </a:r>
          </a:p>
          <a:p>
            <a:r>
              <a:rPr lang="en-US" sz="3600" dirty="0"/>
              <a:t>Encourage others to follow God’s design.</a:t>
            </a:r>
          </a:p>
          <a:p>
            <a:pPr marL="400050" lvl="1" indent="0">
              <a:buNone/>
            </a:pPr>
            <a:r>
              <a:rPr lang="en-US" sz="3600" dirty="0"/>
              <a:t>This is for Christians…not our culture.</a:t>
            </a:r>
          </a:p>
          <a:p>
            <a:pPr marL="400050" lvl="1" indent="0">
              <a:buNone/>
            </a:pPr>
            <a:r>
              <a:rPr lang="en-US" sz="3600" dirty="0"/>
              <a:t>     Let’s not be hypocrites!</a:t>
            </a:r>
          </a:p>
        </p:txBody>
      </p:sp>
      <p:sp>
        <p:nvSpPr>
          <p:cNvPr id="2" name="TextBox 1">
            <a:extLst>
              <a:ext uri="{FF2B5EF4-FFF2-40B4-BE49-F238E27FC236}">
                <a16:creationId xmlns:a16="http://schemas.microsoft.com/office/drawing/2014/main" xmlns="" id="{E39578A1-D18F-437F-9E98-4557C5EE30C1}"/>
              </a:ext>
            </a:extLst>
          </p:cNvPr>
          <p:cNvSpPr txBox="1"/>
          <p:nvPr/>
        </p:nvSpPr>
        <p:spPr>
          <a:xfrm>
            <a:off x="1011382" y="4582814"/>
            <a:ext cx="7848600" cy="1877437"/>
          </a:xfrm>
          <a:prstGeom prst="rect">
            <a:avLst/>
          </a:prstGeom>
          <a:solidFill>
            <a:schemeClr val="bg2"/>
          </a:solidFill>
        </p:spPr>
        <p:txBody>
          <a:bodyPr wrap="square" rtlCol="0">
            <a:spAutoFit/>
          </a:bodyPr>
          <a:lstStyle/>
          <a:p>
            <a:pPr algn="just"/>
            <a:r>
              <a:rPr lang="en-US" sz="3200" i="1" dirty="0">
                <a:ln>
                  <a:solidFill>
                    <a:schemeClr val="tx1"/>
                  </a:solidFill>
                </a:ln>
                <a:latin typeface="+mn-lt"/>
                <a:cs typeface="Arial" panose="020B0604020202020204" pitchFamily="34" charset="0"/>
              </a:rPr>
              <a:t>…participants induced to feel pride showed a high level of moral hypocrisy, but those induced to feel gratitude exhibited little evidence of it.</a:t>
            </a:r>
            <a:r>
              <a:rPr lang="en-US" sz="3200" dirty="0">
                <a:ln>
                  <a:solidFill>
                    <a:schemeClr val="tx1"/>
                  </a:solidFill>
                </a:ln>
                <a:latin typeface="+mn-lt"/>
                <a:cs typeface="Arial" panose="020B0604020202020204" pitchFamily="34" charset="0"/>
              </a:rPr>
              <a:t> </a:t>
            </a:r>
            <a:r>
              <a:rPr lang="en-US" sz="2000" dirty="0">
                <a:ln>
                  <a:solidFill>
                    <a:schemeClr val="tx1"/>
                  </a:solidFill>
                </a:ln>
                <a:latin typeface="+mn-lt"/>
                <a:cs typeface="Arial" panose="020B0604020202020204" pitchFamily="34" charset="0"/>
              </a:rPr>
              <a:t>Moral Hypocrisy: Of Proud and Grateful People, SPPS, Volume 2, Issue 2</a:t>
            </a:r>
          </a:p>
        </p:txBody>
      </p:sp>
    </p:spTree>
    <p:extLst>
      <p:ext uri="{BB962C8B-B14F-4D97-AF65-F5344CB8AC3E}">
        <p14:creationId xmlns:p14="http://schemas.microsoft.com/office/powerpoint/2010/main" val="2346807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558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558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t>Holy Sex</a:t>
            </a:r>
          </a:p>
        </p:txBody>
      </p:sp>
      <p:sp>
        <p:nvSpPr>
          <p:cNvPr id="195587" name="Rectangle 3"/>
          <p:cNvSpPr>
            <a:spLocks noGrp="1" noChangeArrowheads="1"/>
          </p:cNvSpPr>
          <p:nvPr>
            <p:ph type="body" idx="1"/>
          </p:nvPr>
        </p:nvSpPr>
        <p:spPr>
          <a:xfrm>
            <a:off x="457200" y="1371600"/>
            <a:ext cx="8382000" cy="4482935"/>
          </a:xfrm>
        </p:spPr>
        <p:txBody>
          <a:bodyPr/>
          <a:lstStyle/>
          <a:p>
            <a:r>
              <a:rPr lang="en-US" sz="3600" dirty="0"/>
              <a:t>Use your sexuality the way it was designed.</a:t>
            </a:r>
          </a:p>
          <a:p>
            <a:r>
              <a:rPr lang="en-US" sz="3600" dirty="0"/>
              <a:t>If single, abstain but pursue love.</a:t>
            </a:r>
          </a:p>
          <a:p>
            <a:r>
              <a:rPr lang="en-US" sz="3600" dirty="0"/>
              <a:t>Encourage others to follow God’s design.</a:t>
            </a:r>
          </a:p>
          <a:p>
            <a:pPr marL="400050" lvl="1" indent="0">
              <a:buNone/>
            </a:pPr>
            <a:r>
              <a:rPr lang="en-US" sz="3600" dirty="0"/>
              <a:t>This is for Christians…not our culture.</a:t>
            </a:r>
          </a:p>
          <a:p>
            <a:pPr marL="400050" lvl="1" indent="0">
              <a:buNone/>
            </a:pPr>
            <a:r>
              <a:rPr lang="en-US" sz="3600" dirty="0"/>
              <a:t>We can demonstrate God’s ways.</a:t>
            </a:r>
          </a:p>
        </p:txBody>
      </p:sp>
    </p:spTree>
    <p:extLst>
      <p:ext uri="{BB962C8B-B14F-4D97-AF65-F5344CB8AC3E}">
        <p14:creationId xmlns:p14="http://schemas.microsoft.com/office/powerpoint/2010/main" val="2335887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224259" name="Text Box 3"/>
          <p:cNvSpPr txBox="1">
            <a:spLocks noChangeArrowheads="1"/>
          </p:cNvSpPr>
          <p:nvPr/>
        </p:nvSpPr>
        <p:spPr bwMode="auto">
          <a:xfrm>
            <a:off x="101600" y="228600"/>
            <a:ext cx="8940800" cy="2062103"/>
          </a:xfrm>
          <a:prstGeom prst="rect">
            <a:avLst/>
          </a:prstGeom>
          <a:noFill/>
          <a:ln w="9525">
            <a:noFill/>
            <a:miter lim="800000"/>
            <a:headEnd/>
            <a:tailEnd/>
          </a:ln>
          <a:effectLst/>
        </p:spPr>
        <p:txBody>
          <a:bodyPr>
            <a:spAutoFit/>
          </a:bodyPr>
          <a:lstStyle/>
          <a:p>
            <a:pPr algn="just"/>
            <a:r>
              <a:rPr lang="en-US" sz="3200" b="1" dirty="0">
                <a:solidFill>
                  <a:srgbClr val="FFFF00"/>
                </a:solidFill>
                <a:latin typeface="+mj-lt"/>
              </a:rPr>
              <a:t>God’s will</a:t>
            </a:r>
            <a:r>
              <a:rPr lang="en-US" sz="3200" dirty="0">
                <a:latin typeface="+mj-lt"/>
              </a:rPr>
              <a:t> is for you to be holy, so stay away from all sexual sin. </a:t>
            </a:r>
            <a:r>
              <a:rPr lang="en-US" sz="3000" dirty="0">
                <a:latin typeface="+mj-lt"/>
              </a:rPr>
              <a:t>Then each of you will control his own body and live in</a:t>
            </a:r>
            <a:r>
              <a:rPr lang="en-US" sz="2600" dirty="0">
                <a:latin typeface="+mj-lt"/>
              </a:rPr>
              <a:t> </a:t>
            </a:r>
            <a:r>
              <a:rPr lang="en-US" sz="3000" dirty="0">
                <a:latin typeface="+mj-lt"/>
              </a:rPr>
              <a:t>holiness and honor - not in</a:t>
            </a:r>
            <a:r>
              <a:rPr lang="en-US" sz="2600" dirty="0">
                <a:latin typeface="+mj-lt"/>
              </a:rPr>
              <a:t> </a:t>
            </a:r>
            <a:r>
              <a:rPr lang="en-US" sz="3000" dirty="0">
                <a:latin typeface="+mj-lt"/>
              </a:rPr>
              <a:t>lustful passion like the pagans who do not </a:t>
            </a:r>
            <a:r>
              <a:rPr lang="en-US" sz="3400" b="1" dirty="0">
                <a:solidFill>
                  <a:srgbClr val="FFFF00"/>
                </a:solidFill>
                <a:latin typeface="+mj-lt"/>
              </a:rPr>
              <a:t>know God and his ways</a:t>
            </a:r>
            <a:r>
              <a:rPr lang="en-US" sz="3000" dirty="0">
                <a:latin typeface="+mj-lt"/>
              </a:rPr>
              <a:t>.</a:t>
            </a:r>
            <a:r>
              <a:rPr lang="en-US" sz="2800" dirty="0">
                <a:latin typeface="+mj-lt"/>
              </a:rPr>
              <a:t> 4:3-5</a:t>
            </a:r>
          </a:p>
        </p:txBody>
      </p:sp>
      <p:sp>
        <p:nvSpPr>
          <p:cNvPr id="224261" name="Text Box 5"/>
          <p:cNvSpPr txBox="1">
            <a:spLocks noChangeArrowheads="1"/>
          </p:cNvSpPr>
          <p:nvPr/>
        </p:nvSpPr>
        <p:spPr bwMode="auto">
          <a:xfrm>
            <a:off x="282369" y="2438400"/>
            <a:ext cx="8763000" cy="3970318"/>
          </a:xfrm>
          <a:prstGeom prst="rect">
            <a:avLst/>
          </a:prstGeom>
          <a:noFill/>
          <a:ln w="9525">
            <a:noFill/>
            <a:miter lim="800000"/>
            <a:headEnd/>
            <a:tailEnd/>
          </a:ln>
          <a:effectLst/>
        </p:spPr>
        <p:txBody>
          <a:bodyPr>
            <a:spAutoFit/>
          </a:bodyPr>
          <a:lstStyle/>
          <a:p>
            <a:pPr algn="just">
              <a:spcBef>
                <a:spcPct val="30000"/>
              </a:spcBef>
            </a:pPr>
            <a:r>
              <a:rPr lang="en-US" sz="3600" dirty="0">
                <a:solidFill>
                  <a:srgbClr val="FFFF00"/>
                </a:solidFill>
              </a:rPr>
              <a:t>Are you passionate about knowing God?  </a:t>
            </a:r>
          </a:p>
          <a:p>
            <a:pPr algn="just"/>
            <a:r>
              <a:rPr lang="en-US" sz="3600" dirty="0">
                <a:solidFill>
                  <a:srgbClr val="FFFF00"/>
                </a:solidFill>
              </a:rPr>
              <a:t>Then cooperate with Him to mature in your sexual perspective from...</a:t>
            </a:r>
          </a:p>
          <a:p>
            <a:pPr algn="just"/>
            <a:r>
              <a:rPr lang="en-US" sz="3600" dirty="0">
                <a:solidFill>
                  <a:srgbClr val="FFFF00"/>
                </a:solidFill>
              </a:rPr>
              <a:t>“I pursue/avoid sex to please myself.” </a:t>
            </a:r>
          </a:p>
          <a:p>
            <a:pPr algn="just"/>
            <a:r>
              <a:rPr lang="en-US" sz="3600" dirty="0">
                <a:solidFill>
                  <a:srgbClr val="FFFF00"/>
                </a:solidFill>
              </a:rPr>
              <a:t>“I pursue unity with my spouse to please God.” </a:t>
            </a:r>
          </a:p>
          <a:p>
            <a:pPr marL="463550" indent="-463550" algn="just"/>
            <a:r>
              <a:rPr lang="en-US" sz="3600" dirty="0">
                <a:solidFill>
                  <a:srgbClr val="FFFF00"/>
                </a:solidFill>
              </a:rPr>
              <a:t>OR “I pursue love toward God apart &amp; others from my sexuality.”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42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42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42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42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42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100" name="Text Box 4"/>
          <p:cNvSpPr txBox="1">
            <a:spLocks noChangeArrowheads="1"/>
          </p:cNvSpPr>
          <p:nvPr/>
        </p:nvSpPr>
        <p:spPr bwMode="auto">
          <a:xfrm>
            <a:off x="152400" y="304800"/>
            <a:ext cx="8839200" cy="3381375"/>
          </a:xfrm>
          <a:prstGeom prst="rect">
            <a:avLst/>
          </a:prstGeom>
          <a:noFill/>
          <a:ln w="9525">
            <a:noFill/>
            <a:miter lim="800000"/>
            <a:headEnd/>
            <a:tailEnd/>
          </a:ln>
          <a:effectLst/>
        </p:spPr>
        <p:txBody>
          <a:bodyPr>
            <a:spAutoFit/>
          </a:bodyPr>
          <a:lstStyle/>
          <a:p>
            <a:pPr algn="just"/>
            <a:r>
              <a:rPr lang="en-US" sz="3200">
                <a:effectLst>
                  <a:outerShdw blurRad="38100" dist="38100" dir="2700000" algn="tl">
                    <a:srgbClr val="000000"/>
                  </a:outerShdw>
                </a:effectLst>
              </a:rPr>
              <a:t>“Sex . . . gives us subjectively a foretaste of heaven, of the self-forgetting, self-transcending, self-giving that is what our deepest hearts are designed for, long for and will not be satisfied until they have, because we are made in God’s own image and this (kind of) self-giving constitutes the inner life of the Trinity.”</a:t>
            </a:r>
          </a:p>
          <a:p>
            <a:pPr algn="r"/>
            <a:r>
              <a:rPr lang="en-US" sz="2400">
                <a:effectLst>
                  <a:outerShdw blurRad="38100" dist="38100" dir="2700000" algn="tl">
                    <a:srgbClr val="000000"/>
                  </a:outerShdw>
                </a:effectLst>
              </a:rPr>
              <a:t>Peter Kreeft, </a:t>
            </a:r>
            <a:r>
              <a:rPr lang="en-US" sz="2400" i="1">
                <a:effectLst>
                  <a:outerShdw blurRad="38100" dist="38100" dir="2700000" algn="tl">
                    <a:srgbClr val="000000"/>
                  </a:outerShdw>
                </a:effectLst>
              </a:rPr>
              <a:t>How to Win the Culture War</a:t>
            </a:r>
            <a:r>
              <a:rPr lang="en-US" sz="2400">
                <a:effectLst>
                  <a:outerShdw blurRad="38100" dist="38100" dir="2700000" algn="tl">
                    <a:srgbClr val="000000"/>
                  </a:outerShdw>
                </a:effectLst>
              </a:rPr>
              <a:t>, p. 95</a:t>
            </a:r>
            <a:r>
              <a:rPr lang="en-US" sz="2400">
                <a:solidFill>
                  <a:srgbClr val="000000"/>
                </a:solidFill>
                <a:effectLst>
                  <a:outerShdw blurRad="38100" dist="38100" dir="2700000" algn="tl">
                    <a:srgbClr val="FFFFFF"/>
                  </a:outerShdw>
                </a:effectLst>
              </a:rPr>
              <a:t>.</a:t>
            </a:r>
          </a:p>
        </p:txBody>
      </p:sp>
      <p:sp>
        <p:nvSpPr>
          <p:cNvPr id="260101" name="Text Box 5"/>
          <p:cNvSpPr txBox="1">
            <a:spLocks noChangeArrowheads="1"/>
          </p:cNvSpPr>
          <p:nvPr/>
        </p:nvSpPr>
        <p:spPr bwMode="auto">
          <a:xfrm>
            <a:off x="228600" y="3810000"/>
            <a:ext cx="8763000" cy="2538413"/>
          </a:xfrm>
          <a:prstGeom prst="rect">
            <a:avLst/>
          </a:prstGeom>
          <a:solidFill>
            <a:srgbClr val="000000"/>
          </a:solidFill>
          <a:ln w="9525">
            <a:solidFill>
              <a:schemeClr val="tx1"/>
            </a:solidFill>
            <a:miter lim="800000"/>
            <a:headEnd/>
            <a:tailEnd/>
          </a:ln>
          <a:effectLst>
            <a:outerShdw dist="107763" dir="2700000" algn="ctr" rotWithShape="0">
              <a:schemeClr val="bg2">
                <a:alpha val="50000"/>
              </a:schemeClr>
            </a:outerShdw>
          </a:effectLst>
        </p:spPr>
        <p:txBody>
          <a:bodyPr>
            <a:spAutoFit/>
          </a:bodyPr>
          <a:lstStyle/>
          <a:p>
            <a:pPr algn="just">
              <a:spcBef>
                <a:spcPct val="50000"/>
              </a:spcBef>
            </a:pPr>
            <a:endParaRPr lang="en-US" sz="3200" dirty="0"/>
          </a:p>
          <a:p>
            <a:pPr algn="just"/>
            <a:r>
              <a:rPr lang="en-US" sz="3200" dirty="0"/>
              <a:t>People don’t have to know anything about your sex life to tell that you are soul mates rather than room mates.</a:t>
            </a:r>
          </a:p>
          <a:p>
            <a:pPr algn="just"/>
            <a:endParaRPr lang="en-US" sz="3200" dirty="0"/>
          </a:p>
        </p:txBody>
      </p:sp>
    </p:spTree>
    <p:extLst>
      <p:ext uri="{BB962C8B-B14F-4D97-AF65-F5344CB8AC3E}">
        <p14:creationId xmlns:p14="http://schemas.microsoft.com/office/powerpoint/2010/main" val="380981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0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10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100" name="Text Box 4"/>
          <p:cNvSpPr txBox="1">
            <a:spLocks noChangeArrowheads="1"/>
          </p:cNvSpPr>
          <p:nvPr/>
        </p:nvSpPr>
        <p:spPr bwMode="auto">
          <a:xfrm>
            <a:off x="152400" y="304800"/>
            <a:ext cx="8839200" cy="3381375"/>
          </a:xfrm>
          <a:prstGeom prst="rect">
            <a:avLst/>
          </a:prstGeom>
          <a:noFill/>
          <a:ln w="9525">
            <a:noFill/>
            <a:miter lim="800000"/>
            <a:headEnd/>
            <a:tailEnd/>
          </a:ln>
          <a:effectLst/>
        </p:spPr>
        <p:txBody>
          <a:bodyPr>
            <a:spAutoFit/>
          </a:bodyPr>
          <a:lstStyle/>
          <a:p>
            <a:pPr algn="just"/>
            <a:r>
              <a:rPr lang="en-US" sz="3200">
                <a:effectLst>
                  <a:outerShdw blurRad="38100" dist="38100" dir="2700000" algn="tl">
                    <a:srgbClr val="000000"/>
                  </a:outerShdw>
                </a:effectLst>
              </a:rPr>
              <a:t>“Sex . . . gives us subjectively a foretaste of heaven, of the self-forgetting, self-transcending, self-giving that is what our deepest hearts are designed for, long for and will not be satisfied until they have, because we are made in God’s own image and this (kind of) self-giving constitutes the inner life of the Trinity.”</a:t>
            </a:r>
          </a:p>
          <a:p>
            <a:pPr algn="r"/>
            <a:r>
              <a:rPr lang="en-US" sz="2400">
                <a:effectLst>
                  <a:outerShdw blurRad="38100" dist="38100" dir="2700000" algn="tl">
                    <a:srgbClr val="000000"/>
                  </a:outerShdw>
                </a:effectLst>
              </a:rPr>
              <a:t>Peter Kreeft, </a:t>
            </a:r>
            <a:r>
              <a:rPr lang="en-US" sz="2400" i="1">
                <a:effectLst>
                  <a:outerShdw blurRad="38100" dist="38100" dir="2700000" algn="tl">
                    <a:srgbClr val="000000"/>
                  </a:outerShdw>
                </a:effectLst>
              </a:rPr>
              <a:t>How to Win the Culture War</a:t>
            </a:r>
            <a:r>
              <a:rPr lang="en-US" sz="2400">
                <a:effectLst>
                  <a:outerShdw blurRad="38100" dist="38100" dir="2700000" algn="tl">
                    <a:srgbClr val="000000"/>
                  </a:outerShdw>
                </a:effectLst>
              </a:rPr>
              <a:t>, p. 95</a:t>
            </a:r>
            <a:r>
              <a:rPr lang="en-US" sz="2400">
                <a:solidFill>
                  <a:srgbClr val="000000"/>
                </a:solidFill>
                <a:effectLst>
                  <a:outerShdw blurRad="38100" dist="38100" dir="2700000" algn="tl">
                    <a:srgbClr val="FFFFFF"/>
                  </a:outerShdw>
                </a:effectLst>
              </a:rPr>
              <a:t>.</a:t>
            </a:r>
          </a:p>
        </p:txBody>
      </p:sp>
      <p:sp>
        <p:nvSpPr>
          <p:cNvPr id="260101" name="Text Box 5"/>
          <p:cNvSpPr txBox="1">
            <a:spLocks noChangeArrowheads="1"/>
          </p:cNvSpPr>
          <p:nvPr/>
        </p:nvSpPr>
        <p:spPr bwMode="auto">
          <a:xfrm>
            <a:off x="228600" y="3810000"/>
            <a:ext cx="8763000" cy="2538413"/>
          </a:xfrm>
          <a:prstGeom prst="rect">
            <a:avLst/>
          </a:prstGeom>
          <a:solidFill>
            <a:srgbClr val="000000"/>
          </a:solidFill>
          <a:ln w="9525">
            <a:solidFill>
              <a:schemeClr val="tx1"/>
            </a:solidFill>
            <a:miter lim="800000"/>
            <a:headEnd/>
            <a:tailEnd/>
          </a:ln>
          <a:effectLst>
            <a:outerShdw dist="107763" dir="2700000" algn="ctr" rotWithShape="0">
              <a:schemeClr val="bg2">
                <a:alpha val="50000"/>
              </a:schemeClr>
            </a:outerShdw>
          </a:effectLst>
        </p:spPr>
        <p:txBody>
          <a:bodyPr>
            <a:spAutoFit/>
          </a:bodyPr>
          <a:lstStyle/>
          <a:p>
            <a:pPr algn="just">
              <a:spcBef>
                <a:spcPct val="50000"/>
              </a:spcBef>
            </a:pPr>
            <a:endParaRPr lang="en-US" sz="3200" dirty="0"/>
          </a:p>
          <a:p>
            <a:pPr algn="just"/>
            <a:r>
              <a:rPr lang="en-US" sz="3200" dirty="0"/>
              <a:t>People don’t have to know anything about your sex life to tell that you are soul mates rather than room mates…</a:t>
            </a:r>
            <a:r>
              <a:rPr lang="en-US" sz="3200" dirty="0">
                <a:solidFill>
                  <a:srgbClr val="FFFF00"/>
                </a:solidFill>
              </a:rPr>
              <a:t>or grumpy cell mates</a:t>
            </a:r>
            <a:r>
              <a:rPr lang="en-US" sz="3200" dirty="0"/>
              <a:t>.</a:t>
            </a:r>
          </a:p>
          <a:p>
            <a:pPr algn="just"/>
            <a:endParaRPr lang="en-US"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t>Holy Sex</a:t>
            </a:r>
          </a:p>
        </p:txBody>
      </p:sp>
      <p:sp>
        <p:nvSpPr>
          <p:cNvPr id="195587" name="Rectangle 3"/>
          <p:cNvSpPr>
            <a:spLocks noGrp="1" noChangeArrowheads="1"/>
          </p:cNvSpPr>
          <p:nvPr>
            <p:ph type="body" idx="1"/>
          </p:nvPr>
        </p:nvSpPr>
        <p:spPr>
          <a:xfrm>
            <a:off x="457200" y="1371600"/>
            <a:ext cx="8382000" cy="4482935"/>
          </a:xfrm>
        </p:spPr>
        <p:txBody>
          <a:bodyPr/>
          <a:lstStyle/>
          <a:p>
            <a:r>
              <a:rPr lang="en-US" sz="3600" dirty="0"/>
              <a:t>Use your sexuality the way it was designed.</a:t>
            </a:r>
          </a:p>
          <a:p>
            <a:r>
              <a:rPr lang="en-US" sz="3600" dirty="0"/>
              <a:t>If single, abstain but pursue love.</a:t>
            </a:r>
          </a:p>
          <a:p>
            <a:r>
              <a:rPr lang="en-US" sz="3600" dirty="0"/>
              <a:t>Encourage others to follow God’s design.</a:t>
            </a:r>
          </a:p>
          <a:p>
            <a:pPr marL="400050" lvl="1" indent="0">
              <a:buNone/>
            </a:pPr>
            <a:r>
              <a:rPr lang="en-US" sz="3200" dirty="0"/>
              <a:t>Single people can demonstrate wholeness and flourishing – Shalom.</a:t>
            </a:r>
          </a:p>
        </p:txBody>
      </p:sp>
    </p:spTree>
    <p:extLst>
      <p:ext uri="{BB962C8B-B14F-4D97-AF65-F5344CB8AC3E}">
        <p14:creationId xmlns:p14="http://schemas.microsoft.com/office/powerpoint/2010/main" val="42788003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t>Holy Sex</a:t>
            </a:r>
          </a:p>
        </p:txBody>
      </p:sp>
      <p:sp>
        <p:nvSpPr>
          <p:cNvPr id="195587" name="Rectangle 3"/>
          <p:cNvSpPr>
            <a:spLocks noGrp="1" noChangeArrowheads="1"/>
          </p:cNvSpPr>
          <p:nvPr>
            <p:ph type="body" idx="1"/>
          </p:nvPr>
        </p:nvSpPr>
        <p:spPr>
          <a:xfrm>
            <a:off x="457200" y="1371600"/>
            <a:ext cx="8382000" cy="4482935"/>
          </a:xfrm>
        </p:spPr>
        <p:txBody>
          <a:bodyPr/>
          <a:lstStyle/>
          <a:p>
            <a:r>
              <a:rPr lang="en-US" sz="3600" dirty="0"/>
              <a:t>Use your sexuality the way it was designed.</a:t>
            </a:r>
          </a:p>
          <a:p>
            <a:r>
              <a:rPr lang="en-US" sz="3600" dirty="0"/>
              <a:t>If single, abstain but pursue love.</a:t>
            </a:r>
          </a:p>
          <a:p>
            <a:r>
              <a:rPr lang="en-US" sz="3600" dirty="0"/>
              <a:t>Encourage others to follow God’s design.</a:t>
            </a:r>
          </a:p>
        </p:txBody>
      </p:sp>
    </p:spTree>
    <p:extLst>
      <p:ext uri="{BB962C8B-B14F-4D97-AF65-F5344CB8AC3E}">
        <p14:creationId xmlns:p14="http://schemas.microsoft.com/office/powerpoint/2010/main" val="1417699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36195" name="Text Box 3"/>
          <p:cNvSpPr txBox="1">
            <a:spLocks noChangeArrowheads="1"/>
          </p:cNvSpPr>
          <p:nvPr/>
        </p:nvSpPr>
        <p:spPr bwMode="auto">
          <a:xfrm>
            <a:off x="101600" y="228600"/>
            <a:ext cx="8940800" cy="2590800"/>
          </a:xfrm>
          <a:prstGeom prst="rect">
            <a:avLst/>
          </a:prstGeom>
          <a:noFill/>
          <a:ln w="9525">
            <a:noFill/>
            <a:miter lim="800000"/>
            <a:headEnd/>
            <a:tailEnd/>
          </a:ln>
          <a:effectLst/>
        </p:spPr>
        <p:txBody>
          <a:bodyPr>
            <a:spAutoFit/>
          </a:bodyPr>
          <a:lstStyle/>
          <a:p>
            <a:pPr algn="just"/>
            <a:r>
              <a:rPr lang="en-US" sz="3200" dirty="0">
                <a:latin typeface="+mj-lt"/>
              </a:rPr>
              <a:t>Finally, </a:t>
            </a:r>
            <a:r>
              <a:rPr lang="en-US" sz="3600" b="1" dirty="0">
                <a:solidFill>
                  <a:srgbClr val="FFFF00"/>
                </a:solidFill>
                <a:latin typeface="+mj-lt"/>
              </a:rPr>
              <a:t>dear brothers and sisters</a:t>
            </a:r>
            <a:r>
              <a:rPr lang="en-US" sz="3200" dirty="0">
                <a:latin typeface="+mj-lt"/>
              </a:rPr>
              <a:t>, we urge you in the name of the Lord Jesus to live in a way that pleases God, as we have taught you. You live this way already, and we encourage you to do so even more.                      </a:t>
            </a:r>
            <a:r>
              <a:rPr lang="en-US" sz="3200" b="1" dirty="0">
                <a:latin typeface="+mj-lt"/>
              </a:rPr>
              <a:t> </a:t>
            </a:r>
            <a:r>
              <a:rPr lang="en-US" sz="2800" dirty="0">
                <a:latin typeface="+mj-lt"/>
              </a:rPr>
              <a:t>4:1 (NLT)</a:t>
            </a:r>
          </a:p>
        </p:txBody>
      </p:sp>
      <p:sp>
        <p:nvSpPr>
          <p:cNvPr id="136198" name="Text Box 6"/>
          <p:cNvSpPr txBox="1">
            <a:spLocks noChangeArrowheads="1"/>
          </p:cNvSpPr>
          <p:nvPr/>
        </p:nvSpPr>
        <p:spPr bwMode="auto">
          <a:xfrm>
            <a:off x="533400" y="2819400"/>
            <a:ext cx="8458200" cy="3387725"/>
          </a:xfrm>
          <a:prstGeom prst="rect">
            <a:avLst/>
          </a:prstGeom>
          <a:noFill/>
          <a:ln w="9525">
            <a:noFill/>
            <a:miter lim="800000"/>
            <a:headEnd/>
            <a:tailEnd/>
          </a:ln>
          <a:effectLst/>
        </p:spPr>
        <p:txBody>
          <a:bodyPr>
            <a:spAutoFit/>
          </a:bodyPr>
          <a:lstStyle/>
          <a:p>
            <a:pPr marL="342900" indent="-342900"/>
            <a:r>
              <a:rPr lang="en-US" sz="3600" b="1">
                <a:solidFill>
                  <a:srgbClr val="FFFF00"/>
                </a:solidFill>
              </a:rPr>
              <a:t>To receive Christ:</a:t>
            </a:r>
          </a:p>
          <a:p>
            <a:pPr marL="914400" lvl="1" indent="-457200">
              <a:buFontTx/>
              <a:buAutoNum type="arabicPeriod"/>
            </a:pPr>
            <a:r>
              <a:rPr lang="en-US" sz="3600" b="1">
                <a:solidFill>
                  <a:srgbClr val="FFFF00"/>
                </a:solidFill>
              </a:rPr>
              <a:t>You have to know something. . . </a:t>
            </a:r>
          </a:p>
          <a:p>
            <a:pPr marL="914400" lvl="1" indent="-457200">
              <a:buFontTx/>
              <a:buAutoNum type="arabicPeriod"/>
            </a:pPr>
            <a:r>
              <a:rPr lang="en-US" sz="3600" b="1">
                <a:solidFill>
                  <a:srgbClr val="FFFF00"/>
                </a:solidFill>
              </a:rPr>
              <a:t>You have to decide if you think it’s true.</a:t>
            </a:r>
          </a:p>
          <a:p>
            <a:pPr marL="914400" lvl="1" indent="-457200">
              <a:buFontTx/>
              <a:buAutoNum type="arabicPeriod"/>
            </a:pPr>
            <a:r>
              <a:rPr lang="en-US" sz="3600" b="1">
                <a:solidFill>
                  <a:srgbClr val="FFFF00"/>
                </a:solidFill>
              </a:rPr>
              <a:t>If you think it’s true, you ask God for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19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1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19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46435" name="Text Box 3"/>
          <p:cNvSpPr txBox="1">
            <a:spLocks noChangeArrowheads="1"/>
          </p:cNvSpPr>
          <p:nvPr/>
        </p:nvSpPr>
        <p:spPr bwMode="auto">
          <a:xfrm>
            <a:off x="101600" y="228600"/>
            <a:ext cx="8940800" cy="3539430"/>
          </a:xfrm>
          <a:prstGeom prst="rect">
            <a:avLst/>
          </a:prstGeom>
          <a:noFill/>
          <a:ln w="9525">
            <a:noFill/>
            <a:miter lim="800000"/>
            <a:headEnd/>
            <a:tailEnd/>
          </a:ln>
          <a:effectLst/>
        </p:spPr>
        <p:txBody>
          <a:bodyPr>
            <a:spAutoFit/>
          </a:bodyPr>
          <a:lstStyle/>
          <a:p>
            <a:pPr algn="just"/>
            <a:r>
              <a:rPr lang="en-US" sz="3200" dirty="0">
                <a:solidFill>
                  <a:srgbClr val="969696"/>
                </a:solidFill>
                <a:latin typeface="+mj-lt"/>
              </a:rPr>
              <a:t>Finally, dear brothers and sisters, we urge you in the name of the Lord Jesus to live in a way that pleases God, as we have taught you. You live this way already, and we encourage you to do so even more.</a:t>
            </a:r>
            <a:r>
              <a:rPr lang="en-US" sz="3200" dirty="0">
                <a:latin typeface="+mj-lt"/>
              </a:rPr>
              <a:t> For you remember what we taught you by the authority of the Lord Jesus. God’s will is for you to be holy, so stay away from all sexual sin. </a:t>
            </a:r>
            <a:r>
              <a:rPr lang="en-US" sz="2800" dirty="0">
                <a:latin typeface="+mj-lt"/>
              </a:rPr>
              <a:t>                               </a:t>
            </a:r>
            <a:r>
              <a:rPr lang="en-US" sz="2800" dirty="0">
                <a:latin typeface="Arial" charset="0"/>
              </a:rPr>
              <a:t>4:1-3 </a:t>
            </a:r>
            <a:endParaRPr lang="en-US" sz="3200" dirty="0">
              <a:latin typeface="Arial" charset="0"/>
            </a:endParaRPr>
          </a:p>
        </p:txBody>
      </p:sp>
      <p:sp>
        <p:nvSpPr>
          <p:cNvPr id="146436" name="Line 4"/>
          <p:cNvSpPr>
            <a:spLocks noChangeShapeType="1"/>
          </p:cNvSpPr>
          <p:nvPr/>
        </p:nvSpPr>
        <p:spPr bwMode="auto">
          <a:xfrm flipV="1">
            <a:off x="2895600" y="3724081"/>
            <a:ext cx="0" cy="498321"/>
          </a:xfrm>
          <a:prstGeom prst="line">
            <a:avLst/>
          </a:prstGeom>
          <a:noFill/>
          <a:ln w="57150">
            <a:solidFill>
              <a:srgbClr val="FFFF00"/>
            </a:solidFill>
            <a:round/>
            <a:headEnd/>
            <a:tailEnd type="triangle" w="med" len="med"/>
          </a:ln>
          <a:effectLst/>
        </p:spPr>
        <p:txBody>
          <a:bodyPr/>
          <a:lstStyle/>
          <a:p>
            <a:endParaRPr lang="en-US"/>
          </a:p>
        </p:txBody>
      </p:sp>
      <p:sp>
        <p:nvSpPr>
          <p:cNvPr id="146437" name="Text Box 5"/>
          <p:cNvSpPr txBox="1">
            <a:spLocks noChangeArrowheads="1"/>
          </p:cNvSpPr>
          <p:nvPr/>
        </p:nvSpPr>
        <p:spPr bwMode="auto">
          <a:xfrm>
            <a:off x="381000" y="4222402"/>
            <a:ext cx="8763000" cy="1190625"/>
          </a:xfrm>
          <a:prstGeom prst="rect">
            <a:avLst/>
          </a:prstGeom>
          <a:noFill/>
          <a:ln w="9525">
            <a:noFill/>
            <a:miter lim="800000"/>
            <a:headEnd/>
            <a:tailEnd/>
          </a:ln>
          <a:effectLst/>
        </p:spPr>
        <p:txBody>
          <a:bodyPr>
            <a:spAutoFit/>
          </a:bodyPr>
          <a:lstStyle/>
          <a:p>
            <a:pPr marL="465138" indent="-465138">
              <a:spcBef>
                <a:spcPct val="50000"/>
              </a:spcBef>
            </a:pPr>
            <a:r>
              <a:rPr lang="en-US" sz="3600" b="1" i="1" dirty="0" err="1">
                <a:solidFill>
                  <a:srgbClr val="FFFF00"/>
                </a:solidFill>
              </a:rPr>
              <a:t>pornea</a:t>
            </a:r>
            <a:r>
              <a:rPr lang="en-US" sz="3600" b="1" i="1" dirty="0">
                <a:solidFill>
                  <a:srgbClr val="FFFF00"/>
                </a:solidFill>
              </a:rPr>
              <a:t> </a:t>
            </a:r>
            <a:r>
              <a:rPr lang="en-US" sz="3600" b="1" dirty="0">
                <a:solidFill>
                  <a:srgbClr val="FFFF00"/>
                </a:solidFill>
              </a:rPr>
              <a:t> - all sexual relations outside of heterosexual marriage.</a:t>
            </a:r>
          </a:p>
        </p:txBody>
      </p:sp>
      <p:sp>
        <p:nvSpPr>
          <p:cNvPr id="146439" name="Text Box 7"/>
          <p:cNvSpPr txBox="1">
            <a:spLocks noChangeArrowheads="1"/>
          </p:cNvSpPr>
          <p:nvPr/>
        </p:nvSpPr>
        <p:spPr bwMode="auto">
          <a:xfrm>
            <a:off x="266700" y="5546724"/>
            <a:ext cx="8610600" cy="641350"/>
          </a:xfrm>
          <a:prstGeom prst="rect">
            <a:avLst/>
          </a:prstGeom>
          <a:noFill/>
          <a:ln w="9525">
            <a:noFill/>
            <a:miter lim="800000"/>
            <a:headEnd/>
            <a:tailEnd/>
          </a:ln>
          <a:effectLst/>
        </p:spPr>
        <p:txBody>
          <a:bodyPr>
            <a:spAutoFit/>
          </a:bodyPr>
          <a:lstStyle/>
          <a:p>
            <a:pPr algn="ctr">
              <a:spcBef>
                <a:spcPct val="50000"/>
              </a:spcBef>
            </a:pPr>
            <a:r>
              <a:rPr lang="en-US" sz="3600" dirty="0"/>
              <a:t>This message would have seemed odd to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64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643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64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6" grpId="0" animBg="1"/>
      <p:bldP spid="146437" grpId="0"/>
      <p:bldP spid="1464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2" name="Text Box 4"/>
          <p:cNvSpPr txBox="1">
            <a:spLocks noChangeArrowheads="1"/>
          </p:cNvSpPr>
          <p:nvPr/>
        </p:nvSpPr>
        <p:spPr bwMode="auto">
          <a:xfrm>
            <a:off x="304800" y="152400"/>
            <a:ext cx="8534400" cy="4760913"/>
          </a:xfrm>
          <a:prstGeom prst="rect">
            <a:avLst/>
          </a:prstGeom>
          <a:noFill/>
          <a:ln w="9525">
            <a:noFill/>
            <a:miter lim="800000"/>
            <a:headEnd/>
            <a:tailEnd/>
          </a:ln>
          <a:effectLst/>
        </p:spPr>
        <p:txBody>
          <a:bodyPr>
            <a:spAutoFit/>
          </a:bodyPr>
          <a:lstStyle/>
          <a:p>
            <a:pPr algn="just">
              <a:spcBef>
                <a:spcPct val="50000"/>
              </a:spcBef>
            </a:pPr>
            <a:r>
              <a:rPr lang="en-US" sz="3600"/>
              <a:t>In Thessalonica, certain sexual practices would have been taboo (e.g. ‘sexual abuse’, incest or bestiality).</a:t>
            </a:r>
          </a:p>
          <a:p>
            <a:pPr algn="just">
              <a:spcBef>
                <a:spcPct val="50000"/>
              </a:spcBef>
            </a:pPr>
            <a:r>
              <a:rPr lang="en-US" sz="3600"/>
              <a:t>But, other practices would have been acceptable or even virtuous (pre-marital sex, prostitution, pornography, adultery, group sex or homosexuality {even between men and boys})</a:t>
            </a:r>
          </a:p>
        </p:txBody>
      </p:sp>
      <p:sp>
        <p:nvSpPr>
          <p:cNvPr id="150533" name="Text Box 5"/>
          <p:cNvSpPr txBox="1">
            <a:spLocks noChangeArrowheads="1"/>
          </p:cNvSpPr>
          <p:nvPr/>
        </p:nvSpPr>
        <p:spPr bwMode="auto">
          <a:xfrm>
            <a:off x="381000" y="5105400"/>
            <a:ext cx="8305800" cy="1190625"/>
          </a:xfrm>
          <a:prstGeom prst="rect">
            <a:avLst/>
          </a:prstGeom>
          <a:noFill/>
          <a:ln w="9525">
            <a:noFill/>
            <a:miter lim="800000"/>
            <a:headEnd/>
            <a:tailEnd/>
          </a:ln>
          <a:effectLst/>
        </p:spPr>
        <p:txBody>
          <a:bodyPr>
            <a:spAutoFit/>
          </a:bodyPr>
          <a:lstStyle/>
          <a:p>
            <a:pPr algn="ctr">
              <a:spcBef>
                <a:spcPct val="50000"/>
              </a:spcBef>
            </a:pPr>
            <a:r>
              <a:rPr lang="en-US" sz="3600" b="1">
                <a:solidFill>
                  <a:srgbClr val="FFFF00"/>
                </a:solidFill>
              </a:rPr>
              <a:t>Do you notice that our culture differs only a little from theirs?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053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05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Rectangle 3"/>
          <p:cNvSpPr>
            <a:spLocks noGrp="1" noChangeArrowheads="1"/>
          </p:cNvSpPr>
          <p:nvPr>
            <p:ph type="body" idx="1"/>
          </p:nvPr>
        </p:nvSpPr>
        <p:spPr>
          <a:xfrm>
            <a:off x="228600" y="304800"/>
            <a:ext cx="8763000" cy="6400800"/>
          </a:xfrm>
        </p:spPr>
        <p:txBody>
          <a:bodyPr/>
          <a:lstStyle/>
          <a:p>
            <a:pPr>
              <a:spcBef>
                <a:spcPts val="0"/>
              </a:spcBef>
              <a:spcAft>
                <a:spcPts val="600"/>
              </a:spcAft>
            </a:pPr>
            <a:r>
              <a:rPr lang="en-US" sz="2800" b="1" dirty="0"/>
              <a:t>The number of sex partners adults report having is much higher than a decade ago.</a:t>
            </a:r>
          </a:p>
          <a:p>
            <a:pPr>
              <a:spcBef>
                <a:spcPts val="0"/>
              </a:spcBef>
              <a:spcAft>
                <a:spcPts val="600"/>
              </a:spcAft>
            </a:pPr>
            <a:r>
              <a:rPr lang="en-US" sz="2800" b="1" dirty="0"/>
              <a:t>Sex is used to sell nearly everything.</a:t>
            </a:r>
          </a:p>
          <a:p>
            <a:pPr lvl="1">
              <a:spcBef>
                <a:spcPts val="0"/>
              </a:spcBef>
              <a:spcAft>
                <a:spcPts val="600"/>
              </a:spcAft>
              <a:buFontTx/>
              <a:buNone/>
            </a:pPr>
            <a:r>
              <a:rPr lang="en-US" dirty="0"/>
              <a:t>70% of TV shows have sexual content, up from 4% in 1998. </a:t>
            </a:r>
          </a:p>
          <a:p>
            <a:pPr>
              <a:spcBef>
                <a:spcPts val="0"/>
              </a:spcBef>
              <a:spcAft>
                <a:spcPts val="600"/>
              </a:spcAft>
            </a:pPr>
            <a:r>
              <a:rPr lang="en-US" sz="2800" b="1" dirty="0"/>
              <a:t>Our culture worships young &amp; fit bodies.</a:t>
            </a:r>
          </a:p>
          <a:p>
            <a:pPr>
              <a:spcBef>
                <a:spcPts val="0"/>
              </a:spcBef>
              <a:spcAft>
                <a:spcPts val="600"/>
              </a:spcAft>
            </a:pPr>
            <a:r>
              <a:rPr lang="en-US" sz="2800" b="1" dirty="0"/>
              <a:t>Nearly all sex messages focus on personal pleasure.</a:t>
            </a:r>
          </a:p>
          <a:p>
            <a:pPr marL="688975" indent="-285750">
              <a:spcBef>
                <a:spcPts val="0"/>
              </a:spcBef>
              <a:spcAft>
                <a:spcPts val="600"/>
              </a:spcAft>
              <a:buFontTx/>
              <a:buNone/>
            </a:pPr>
            <a:r>
              <a:rPr lang="en-US" sz="2800" dirty="0"/>
              <a:t>   Every possible form of sexual expression is shown (media - 24x more sex btw. unmarried than married) </a:t>
            </a:r>
          </a:p>
          <a:p>
            <a:pPr>
              <a:spcBef>
                <a:spcPts val="0"/>
              </a:spcBef>
              <a:spcAft>
                <a:spcPts val="600"/>
              </a:spcAft>
            </a:pPr>
            <a:r>
              <a:rPr lang="en-US" sz="2800" dirty="0"/>
              <a:t> </a:t>
            </a:r>
            <a:r>
              <a:rPr lang="en-US" sz="2800" b="1" dirty="0"/>
              <a:t>Pornography</a:t>
            </a:r>
            <a:r>
              <a:rPr lang="en-US" sz="2800" dirty="0"/>
              <a:t> </a:t>
            </a:r>
            <a:r>
              <a:rPr lang="en-US" sz="2800" dirty="0">
                <a:sym typeface="Wingdings" pitchFamily="2" charset="2"/>
              </a:rPr>
              <a:t> Globally – $97 billion dollar industry; 35% of all internet downloads are pornography.</a:t>
            </a:r>
            <a:endParaRPr lang="en-US" sz="3600" dirty="0"/>
          </a:p>
          <a:p>
            <a:pPr>
              <a:lnSpc>
                <a:spcPct val="80000"/>
              </a:lnSpc>
              <a:buFontTx/>
              <a:buNone/>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37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377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377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377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37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48483" name="Text Box 3"/>
          <p:cNvSpPr txBox="1">
            <a:spLocks noChangeArrowheads="1"/>
          </p:cNvSpPr>
          <p:nvPr/>
        </p:nvSpPr>
        <p:spPr bwMode="auto">
          <a:xfrm>
            <a:off x="101600" y="228600"/>
            <a:ext cx="8940800" cy="3539430"/>
          </a:xfrm>
          <a:prstGeom prst="rect">
            <a:avLst/>
          </a:prstGeom>
          <a:noFill/>
          <a:ln w="9525">
            <a:noFill/>
            <a:miter lim="800000"/>
            <a:headEnd/>
            <a:tailEnd/>
          </a:ln>
          <a:effectLst/>
        </p:spPr>
        <p:txBody>
          <a:bodyPr>
            <a:spAutoFit/>
          </a:bodyPr>
          <a:lstStyle/>
          <a:p>
            <a:pPr algn="just"/>
            <a:r>
              <a:rPr lang="en-US" sz="3200" dirty="0">
                <a:solidFill>
                  <a:srgbClr val="969696"/>
                </a:solidFill>
                <a:latin typeface="+mj-lt"/>
              </a:rPr>
              <a:t>Finally, dear brothers and sisters, we urge you in the name of the Lord Jesus to live in a way that pleases God, as we have taught you. You live this way already, and we encourage you to do so even more.</a:t>
            </a:r>
            <a:r>
              <a:rPr lang="en-US" sz="3200" dirty="0">
                <a:latin typeface="+mj-lt"/>
              </a:rPr>
              <a:t> For you remember what we taught you by the authority of the Lord Jesus. God’s will is for you to be holy, so stay away from all sexual sin. </a:t>
            </a:r>
            <a:r>
              <a:rPr lang="en-US" sz="2800" dirty="0">
                <a:latin typeface="+mj-lt"/>
              </a:rPr>
              <a:t>                               4:1-3 </a:t>
            </a:r>
            <a:endParaRPr lang="en-US" sz="3200" dirty="0">
              <a:latin typeface="+mj-lt"/>
            </a:endParaRPr>
          </a:p>
        </p:txBody>
      </p:sp>
      <p:sp>
        <p:nvSpPr>
          <p:cNvPr id="148484" name="Line 4"/>
          <p:cNvSpPr>
            <a:spLocks noChangeShapeType="1"/>
          </p:cNvSpPr>
          <p:nvPr/>
        </p:nvSpPr>
        <p:spPr bwMode="auto">
          <a:xfrm flipV="1">
            <a:off x="5181600" y="3219132"/>
            <a:ext cx="1752600" cy="685800"/>
          </a:xfrm>
          <a:prstGeom prst="line">
            <a:avLst/>
          </a:prstGeom>
          <a:noFill/>
          <a:ln w="57150">
            <a:solidFill>
              <a:srgbClr val="FFFF00"/>
            </a:solidFill>
            <a:round/>
            <a:headEnd/>
            <a:tailEnd type="triangle" w="med" len="med"/>
          </a:ln>
          <a:effectLst/>
        </p:spPr>
        <p:txBody>
          <a:bodyPr/>
          <a:lstStyle/>
          <a:p>
            <a:endParaRPr lang="en-US"/>
          </a:p>
        </p:txBody>
      </p:sp>
      <p:sp>
        <p:nvSpPr>
          <p:cNvPr id="148485" name="Text Box 5"/>
          <p:cNvSpPr txBox="1">
            <a:spLocks noChangeArrowheads="1"/>
          </p:cNvSpPr>
          <p:nvPr/>
        </p:nvSpPr>
        <p:spPr bwMode="auto">
          <a:xfrm>
            <a:off x="190500" y="3904932"/>
            <a:ext cx="8763000" cy="641350"/>
          </a:xfrm>
          <a:prstGeom prst="rect">
            <a:avLst/>
          </a:prstGeom>
          <a:noFill/>
          <a:ln w="9525">
            <a:noFill/>
            <a:miter lim="800000"/>
            <a:headEnd/>
            <a:tailEnd/>
          </a:ln>
          <a:effectLst/>
        </p:spPr>
        <p:txBody>
          <a:bodyPr>
            <a:spAutoFit/>
          </a:bodyPr>
          <a:lstStyle/>
          <a:p>
            <a:pPr>
              <a:spcBef>
                <a:spcPct val="50000"/>
              </a:spcBef>
            </a:pPr>
            <a:r>
              <a:rPr lang="en-US" sz="3600" b="1" dirty="0">
                <a:solidFill>
                  <a:srgbClr val="FFFF00"/>
                </a:solidFill>
              </a:rPr>
              <a:t>Holy means ‘set apart for’ or ‘dedicated to’</a:t>
            </a:r>
          </a:p>
        </p:txBody>
      </p:sp>
      <p:sp>
        <p:nvSpPr>
          <p:cNvPr id="148486" name="Text Box 6"/>
          <p:cNvSpPr txBox="1">
            <a:spLocks noChangeArrowheads="1"/>
          </p:cNvSpPr>
          <p:nvPr/>
        </p:nvSpPr>
        <p:spPr bwMode="auto">
          <a:xfrm>
            <a:off x="532971" y="4614862"/>
            <a:ext cx="8458200" cy="2014538"/>
          </a:xfrm>
          <a:prstGeom prst="rect">
            <a:avLst/>
          </a:prstGeom>
          <a:noFill/>
          <a:ln w="9525">
            <a:noFill/>
            <a:miter lim="800000"/>
            <a:headEnd/>
            <a:tailEnd/>
          </a:ln>
          <a:effectLst/>
        </p:spPr>
        <p:txBody>
          <a:bodyPr>
            <a:spAutoFit/>
          </a:bodyPr>
          <a:lstStyle/>
          <a:p>
            <a:pPr marL="231775" indent="-231775"/>
            <a:r>
              <a:rPr lang="en-US" sz="3600" b="1" dirty="0">
                <a:solidFill>
                  <a:srgbClr val="FFFF00"/>
                </a:solidFill>
              </a:rPr>
              <a:t>Something is holy if it is used for it’s intended purpose. </a:t>
            </a:r>
          </a:p>
          <a:p>
            <a:pPr marL="231775" indent="-231775"/>
            <a:r>
              <a:rPr lang="en-US" sz="3600" b="1" dirty="0">
                <a:solidFill>
                  <a:srgbClr val="FFFF00"/>
                </a:solidFill>
              </a:rPr>
              <a:t>Someone is holy if they live ‘by design’</a:t>
            </a:r>
          </a:p>
          <a:p>
            <a:pPr marL="231775" indent="-231775"/>
            <a:endParaRPr lang="en-US" dirty="0"/>
          </a:p>
        </p:txBody>
      </p:sp>
      <p:sp>
        <p:nvSpPr>
          <p:cNvPr id="148487" name="Text Box 7"/>
          <p:cNvSpPr txBox="1">
            <a:spLocks noChangeArrowheads="1"/>
          </p:cNvSpPr>
          <p:nvPr/>
        </p:nvSpPr>
        <p:spPr bwMode="auto">
          <a:xfrm>
            <a:off x="381000" y="457200"/>
            <a:ext cx="8382000" cy="1754326"/>
          </a:xfrm>
          <a:prstGeom prst="rect">
            <a:avLst/>
          </a:prstGeom>
          <a:solidFill>
            <a:srgbClr val="000000"/>
          </a:solidFill>
          <a:ln w="9525">
            <a:solidFill>
              <a:schemeClr val="tx1"/>
            </a:solidFill>
            <a:miter lim="800000"/>
            <a:headEnd/>
            <a:tailEnd/>
          </a:ln>
          <a:effectLst/>
        </p:spPr>
        <p:txBody>
          <a:bodyPr wrap="square">
            <a:spAutoFit/>
          </a:bodyPr>
          <a:lstStyle/>
          <a:p>
            <a:pPr algn="ctr"/>
            <a:endParaRPr lang="en-US" sz="3600" dirty="0"/>
          </a:p>
          <a:p>
            <a:pPr algn="ctr"/>
            <a:r>
              <a:rPr lang="en-US" sz="3600" b="1" dirty="0"/>
              <a:t>Why is God so uptight about sex?</a:t>
            </a:r>
          </a:p>
          <a:p>
            <a:pPr algn="ct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48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848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8486">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848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4" grpId="0" animBg="1"/>
      <p:bldP spid="148485" grpId="0"/>
      <p:bldP spid="14848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ext Box 2"/>
          <p:cNvSpPr txBox="1">
            <a:spLocks noChangeArrowheads="1"/>
          </p:cNvSpPr>
          <p:nvPr/>
        </p:nvSpPr>
        <p:spPr bwMode="auto">
          <a:xfrm>
            <a:off x="117475" y="228600"/>
            <a:ext cx="889635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77155" name="Text Box 3"/>
          <p:cNvSpPr txBox="1">
            <a:spLocks noChangeArrowheads="1"/>
          </p:cNvSpPr>
          <p:nvPr/>
        </p:nvSpPr>
        <p:spPr bwMode="auto">
          <a:xfrm>
            <a:off x="101600" y="228600"/>
            <a:ext cx="8940800" cy="3539430"/>
          </a:xfrm>
          <a:prstGeom prst="rect">
            <a:avLst/>
          </a:prstGeom>
          <a:noFill/>
          <a:ln w="9525">
            <a:noFill/>
            <a:miter lim="800000"/>
            <a:headEnd/>
            <a:tailEnd/>
          </a:ln>
          <a:effectLst/>
        </p:spPr>
        <p:txBody>
          <a:bodyPr>
            <a:spAutoFit/>
          </a:bodyPr>
          <a:lstStyle/>
          <a:p>
            <a:pPr algn="just"/>
            <a:r>
              <a:rPr lang="en-US" sz="3200" dirty="0">
                <a:solidFill>
                  <a:srgbClr val="969696"/>
                </a:solidFill>
                <a:latin typeface="+mj-lt"/>
              </a:rPr>
              <a:t>Finally, dear brothers and sisters, we urge you in the name of the Lord Jesus to live in a way that pleases God, as we have taught you. You live this way already, and we encourage you to do so even more.</a:t>
            </a:r>
            <a:r>
              <a:rPr lang="en-US" sz="3200" dirty="0">
                <a:latin typeface="+mj-lt"/>
              </a:rPr>
              <a:t> For you remember what we taught you by the authority of the Lord Jesus. God’s will is for you to be holy, so stay away from all sexual sin. </a:t>
            </a:r>
            <a:r>
              <a:rPr lang="en-US" sz="2800" dirty="0">
                <a:latin typeface="+mj-lt"/>
              </a:rPr>
              <a:t>                               4:1-3 </a:t>
            </a:r>
            <a:endParaRPr lang="en-US" sz="3200" dirty="0">
              <a:latin typeface="+mj-lt"/>
            </a:endParaRPr>
          </a:p>
        </p:txBody>
      </p:sp>
      <p:sp>
        <p:nvSpPr>
          <p:cNvPr id="177156" name="Line 4"/>
          <p:cNvSpPr>
            <a:spLocks noChangeShapeType="1"/>
          </p:cNvSpPr>
          <p:nvPr/>
        </p:nvSpPr>
        <p:spPr bwMode="auto">
          <a:xfrm flipV="1">
            <a:off x="1752600" y="3768030"/>
            <a:ext cx="1219200" cy="685800"/>
          </a:xfrm>
          <a:prstGeom prst="line">
            <a:avLst/>
          </a:prstGeom>
          <a:noFill/>
          <a:ln w="57150">
            <a:solidFill>
              <a:srgbClr val="FFFF00"/>
            </a:solidFill>
            <a:round/>
            <a:headEnd/>
            <a:tailEnd type="triangle" w="med" len="med"/>
          </a:ln>
          <a:effectLst/>
        </p:spPr>
        <p:txBody>
          <a:bodyPr/>
          <a:lstStyle/>
          <a:p>
            <a:endParaRPr lang="en-US"/>
          </a:p>
        </p:txBody>
      </p:sp>
      <p:sp>
        <p:nvSpPr>
          <p:cNvPr id="177158" name="Text Box 6"/>
          <p:cNvSpPr txBox="1">
            <a:spLocks noChangeArrowheads="1"/>
          </p:cNvSpPr>
          <p:nvPr/>
        </p:nvSpPr>
        <p:spPr bwMode="auto">
          <a:xfrm>
            <a:off x="530911" y="4453830"/>
            <a:ext cx="8458200" cy="1190625"/>
          </a:xfrm>
          <a:prstGeom prst="rect">
            <a:avLst/>
          </a:prstGeom>
          <a:noFill/>
          <a:ln w="9525">
            <a:noFill/>
            <a:miter lim="800000"/>
            <a:headEnd/>
            <a:tailEnd/>
          </a:ln>
          <a:effectLst/>
        </p:spPr>
        <p:txBody>
          <a:bodyPr>
            <a:spAutoFit/>
          </a:bodyPr>
          <a:lstStyle/>
          <a:p>
            <a:pPr algn="just"/>
            <a:r>
              <a:rPr lang="en-US" sz="3600" b="1" dirty="0">
                <a:solidFill>
                  <a:srgbClr val="FFFF00"/>
                </a:solidFill>
              </a:rPr>
              <a:t>Sexual sin = expressing sexuality in ways it wasn’t designed for.  </a:t>
            </a:r>
          </a:p>
        </p:txBody>
      </p:sp>
    </p:spTree>
  </p:cSld>
  <p:clrMapOvr>
    <a:masterClrMapping/>
  </p:clrMapOvr>
</p:sld>
</file>

<file path=ppt/theme/theme1.xml><?xml version="1.0" encoding="utf-8"?>
<a:theme xmlns:a="http://schemas.openxmlformats.org/drawingml/2006/main" name="My Template">
  <a:themeElements>
    <a:clrScheme name="My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My Template">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y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y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y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y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y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y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y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y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y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y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y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y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 Template</Template>
  <TotalTime>0</TotalTime>
  <Words>2442</Words>
  <Application>Microsoft Office PowerPoint</Application>
  <PresentationFormat>On-screen Show (4:3)</PresentationFormat>
  <Paragraphs>201</Paragraphs>
  <Slides>38</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Garamond</vt:lpstr>
      <vt:lpstr>Wingdings</vt:lpstr>
      <vt:lpstr>My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Holy Sex</vt:lpstr>
      <vt:lpstr>It’s an intimate experience of God’s nature.</vt:lpstr>
      <vt:lpstr>It’s an intimate experience of God’s nature.</vt:lpstr>
      <vt:lpstr>PowerPoint Presentation</vt:lpstr>
      <vt:lpstr>It’s an intimate experience of God’s nature.</vt:lpstr>
      <vt:lpstr>Holy Sex</vt:lpstr>
      <vt:lpstr>PowerPoint Presentation</vt:lpstr>
      <vt:lpstr>PowerPoint Presentation</vt:lpstr>
      <vt:lpstr>PowerPoint Presentation</vt:lpstr>
      <vt:lpstr>Holy Sex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Holy Sex</vt:lpstr>
      <vt:lpstr>Holy Sex</vt:lpstr>
      <vt:lpstr>Holy Sex</vt:lpstr>
      <vt:lpstr>Holy Sex</vt:lpstr>
      <vt:lpstr>Holy Sex</vt:lpstr>
      <vt:lpstr>PowerPoint Presentation</vt:lpstr>
      <vt:lpstr>PowerPoint Presentation</vt:lpstr>
      <vt:lpstr>PowerPoint Presentation</vt:lpstr>
      <vt:lpstr>Holy Sex</vt:lpstr>
      <vt:lpstr>Holy Sex</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2023-08-21T18:58:44Z</dcterms:created>
  <dcterms:modified xsi:type="dcterms:W3CDTF">2023-08-21T18:58:53Z</dcterms:modified>
</cp:coreProperties>
</file>