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31"/>
  </p:notesMasterIdLst>
  <p:sldIdLst>
    <p:sldId id="256" r:id="rId2"/>
    <p:sldId id="259" r:id="rId3"/>
    <p:sldId id="261" r:id="rId4"/>
    <p:sldId id="262" r:id="rId5"/>
    <p:sldId id="263" r:id="rId6"/>
    <p:sldId id="264" r:id="rId7"/>
    <p:sldId id="265" r:id="rId8"/>
    <p:sldId id="267" r:id="rId9"/>
    <p:sldId id="285" r:id="rId10"/>
    <p:sldId id="258" r:id="rId11"/>
    <p:sldId id="266" r:id="rId12"/>
    <p:sldId id="273" r:id="rId13"/>
    <p:sldId id="268" r:id="rId14"/>
    <p:sldId id="270" r:id="rId15"/>
    <p:sldId id="271" r:id="rId16"/>
    <p:sldId id="260" r:id="rId17"/>
    <p:sldId id="275" r:id="rId18"/>
    <p:sldId id="276" r:id="rId19"/>
    <p:sldId id="277" r:id="rId20"/>
    <p:sldId id="278" r:id="rId21"/>
    <p:sldId id="274" r:id="rId22"/>
    <p:sldId id="280" r:id="rId23"/>
    <p:sldId id="279" r:id="rId24"/>
    <p:sldId id="281" r:id="rId25"/>
    <p:sldId id="282" r:id="rId26"/>
    <p:sldId id="283" r:id="rId27"/>
    <p:sldId id="284" r:id="rId28"/>
    <p:sldId id="272" r:id="rId29"/>
    <p:sldId id="257" r:id="rId30"/>
  </p:sldIdLst>
  <p:sldSz cx="9144000" cy="5143500" type="screen16x9"/>
  <p:notesSz cx="6950075"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5" roundtripDataSignature="AMtx7mgrVPr8UhWki+/SYWibswmlbwCfQ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22" autoAdjust="0"/>
    <p:restoredTop sz="84861" autoAdjust="0"/>
  </p:normalViewPr>
  <p:slideViewPr>
    <p:cSldViewPr snapToGrid="0">
      <p:cViewPr varScale="1">
        <p:scale>
          <a:sx n="88" d="100"/>
          <a:sy n="88" d="100"/>
        </p:scale>
        <p:origin x="72" y="1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96875" y="692150"/>
            <a:ext cx="6157913"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008" y="4387136"/>
            <a:ext cx="5560060" cy="4156234"/>
          </a:xfrm>
          <a:prstGeom prst="rect">
            <a:avLst/>
          </a:prstGeom>
          <a:noFill/>
          <a:ln>
            <a:noFill/>
          </a:ln>
        </p:spPr>
        <p:txBody>
          <a:bodyPr spcFirstLastPara="1" wrap="square" lIns="92463" tIns="92463" rIns="92463" bIns="92463"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9536011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txBox="1">
            <a:spLocks noGrp="1"/>
          </p:cNvSpPr>
          <p:nvPr>
            <p:ph type="body" idx="1"/>
          </p:nvPr>
        </p:nvSpPr>
        <p:spPr>
          <a:xfrm>
            <a:off x="695008" y="4387136"/>
            <a:ext cx="5560060" cy="4156234"/>
          </a:xfrm>
          <a:prstGeom prst="rect">
            <a:avLst/>
          </a:prstGeom>
        </p:spPr>
        <p:txBody>
          <a:bodyPr spcFirstLastPara="1" wrap="square" lIns="92463" tIns="92463" rIns="92463" bIns="92463" anchor="t" anchorCtr="0">
            <a:noAutofit/>
          </a:bodyPr>
          <a:lstStyle/>
          <a:p>
            <a:pPr marL="0" indent="0">
              <a:buNone/>
            </a:pPr>
            <a:endParaRPr/>
          </a:p>
        </p:txBody>
      </p:sp>
      <p:sp>
        <p:nvSpPr>
          <p:cNvPr id="48" name="Google Shape;48;p1: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5068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8318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160552" indent="0">
              <a:buNone/>
            </a:pPr>
            <a:endParaRPr lang="en-US" dirty="0"/>
          </a:p>
        </p:txBody>
      </p:sp>
    </p:spTree>
    <p:extLst>
      <p:ext uri="{BB962C8B-B14F-4D97-AF65-F5344CB8AC3E}">
        <p14:creationId xmlns:p14="http://schemas.microsoft.com/office/powerpoint/2010/main" val="1760933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160552" indent="0">
              <a:buNone/>
            </a:pPr>
            <a:endParaRPr lang="en-US" dirty="0"/>
          </a:p>
        </p:txBody>
      </p:sp>
    </p:spTree>
    <p:extLst>
      <p:ext uri="{BB962C8B-B14F-4D97-AF65-F5344CB8AC3E}">
        <p14:creationId xmlns:p14="http://schemas.microsoft.com/office/powerpoint/2010/main" val="1320029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a:spLocks noGrp="1" noRot="1" noChangeAspect="1"/>
          </p:cNvSpPr>
          <p:nvPr>
            <p:ph type="sldImg" idx="2"/>
          </p:nvPr>
        </p:nvSpPr>
        <p:spPr>
          <a:xfrm>
            <a:off x="396875"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 name="Google Shape;55;p2:notes"/>
          <p:cNvSpPr txBox="1">
            <a:spLocks noGrp="1"/>
          </p:cNvSpPr>
          <p:nvPr>
            <p:ph type="body" idx="1"/>
          </p:nvPr>
        </p:nvSpPr>
        <p:spPr>
          <a:xfrm>
            <a:off x="695008" y="4387136"/>
            <a:ext cx="5560060" cy="4156234"/>
          </a:xfrm>
          <a:prstGeom prst="rect">
            <a:avLst/>
          </a:prstGeom>
          <a:noFill/>
          <a:ln>
            <a:noFill/>
          </a:ln>
        </p:spPr>
        <p:txBody>
          <a:bodyPr spcFirstLastPara="1" wrap="square" lIns="92463" tIns="92463" rIns="92463" bIns="92463" anchor="t" anchorCtr="0">
            <a:noAutofit/>
          </a:bodyPr>
          <a:lstStyle/>
          <a:p>
            <a:pPr marL="0" indent="0">
              <a:buNone/>
            </a:pPr>
            <a:endParaRPr/>
          </a:p>
        </p:txBody>
      </p:sp>
    </p:spTree>
    <p:extLst>
      <p:ext uri="{BB962C8B-B14F-4D97-AF65-F5344CB8AC3E}">
        <p14:creationId xmlns:p14="http://schemas.microsoft.com/office/powerpoint/2010/main" val="221505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1" name="Google Shape;11;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2"/>
        <p:cNvGrpSpPr/>
        <p:nvPr/>
      </p:nvGrpSpPr>
      <p:grpSpPr>
        <a:xfrm>
          <a:off x="0" y="0"/>
          <a:ext cx="0" cy="0"/>
          <a:chOff x="0" y="0"/>
          <a:chExt cx="0" cy="0"/>
        </a:xfrm>
      </p:grpSpPr>
      <p:sp>
        <p:nvSpPr>
          <p:cNvPr id="13" name="Google Shape;13;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4" name="Google Shape;14;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5" name="Google Shape;15;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9" name="Google Shape;19;p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0" name="Google Shape;20;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3" name="Google Shape;23;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
        <p:cNvGrpSpPr/>
        <p:nvPr/>
      </p:nvGrpSpPr>
      <p:grpSpPr>
        <a:xfrm>
          <a:off x="0" y="0"/>
          <a:ext cx="0" cy="0"/>
          <a:chOff x="0" y="0"/>
          <a:chExt cx="0" cy="0"/>
        </a:xfrm>
      </p:grpSpPr>
      <p:sp>
        <p:nvSpPr>
          <p:cNvPr id="25" name="Google Shape;25;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6" name="Google Shape;26;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7" name="Google Shape;27;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0" name="Google Shape;3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1"/>
        <p:cNvGrpSpPr/>
        <p:nvPr/>
      </p:nvGrpSpPr>
      <p:grpSpPr>
        <a:xfrm>
          <a:off x="0" y="0"/>
          <a:ext cx="0" cy="0"/>
          <a:chOff x="0" y="0"/>
          <a:chExt cx="0" cy="0"/>
        </a:xfrm>
      </p:grpSpPr>
      <p:sp>
        <p:nvSpPr>
          <p:cNvPr id="32" name="Google Shape;32;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4" name="Google Shape;34;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5" name="Google Shape;35;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6" name="Google Shape;3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7"/>
        <p:cNvGrpSpPr/>
        <p:nvPr/>
      </p:nvGrpSpPr>
      <p:grpSpPr>
        <a:xfrm>
          <a:off x="0" y="0"/>
          <a:ext cx="0" cy="0"/>
          <a:chOff x="0" y="0"/>
          <a:chExt cx="0" cy="0"/>
        </a:xfrm>
      </p:grpSpPr>
      <p:sp>
        <p:nvSpPr>
          <p:cNvPr id="38" name="Google Shape;38;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39" name="Google Shape;39;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1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2" name="Google Shape;42;p1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3" name="Google Shape;43;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tx1">
            <a:lumMod val="95000"/>
            <a:lumOff val="5000"/>
          </a:schemeClr>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pic>
        <p:nvPicPr>
          <p:cNvPr id="50" name="Google Shape;50;p1"/>
          <p:cNvPicPr preferRelativeResize="0"/>
          <p:nvPr/>
        </p:nvPicPr>
        <p:blipFill>
          <a:blip r:embed="rId3">
            <a:alphaModFix/>
          </a:blip>
          <a:stretch>
            <a:fillRect/>
          </a:stretch>
        </p:blipFill>
        <p:spPr>
          <a:xfrm>
            <a:off x="0" y="0"/>
            <a:ext cx="9144000" cy="5143500"/>
          </a:xfrm>
          <a:prstGeom prst="rect">
            <a:avLst/>
          </a:prstGeom>
          <a:noFill/>
          <a:ln>
            <a:noFill/>
          </a:ln>
        </p:spPr>
      </p:pic>
      <p:sp>
        <p:nvSpPr>
          <p:cNvPr id="51" name="Google Shape;51;p1"/>
          <p:cNvSpPr txBox="1"/>
          <p:nvPr/>
        </p:nvSpPr>
        <p:spPr>
          <a:xfrm>
            <a:off x="593175" y="1466000"/>
            <a:ext cx="8253300" cy="160040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6000" b="1" dirty="0">
                <a:solidFill>
                  <a:schemeClr val="lt1"/>
                </a:solidFill>
              </a:rPr>
              <a:t>Big God - Big Verdict</a:t>
            </a:r>
            <a:endParaRPr sz="6000" b="1" dirty="0">
              <a:solidFill>
                <a:schemeClr val="lt1"/>
              </a:solidFill>
            </a:endParaRPr>
          </a:p>
          <a:p>
            <a:pPr lvl="0" algn="ctr"/>
            <a:r>
              <a:rPr lang="en-US" sz="3200" b="1" dirty="0">
                <a:solidFill>
                  <a:schemeClr val="lt1"/>
                </a:solidFill>
              </a:rPr>
              <a:t>The fear of the Lord &amp; identity</a:t>
            </a:r>
            <a:endParaRPr sz="3200" b="1" dirty="0">
              <a:solidFill>
                <a:schemeClr val="lt1"/>
              </a:solidFill>
            </a:endParaRPr>
          </a:p>
        </p:txBody>
      </p:sp>
      <p:sp>
        <p:nvSpPr>
          <p:cNvPr id="52" name="Google Shape;52;p1"/>
          <p:cNvSpPr txBox="1"/>
          <p:nvPr/>
        </p:nvSpPr>
        <p:spPr>
          <a:xfrm>
            <a:off x="593175" y="3830150"/>
            <a:ext cx="82533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000" dirty="0">
                <a:solidFill>
                  <a:schemeClr val="lt1"/>
                </a:solidFill>
              </a:rPr>
              <a:t>Lee Campbell</a:t>
            </a:r>
            <a:endParaRPr sz="3000" dirty="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 </a:t>
            </a:r>
            <a:r>
              <a:rPr lang="en-US" sz="3200" dirty="0">
                <a:solidFill>
                  <a:schemeClr val="bg1"/>
                </a:solidFill>
              </a:rPr>
              <a:t>(our identity)</a:t>
            </a:r>
            <a:endParaRPr lang="en-US" sz="3600" b="1" dirty="0">
              <a:solidFill>
                <a:schemeClr val="bg1"/>
              </a:solidFill>
            </a:endParaRPr>
          </a:p>
          <a:p>
            <a:pPr marL="803275" lvl="1" indent="-341313">
              <a:lnSpc>
                <a:spcPts val="3600"/>
              </a:lnSpc>
              <a:buClr>
                <a:schemeClr val="bg1"/>
              </a:buClr>
              <a:buSzPct val="75000"/>
              <a:buFont typeface="+mj-lt"/>
              <a:buAutoNum type="arabicPeriod"/>
            </a:pPr>
            <a:r>
              <a:rPr lang="en-US" sz="3600" dirty="0">
                <a:solidFill>
                  <a:schemeClr val="bg1"/>
                </a:solidFill>
              </a:rPr>
              <a:t>…core beliefs</a:t>
            </a:r>
          </a:p>
          <a:p>
            <a:pPr marL="803275" lvl="1" indent="-341313">
              <a:lnSpc>
                <a:spcPts val="3600"/>
              </a:lnSpc>
              <a:buClr>
                <a:schemeClr val="bg1"/>
              </a:buClr>
              <a:buSzPct val="75000"/>
              <a:buFont typeface="+mj-lt"/>
              <a:buAutoNum type="arabicPeriod"/>
            </a:pPr>
            <a:r>
              <a:rPr lang="en-US" sz="3600" dirty="0">
                <a:solidFill>
                  <a:schemeClr val="bg1"/>
                </a:solidFill>
              </a:rPr>
              <a:t>…ongoing messages</a:t>
            </a:r>
          </a:p>
          <a:p>
            <a:pPr marL="803275" lvl="1" indent="-341313">
              <a:lnSpc>
                <a:spcPts val="3600"/>
              </a:lnSpc>
              <a:buClr>
                <a:schemeClr val="bg1"/>
              </a:buClr>
              <a:buSzPct val="75000"/>
              <a:buFont typeface="+mj-lt"/>
              <a:buAutoNum type="arabicPeriod"/>
            </a:pPr>
            <a:r>
              <a:rPr lang="en-US" sz="3600" dirty="0">
                <a:solidFill>
                  <a:schemeClr val="bg1"/>
                </a:solidFill>
              </a:rPr>
              <a:t>…what we devote ourselves to</a:t>
            </a:r>
          </a:p>
          <a:p>
            <a:pPr marL="803275" lvl="1" indent="-341313">
              <a:lnSpc>
                <a:spcPts val="3600"/>
              </a:lnSpc>
              <a:buClr>
                <a:schemeClr val="bg1"/>
              </a:buClr>
              <a:buSzPct val="75000"/>
              <a:buFont typeface="+mj-lt"/>
              <a:buAutoNum type="arabicPeriod"/>
            </a:pPr>
            <a:r>
              <a:rPr lang="en-US" sz="3600" dirty="0">
                <a:solidFill>
                  <a:schemeClr val="bg1"/>
                </a:solidFill>
              </a:rPr>
              <a:t>…how much we ‘weight’ these things</a:t>
            </a:r>
          </a:p>
        </p:txBody>
      </p:sp>
    </p:spTree>
    <p:extLst>
      <p:ext uri="{BB962C8B-B14F-4D97-AF65-F5344CB8AC3E}">
        <p14:creationId xmlns:p14="http://schemas.microsoft.com/office/powerpoint/2010/main" val="398908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948390"/>
          </a:xfrm>
        </p:spPr>
        <p:txBody>
          <a:bodyPr>
            <a:normAutofit/>
          </a:bodyPr>
          <a:lstStyle/>
          <a:p>
            <a:pPr marL="114300" indent="0">
              <a:lnSpc>
                <a:spcPts val="3600"/>
              </a:lnSpc>
              <a:buClr>
                <a:schemeClr val="bg1"/>
              </a:buClr>
              <a:buNone/>
            </a:pPr>
            <a:r>
              <a:rPr lang="en-US" sz="3600" b="1" dirty="0">
                <a:solidFill>
                  <a:schemeClr val="bg1"/>
                </a:solidFill>
              </a:rPr>
              <a:t>INTRODUCTION</a:t>
            </a:r>
            <a:endParaRPr lang="en-US" sz="3200" dirty="0">
              <a:solidFill>
                <a:schemeClr val="bg1"/>
              </a:solidFill>
            </a:endParaRPr>
          </a:p>
          <a:p>
            <a:pPr marL="976313" indent="-514350">
              <a:lnSpc>
                <a:spcPts val="3600"/>
              </a:lnSpc>
              <a:buClr>
                <a:schemeClr val="bg1"/>
              </a:buClr>
              <a:buSzPct val="75000"/>
              <a:buFont typeface="+mj-lt"/>
              <a:buAutoNum type="arabicPeriod"/>
            </a:pPr>
            <a:r>
              <a:rPr lang="en-US" sz="3600" dirty="0">
                <a:solidFill>
                  <a:schemeClr val="bg1"/>
                </a:solidFill>
              </a:rPr>
              <a:t>…core beliefs</a:t>
            </a:r>
          </a:p>
          <a:p>
            <a:pPr marL="914400" indent="0">
              <a:lnSpc>
                <a:spcPts val="3200"/>
              </a:lnSpc>
              <a:buClr>
                <a:schemeClr val="bg1"/>
              </a:buClr>
              <a:buSzPct val="75000"/>
              <a:buNone/>
            </a:pPr>
            <a:r>
              <a:rPr lang="en-US" sz="3200" dirty="0">
                <a:solidFill>
                  <a:schemeClr val="bg1"/>
                </a:solidFill>
              </a:rPr>
              <a:t>These early intuitions affect much</a:t>
            </a:r>
          </a:p>
          <a:p>
            <a:pPr marL="1776413" lvl="1" indent="-571500">
              <a:lnSpc>
                <a:spcPts val="3200"/>
              </a:lnSpc>
              <a:buClr>
                <a:schemeClr val="bg1"/>
              </a:buClr>
              <a:buSzPct val="75000"/>
              <a:buFont typeface="Arial" panose="020B0604020202020204" pitchFamily="34" charset="0"/>
              <a:buChar char="•"/>
            </a:pPr>
            <a:r>
              <a:rPr lang="en-US" sz="2800" dirty="0">
                <a:solidFill>
                  <a:schemeClr val="bg1"/>
                </a:solidFill>
              </a:rPr>
              <a:t>Self-image</a:t>
            </a:r>
          </a:p>
          <a:p>
            <a:pPr marL="1776413" lvl="1" indent="-571500">
              <a:lnSpc>
                <a:spcPts val="3200"/>
              </a:lnSpc>
              <a:buClr>
                <a:schemeClr val="bg1"/>
              </a:buClr>
              <a:buSzPct val="75000"/>
              <a:buFont typeface="Arial" panose="020B0604020202020204" pitchFamily="34" charset="0"/>
              <a:buChar char="•"/>
            </a:pPr>
            <a:r>
              <a:rPr lang="en-US" sz="2800" dirty="0">
                <a:solidFill>
                  <a:schemeClr val="bg1"/>
                </a:solidFill>
              </a:rPr>
              <a:t>Purpose/goals</a:t>
            </a:r>
          </a:p>
          <a:p>
            <a:pPr marL="1776413" lvl="1" indent="-571500">
              <a:lnSpc>
                <a:spcPts val="3200"/>
              </a:lnSpc>
              <a:buClr>
                <a:schemeClr val="bg1"/>
              </a:buClr>
              <a:buSzPct val="75000"/>
              <a:buFont typeface="Arial" panose="020B0604020202020204" pitchFamily="34" charset="0"/>
              <a:buChar char="•"/>
            </a:pPr>
            <a:r>
              <a:rPr lang="en-US" sz="2800" dirty="0">
                <a:solidFill>
                  <a:schemeClr val="bg1"/>
                </a:solidFill>
              </a:rPr>
              <a:t>Sense of right/wrong</a:t>
            </a:r>
          </a:p>
          <a:p>
            <a:pPr marL="1489075" indent="-452438">
              <a:lnSpc>
                <a:spcPts val="3200"/>
              </a:lnSpc>
              <a:buClr>
                <a:schemeClr val="bg1"/>
              </a:buClr>
              <a:buNone/>
            </a:pPr>
            <a:r>
              <a:rPr lang="en-US" sz="3200" dirty="0">
                <a:solidFill>
                  <a:schemeClr val="bg1"/>
                </a:solidFill>
              </a:rPr>
              <a:t>We may be unaware of them.</a:t>
            </a:r>
          </a:p>
          <a:p>
            <a:pPr marL="1489075" indent="-452438">
              <a:lnSpc>
                <a:spcPts val="3200"/>
              </a:lnSpc>
              <a:buClr>
                <a:schemeClr val="bg1"/>
              </a:buClr>
              <a:buNone/>
            </a:pPr>
            <a:r>
              <a:rPr lang="en-US" sz="3200" dirty="0">
                <a:solidFill>
                  <a:schemeClr val="bg1"/>
                </a:solidFill>
              </a:rPr>
              <a:t>May be discovered by noticing inner life</a:t>
            </a:r>
          </a:p>
          <a:p>
            <a:pPr marL="1489075" indent="-452438">
              <a:lnSpc>
                <a:spcPts val="3200"/>
              </a:lnSpc>
              <a:buClr>
                <a:schemeClr val="bg1"/>
              </a:buClr>
              <a:buNone/>
            </a:pPr>
            <a:r>
              <a:rPr lang="en-US" sz="3200" dirty="0">
                <a:solidFill>
                  <a:schemeClr val="bg1"/>
                </a:solidFill>
              </a:rPr>
              <a:t>May oppose our identity in Christ.</a:t>
            </a:r>
          </a:p>
          <a:p>
            <a:pPr marL="1489075" indent="-452438">
              <a:lnSpc>
                <a:spcPts val="3200"/>
              </a:lnSpc>
              <a:buClr>
                <a:schemeClr val="bg1"/>
              </a:buClr>
              <a:buNone/>
            </a:pPr>
            <a:endParaRPr lang="en-US" sz="3200" dirty="0">
              <a:solidFill>
                <a:schemeClr val="bg1"/>
              </a:solidFill>
            </a:endParaRPr>
          </a:p>
          <a:p>
            <a:pPr marL="914400" indent="0">
              <a:lnSpc>
                <a:spcPts val="3600"/>
              </a:lnSpc>
              <a:buClr>
                <a:schemeClr val="bg1"/>
              </a:buClr>
              <a:buNone/>
            </a:pPr>
            <a:endParaRPr lang="en-US" sz="3200" dirty="0">
              <a:solidFill>
                <a:schemeClr val="bg1"/>
              </a:solidFill>
            </a:endParaRPr>
          </a:p>
        </p:txBody>
      </p:sp>
    </p:spTree>
    <p:extLst>
      <p:ext uri="{BB962C8B-B14F-4D97-AF65-F5344CB8AC3E}">
        <p14:creationId xmlns:p14="http://schemas.microsoft.com/office/powerpoint/2010/main" val="231410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948390"/>
          </a:xfrm>
        </p:spPr>
        <p:txBody>
          <a:bodyPr>
            <a:normAutofit/>
          </a:bodyPr>
          <a:lstStyle/>
          <a:p>
            <a:pPr marL="114300" indent="0">
              <a:lnSpc>
                <a:spcPts val="3600"/>
              </a:lnSpc>
              <a:buClr>
                <a:schemeClr val="bg1"/>
              </a:buClr>
              <a:buNone/>
            </a:pPr>
            <a:r>
              <a:rPr lang="en-US" sz="3600" b="1" dirty="0">
                <a:solidFill>
                  <a:schemeClr val="bg1"/>
                </a:solidFill>
              </a:rPr>
              <a:t>INTRODUCTION</a:t>
            </a:r>
            <a:endParaRPr lang="en-US" sz="3200" dirty="0">
              <a:solidFill>
                <a:schemeClr val="bg1"/>
              </a:solidFill>
            </a:endParaRPr>
          </a:p>
          <a:p>
            <a:pPr marL="976313" indent="-514350">
              <a:lnSpc>
                <a:spcPts val="3600"/>
              </a:lnSpc>
              <a:buClr>
                <a:schemeClr val="bg1"/>
              </a:buClr>
              <a:buSzPct val="75000"/>
              <a:buFont typeface="+mj-lt"/>
              <a:buAutoNum type="arabicPeriod"/>
            </a:pPr>
            <a:r>
              <a:rPr lang="en-US" sz="3600" dirty="0">
                <a:solidFill>
                  <a:schemeClr val="bg1"/>
                </a:solidFill>
              </a:rPr>
              <a:t>…core beliefs</a:t>
            </a:r>
          </a:p>
          <a:p>
            <a:pPr marL="914400" indent="0">
              <a:lnSpc>
                <a:spcPts val="3200"/>
              </a:lnSpc>
              <a:buClr>
                <a:schemeClr val="bg1"/>
              </a:buClr>
              <a:buSzPct val="75000"/>
              <a:buNone/>
            </a:pPr>
            <a:r>
              <a:rPr lang="en-US" sz="3200" dirty="0">
                <a:solidFill>
                  <a:schemeClr val="bg1"/>
                </a:solidFill>
              </a:rPr>
              <a:t>These early intuitions affect much</a:t>
            </a:r>
          </a:p>
          <a:p>
            <a:pPr marL="1144588" indent="-230188">
              <a:lnSpc>
                <a:spcPts val="3200"/>
              </a:lnSpc>
              <a:buClr>
                <a:schemeClr val="bg1"/>
              </a:buClr>
              <a:buNone/>
            </a:pPr>
            <a:r>
              <a:rPr lang="en-US" sz="3200" dirty="0">
                <a:solidFill>
                  <a:schemeClr val="bg1"/>
                </a:solidFill>
              </a:rPr>
              <a:t>We may be unaware of them.</a:t>
            </a:r>
          </a:p>
          <a:p>
            <a:pPr marL="1255713" indent="-341313">
              <a:lnSpc>
                <a:spcPts val="3200"/>
              </a:lnSpc>
              <a:buClr>
                <a:schemeClr val="bg1"/>
              </a:buClr>
              <a:buNone/>
            </a:pPr>
            <a:r>
              <a:rPr lang="en-US" sz="3200" dirty="0">
                <a:solidFill>
                  <a:schemeClr val="bg1"/>
                </a:solidFill>
              </a:rPr>
              <a:t>Discovered by noticing behaviors &amp; inner life (i.e. feelings, thoughts, wants…)</a:t>
            </a:r>
          </a:p>
          <a:p>
            <a:pPr marL="1144588" indent="-230188">
              <a:lnSpc>
                <a:spcPts val="3200"/>
              </a:lnSpc>
              <a:buClr>
                <a:schemeClr val="bg1"/>
              </a:buClr>
              <a:buNone/>
            </a:pPr>
            <a:r>
              <a:rPr lang="en-US" sz="3200" dirty="0">
                <a:solidFill>
                  <a:schemeClr val="bg1"/>
                </a:solidFill>
              </a:rPr>
              <a:t>May oppose our identity in Christ.</a:t>
            </a:r>
          </a:p>
          <a:p>
            <a:pPr marL="1144588" indent="-230188">
              <a:lnSpc>
                <a:spcPts val="3200"/>
              </a:lnSpc>
              <a:buClr>
                <a:schemeClr val="bg1"/>
              </a:buClr>
              <a:buNone/>
            </a:pPr>
            <a:r>
              <a:rPr lang="en-US" sz="3200" dirty="0">
                <a:solidFill>
                  <a:schemeClr val="bg1"/>
                </a:solidFill>
              </a:rPr>
              <a:t>Knowing them ≠ changing them</a:t>
            </a:r>
          </a:p>
          <a:p>
            <a:pPr marL="1489075" indent="-452438">
              <a:lnSpc>
                <a:spcPts val="3200"/>
              </a:lnSpc>
              <a:buClr>
                <a:schemeClr val="bg1"/>
              </a:buClr>
              <a:buNone/>
            </a:pPr>
            <a:endParaRPr lang="en-US" sz="3200" dirty="0">
              <a:solidFill>
                <a:schemeClr val="bg1"/>
              </a:solidFill>
            </a:endParaRPr>
          </a:p>
          <a:p>
            <a:pPr marL="914400" indent="0">
              <a:lnSpc>
                <a:spcPts val="3600"/>
              </a:lnSpc>
              <a:buClr>
                <a:schemeClr val="bg1"/>
              </a:buClr>
              <a:buNone/>
            </a:pPr>
            <a:endParaRPr lang="en-US" sz="3200" dirty="0">
              <a:solidFill>
                <a:schemeClr val="bg1"/>
              </a:solidFill>
            </a:endParaRPr>
          </a:p>
        </p:txBody>
      </p:sp>
    </p:spTree>
    <p:extLst>
      <p:ext uri="{BB962C8B-B14F-4D97-AF65-F5344CB8AC3E}">
        <p14:creationId xmlns:p14="http://schemas.microsoft.com/office/powerpoint/2010/main" val="132819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a:t>
            </a:r>
            <a:endParaRPr lang="en-US" sz="3200" dirty="0">
              <a:solidFill>
                <a:schemeClr val="bg1"/>
              </a:solidFill>
            </a:endParaRPr>
          </a:p>
          <a:p>
            <a:pPr marL="976313" indent="-514350">
              <a:lnSpc>
                <a:spcPts val="3600"/>
              </a:lnSpc>
              <a:buClr>
                <a:schemeClr val="bg1"/>
              </a:buClr>
              <a:buSzPct val="75000"/>
              <a:buFont typeface="+mj-lt"/>
              <a:buAutoNum type="arabicPeriod"/>
            </a:pPr>
            <a:r>
              <a:rPr lang="en-US" sz="3600" dirty="0">
                <a:solidFill>
                  <a:schemeClr val="bg1"/>
                </a:solidFill>
              </a:rPr>
              <a:t>…core beliefs</a:t>
            </a:r>
          </a:p>
          <a:p>
            <a:pPr marL="976313" indent="-514350">
              <a:lnSpc>
                <a:spcPts val="3600"/>
              </a:lnSpc>
              <a:buClr>
                <a:schemeClr val="bg1"/>
              </a:buClr>
              <a:buSzPct val="75000"/>
              <a:buFont typeface="+mj-lt"/>
              <a:buAutoNum type="arabicPeriod"/>
            </a:pPr>
            <a:r>
              <a:rPr lang="en-US" sz="3600" dirty="0">
                <a:solidFill>
                  <a:schemeClr val="bg1"/>
                </a:solidFill>
              </a:rPr>
              <a:t>…ongoing messages</a:t>
            </a:r>
          </a:p>
          <a:p>
            <a:pPr marL="919163" lvl="1" indent="0">
              <a:lnSpc>
                <a:spcPts val="3600"/>
              </a:lnSpc>
              <a:buClr>
                <a:schemeClr val="bg1"/>
              </a:buClr>
              <a:buSzPct val="75000"/>
              <a:buNone/>
            </a:pPr>
            <a:r>
              <a:rPr lang="en-US" sz="3200" dirty="0">
                <a:solidFill>
                  <a:schemeClr val="bg1"/>
                </a:solidFill>
              </a:rPr>
              <a:t>From our immediate culture</a:t>
            </a:r>
          </a:p>
          <a:p>
            <a:pPr marL="919163" lvl="1" indent="0">
              <a:lnSpc>
                <a:spcPts val="3600"/>
              </a:lnSpc>
              <a:buClr>
                <a:schemeClr val="bg1"/>
              </a:buClr>
              <a:buSzPct val="75000"/>
              <a:buNone/>
            </a:pPr>
            <a:r>
              <a:rPr lang="en-US" sz="3200" dirty="0">
                <a:solidFill>
                  <a:schemeClr val="bg1"/>
                </a:solidFill>
              </a:rPr>
              <a:t>From our media consumption</a:t>
            </a:r>
          </a:p>
          <a:p>
            <a:pPr marL="919163" lvl="1" indent="0">
              <a:lnSpc>
                <a:spcPts val="3600"/>
              </a:lnSpc>
              <a:buClr>
                <a:schemeClr val="bg1"/>
              </a:buClr>
              <a:buSzPct val="75000"/>
              <a:buNone/>
            </a:pPr>
            <a:r>
              <a:rPr lang="en-US" sz="3200" dirty="0">
                <a:solidFill>
                  <a:schemeClr val="bg1"/>
                </a:solidFill>
              </a:rPr>
              <a:t>From our various relationships</a:t>
            </a:r>
          </a:p>
          <a:p>
            <a:pPr marL="919163" lvl="1" indent="0">
              <a:lnSpc>
                <a:spcPts val="3600"/>
              </a:lnSpc>
              <a:buClr>
                <a:schemeClr val="bg1"/>
              </a:buClr>
              <a:buSzPct val="75000"/>
              <a:buNone/>
            </a:pPr>
            <a:r>
              <a:rPr lang="en-US" sz="3200" dirty="0">
                <a:solidFill>
                  <a:schemeClr val="bg1"/>
                </a:solidFill>
              </a:rPr>
              <a:t>From God</a:t>
            </a:r>
          </a:p>
          <a:p>
            <a:pPr marL="461963" indent="0">
              <a:lnSpc>
                <a:spcPts val="3600"/>
              </a:lnSpc>
              <a:buClr>
                <a:schemeClr val="bg1"/>
              </a:buClr>
              <a:buNone/>
            </a:pPr>
            <a:endParaRPr lang="en-US" sz="3200" dirty="0">
              <a:solidFill>
                <a:schemeClr val="bg1"/>
              </a:solidFill>
            </a:endParaRPr>
          </a:p>
        </p:txBody>
      </p:sp>
    </p:spTree>
    <p:extLst>
      <p:ext uri="{BB962C8B-B14F-4D97-AF65-F5344CB8AC3E}">
        <p14:creationId xmlns:p14="http://schemas.microsoft.com/office/powerpoint/2010/main" val="45948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a:t>
            </a:r>
            <a:endParaRPr lang="en-US" sz="3200" dirty="0">
              <a:solidFill>
                <a:schemeClr val="bg1"/>
              </a:solidFill>
            </a:endParaRPr>
          </a:p>
          <a:p>
            <a:pPr marL="1204913" indent="-742950">
              <a:lnSpc>
                <a:spcPts val="3600"/>
              </a:lnSpc>
              <a:buClr>
                <a:schemeClr val="bg1"/>
              </a:buClr>
              <a:buSzPct val="75000"/>
              <a:buFont typeface="+mj-lt"/>
              <a:buAutoNum type="arabicPeriod"/>
            </a:pPr>
            <a:r>
              <a:rPr lang="en-US" sz="3600" dirty="0">
                <a:solidFill>
                  <a:schemeClr val="bg1"/>
                </a:solidFill>
              </a:rPr>
              <a:t>…core beliefs</a:t>
            </a:r>
          </a:p>
          <a:p>
            <a:pPr marL="1204913" indent="-742950">
              <a:lnSpc>
                <a:spcPts val="3600"/>
              </a:lnSpc>
              <a:buClr>
                <a:schemeClr val="bg1"/>
              </a:buClr>
              <a:buSzPct val="75000"/>
              <a:buFont typeface="+mj-lt"/>
              <a:buAutoNum type="arabicPeriod"/>
            </a:pPr>
            <a:r>
              <a:rPr lang="en-US" sz="3600" dirty="0">
                <a:solidFill>
                  <a:schemeClr val="bg1"/>
                </a:solidFill>
              </a:rPr>
              <a:t>…ongoing messages</a:t>
            </a:r>
          </a:p>
          <a:p>
            <a:pPr marL="1204913" indent="-742950">
              <a:lnSpc>
                <a:spcPts val="3600"/>
              </a:lnSpc>
              <a:buClr>
                <a:schemeClr val="bg1"/>
              </a:buClr>
              <a:buSzPct val="75000"/>
              <a:buFont typeface="+mj-lt"/>
              <a:buAutoNum type="arabicPeriod"/>
            </a:pPr>
            <a:r>
              <a:rPr lang="en-US" sz="3600" dirty="0">
                <a:solidFill>
                  <a:schemeClr val="bg1"/>
                </a:solidFill>
              </a:rPr>
              <a:t>…what we devote ourselves to</a:t>
            </a:r>
          </a:p>
          <a:p>
            <a:pPr marL="1025525" lvl="1" indent="0">
              <a:lnSpc>
                <a:spcPts val="3600"/>
              </a:lnSpc>
              <a:buClr>
                <a:schemeClr val="bg1"/>
              </a:buClr>
              <a:buNone/>
            </a:pPr>
            <a:r>
              <a:rPr lang="en-US" sz="3200" dirty="0">
                <a:solidFill>
                  <a:schemeClr val="bg1"/>
                </a:solidFill>
              </a:rPr>
              <a:t>Our careers, passions, hobbies…</a:t>
            </a:r>
          </a:p>
          <a:p>
            <a:pPr marL="1025525" lvl="1" indent="0">
              <a:lnSpc>
                <a:spcPts val="3600"/>
              </a:lnSpc>
              <a:buClr>
                <a:schemeClr val="bg1"/>
              </a:buClr>
              <a:buNone/>
            </a:pPr>
            <a:r>
              <a:rPr lang="en-US" sz="3200" dirty="0">
                <a:solidFill>
                  <a:schemeClr val="bg1"/>
                </a:solidFill>
              </a:rPr>
              <a:t>Our relational roles</a:t>
            </a:r>
          </a:p>
          <a:p>
            <a:pPr marL="1025525" lvl="1" indent="0">
              <a:lnSpc>
                <a:spcPts val="3600"/>
              </a:lnSpc>
              <a:buClr>
                <a:schemeClr val="bg1"/>
              </a:buClr>
              <a:buNone/>
            </a:pPr>
            <a:r>
              <a:rPr lang="en-US" sz="3200" dirty="0">
                <a:solidFill>
                  <a:schemeClr val="bg1"/>
                </a:solidFill>
              </a:rPr>
              <a:t>Our spiritual roles</a:t>
            </a:r>
          </a:p>
        </p:txBody>
      </p:sp>
    </p:spTree>
    <p:extLst>
      <p:ext uri="{BB962C8B-B14F-4D97-AF65-F5344CB8AC3E}">
        <p14:creationId xmlns:p14="http://schemas.microsoft.com/office/powerpoint/2010/main" val="322091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a:t>
            </a:r>
            <a:endParaRPr lang="en-US" sz="3200" dirty="0">
              <a:solidFill>
                <a:schemeClr val="bg1"/>
              </a:solidFill>
            </a:endParaRPr>
          </a:p>
          <a:p>
            <a:pPr marL="976313" indent="-514350">
              <a:lnSpc>
                <a:spcPts val="3600"/>
              </a:lnSpc>
              <a:buClr>
                <a:schemeClr val="bg1"/>
              </a:buClr>
              <a:buSzPct val="75000"/>
              <a:buFont typeface="+mj-lt"/>
              <a:buAutoNum type="arabicPeriod"/>
            </a:pPr>
            <a:r>
              <a:rPr lang="en-US" sz="3600" dirty="0">
                <a:solidFill>
                  <a:schemeClr val="bg1"/>
                </a:solidFill>
              </a:rPr>
              <a:t>…core beliefs</a:t>
            </a:r>
          </a:p>
          <a:p>
            <a:pPr marL="976313" indent="-514350">
              <a:lnSpc>
                <a:spcPts val="3600"/>
              </a:lnSpc>
              <a:buClr>
                <a:schemeClr val="bg1"/>
              </a:buClr>
              <a:buSzPct val="75000"/>
              <a:buFont typeface="+mj-lt"/>
              <a:buAutoNum type="arabicPeriod"/>
            </a:pPr>
            <a:r>
              <a:rPr lang="en-US" sz="3600" dirty="0">
                <a:solidFill>
                  <a:schemeClr val="bg1"/>
                </a:solidFill>
              </a:rPr>
              <a:t>…ongoing messages</a:t>
            </a:r>
          </a:p>
          <a:p>
            <a:pPr marL="976313" indent="-514350">
              <a:lnSpc>
                <a:spcPts val="3600"/>
              </a:lnSpc>
              <a:buClr>
                <a:schemeClr val="bg1"/>
              </a:buClr>
              <a:buSzPct val="75000"/>
              <a:buFont typeface="+mj-lt"/>
              <a:buAutoNum type="arabicPeriod"/>
            </a:pPr>
            <a:r>
              <a:rPr lang="en-US" sz="3600" dirty="0">
                <a:solidFill>
                  <a:schemeClr val="bg1"/>
                </a:solidFill>
              </a:rPr>
              <a:t>…what we devote ourselves to</a:t>
            </a:r>
          </a:p>
          <a:p>
            <a:pPr marL="976313" indent="-514350">
              <a:lnSpc>
                <a:spcPts val="3600"/>
              </a:lnSpc>
              <a:buClr>
                <a:schemeClr val="bg1"/>
              </a:buClr>
              <a:buSzPct val="75000"/>
              <a:buFont typeface="+mj-lt"/>
              <a:buAutoNum type="arabicPeriod"/>
            </a:pPr>
            <a:r>
              <a:rPr lang="en-US" sz="3600" dirty="0">
                <a:solidFill>
                  <a:schemeClr val="bg1"/>
                </a:solidFill>
              </a:rPr>
              <a:t>…how we ‘weight’ these things</a:t>
            </a:r>
          </a:p>
          <a:p>
            <a:pPr marL="919163" lvl="1" indent="0">
              <a:lnSpc>
                <a:spcPts val="3600"/>
              </a:lnSpc>
              <a:buClr>
                <a:schemeClr val="bg1"/>
              </a:buClr>
              <a:buSzPct val="75000"/>
              <a:buNone/>
            </a:pPr>
            <a:r>
              <a:rPr lang="en-US" sz="3200" dirty="0">
                <a:solidFill>
                  <a:schemeClr val="bg1"/>
                </a:solidFill>
              </a:rPr>
              <a:t>Growing in the fear of the Lord ‘weights’ our identity in Christ</a:t>
            </a:r>
          </a:p>
          <a:p>
            <a:pPr marL="461963" indent="0">
              <a:lnSpc>
                <a:spcPts val="3600"/>
              </a:lnSpc>
              <a:buClr>
                <a:schemeClr val="bg1"/>
              </a:buClr>
              <a:buNone/>
            </a:pPr>
            <a:endParaRPr lang="en-US" sz="3200" dirty="0">
              <a:solidFill>
                <a:schemeClr val="bg1"/>
              </a:solidFill>
            </a:endParaRPr>
          </a:p>
        </p:txBody>
      </p:sp>
    </p:spTree>
    <p:extLst>
      <p:ext uri="{BB962C8B-B14F-4D97-AF65-F5344CB8AC3E}">
        <p14:creationId xmlns:p14="http://schemas.microsoft.com/office/powerpoint/2010/main" val="24724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a:t>
            </a:r>
          </a:p>
          <a:p>
            <a:pPr marL="114300" indent="0">
              <a:lnSpc>
                <a:spcPts val="3600"/>
              </a:lnSpc>
              <a:buClr>
                <a:schemeClr val="bg1"/>
              </a:buClr>
              <a:buNone/>
            </a:pPr>
            <a:r>
              <a:rPr lang="en-US" sz="3600" b="1" dirty="0">
                <a:solidFill>
                  <a:schemeClr val="bg1"/>
                </a:solidFill>
              </a:rPr>
              <a:t>THE FEAR OF THE LORD</a:t>
            </a:r>
          </a:p>
          <a:p>
            <a:pPr marL="803275" lvl="1" indent="-341313">
              <a:lnSpc>
                <a:spcPts val="3600"/>
              </a:lnSpc>
              <a:buClr>
                <a:schemeClr val="bg1"/>
              </a:buClr>
              <a:buSzPct val="75000"/>
              <a:buFont typeface="+mj-lt"/>
              <a:buAutoNum type="arabicPeriod"/>
            </a:pPr>
            <a:r>
              <a:rPr lang="en-US" sz="3600" b="1" dirty="0">
                <a:solidFill>
                  <a:schemeClr val="bg1"/>
                </a:solidFill>
              </a:rPr>
              <a:t>What is the fear of the Lord?</a:t>
            </a:r>
          </a:p>
        </p:txBody>
      </p:sp>
    </p:spTree>
    <p:extLst>
      <p:ext uri="{BB962C8B-B14F-4D97-AF65-F5344CB8AC3E}">
        <p14:creationId xmlns:p14="http://schemas.microsoft.com/office/powerpoint/2010/main" val="368842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ABBA-3759-461C-B6D3-0485D463029F}"/>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What is the fear of the Lord?</a:t>
            </a:r>
          </a:p>
        </p:txBody>
      </p:sp>
      <p:sp>
        <p:nvSpPr>
          <p:cNvPr id="3" name="Text Placeholder 2">
            <a:extLst>
              <a:ext uri="{FF2B5EF4-FFF2-40B4-BE49-F238E27FC236}">
                <a16:creationId xmlns:a16="http://schemas.microsoft.com/office/drawing/2014/main" xmlns="" id="{B429FACF-A7B4-4C0D-88DF-F6B9CA300144}"/>
              </a:ext>
            </a:extLst>
          </p:cNvPr>
          <p:cNvSpPr>
            <a:spLocks noGrp="1"/>
          </p:cNvSpPr>
          <p:nvPr>
            <p:ph type="body" idx="1"/>
          </p:nvPr>
        </p:nvSpPr>
        <p:spPr>
          <a:xfrm>
            <a:off x="311700" y="938496"/>
            <a:ext cx="8520600" cy="4098471"/>
          </a:xfrm>
        </p:spPr>
        <p:txBody>
          <a:bodyPr>
            <a:normAutofit/>
          </a:bodyPr>
          <a:lstStyle/>
          <a:p>
            <a:pPr marL="114300" indent="0">
              <a:lnSpc>
                <a:spcPct val="100000"/>
              </a:lnSpc>
              <a:buNone/>
            </a:pPr>
            <a:r>
              <a:rPr lang="en-US" sz="3200" dirty="0">
                <a:solidFill>
                  <a:schemeClr val="bg1"/>
                </a:solidFill>
              </a:rPr>
              <a:t>Exodus 19 &amp; 20</a:t>
            </a:r>
          </a:p>
          <a:p>
            <a:pPr lvl="1" indent="-342900">
              <a:lnSpc>
                <a:spcPct val="100000"/>
              </a:lnSpc>
              <a:buNone/>
            </a:pPr>
            <a:r>
              <a:rPr lang="en-US" sz="3200" dirty="0">
                <a:solidFill>
                  <a:schemeClr val="bg1"/>
                </a:solidFill>
              </a:rPr>
              <a:t>The feeling of being in great danger.</a:t>
            </a:r>
          </a:p>
          <a:p>
            <a:pPr>
              <a:lnSpc>
                <a:spcPct val="100000"/>
              </a:lnSpc>
              <a:buNone/>
            </a:pPr>
            <a:r>
              <a:rPr lang="en-US" sz="3200" dirty="0">
                <a:solidFill>
                  <a:schemeClr val="bg1"/>
                </a:solidFill>
              </a:rPr>
              <a:t>Psalm 2:11 </a:t>
            </a:r>
            <a:r>
              <a:rPr lang="en-US" sz="3200" i="1" dirty="0">
                <a:solidFill>
                  <a:schemeClr val="bg1"/>
                </a:solidFill>
              </a:rPr>
              <a:t>serve YHWH with fear and trembling</a:t>
            </a:r>
            <a:endParaRPr lang="en-US" sz="3200" dirty="0">
              <a:solidFill>
                <a:schemeClr val="bg1"/>
              </a:solidFill>
            </a:endParaRPr>
          </a:p>
          <a:p>
            <a:pPr>
              <a:lnSpc>
                <a:spcPct val="100000"/>
              </a:lnSpc>
              <a:buNone/>
            </a:pPr>
            <a:r>
              <a:rPr lang="en-US" sz="3200" dirty="0">
                <a:solidFill>
                  <a:schemeClr val="bg1"/>
                </a:solidFill>
              </a:rPr>
              <a:t>Psalm 33:3ff - Feelings of awe</a:t>
            </a:r>
          </a:p>
          <a:p>
            <a:pPr marL="525463">
              <a:lnSpc>
                <a:spcPct val="100000"/>
              </a:lnSpc>
              <a:buNone/>
            </a:pPr>
            <a:r>
              <a:rPr lang="en-US" sz="3200" dirty="0">
                <a:solidFill>
                  <a:schemeClr val="bg1"/>
                </a:solidFill>
              </a:rPr>
              <a:t>Psalm 130:4 </a:t>
            </a:r>
            <a:r>
              <a:rPr lang="en-US" sz="3200" i="1" dirty="0">
                <a:solidFill>
                  <a:schemeClr val="bg1"/>
                </a:solidFill>
              </a:rPr>
              <a:t>with you there is forgiveness, therefore you are feared.</a:t>
            </a:r>
            <a:endParaRPr lang="en-US" sz="3200" dirty="0">
              <a:solidFill>
                <a:schemeClr val="bg1"/>
              </a:solidFill>
            </a:endParaRPr>
          </a:p>
        </p:txBody>
      </p:sp>
    </p:spTree>
    <p:extLst>
      <p:ext uri="{BB962C8B-B14F-4D97-AF65-F5344CB8AC3E}">
        <p14:creationId xmlns:p14="http://schemas.microsoft.com/office/powerpoint/2010/main" val="21591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ABBA-3759-461C-B6D3-0485D463029F}"/>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What is the fear of the Lord?</a:t>
            </a:r>
          </a:p>
        </p:txBody>
      </p:sp>
      <p:sp>
        <p:nvSpPr>
          <p:cNvPr id="3" name="Text Placeholder 2">
            <a:extLst>
              <a:ext uri="{FF2B5EF4-FFF2-40B4-BE49-F238E27FC236}">
                <a16:creationId xmlns:a16="http://schemas.microsoft.com/office/drawing/2014/main" xmlns="" id="{B429FACF-A7B4-4C0D-88DF-F6B9CA300144}"/>
              </a:ext>
            </a:extLst>
          </p:cNvPr>
          <p:cNvSpPr>
            <a:spLocks noGrp="1"/>
          </p:cNvSpPr>
          <p:nvPr>
            <p:ph type="body" idx="1"/>
          </p:nvPr>
        </p:nvSpPr>
        <p:spPr>
          <a:xfrm>
            <a:off x="311700" y="860975"/>
            <a:ext cx="8520600" cy="4098471"/>
          </a:xfrm>
        </p:spPr>
        <p:txBody>
          <a:bodyPr>
            <a:normAutofit/>
          </a:bodyPr>
          <a:lstStyle/>
          <a:p>
            <a:pPr>
              <a:lnSpc>
                <a:spcPct val="100000"/>
              </a:lnSpc>
              <a:buNone/>
            </a:pPr>
            <a:r>
              <a:rPr lang="en-US" sz="3200" dirty="0">
                <a:solidFill>
                  <a:schemeClr val="bg1"/>
                </a:solidFill>
              </a:rPr>
              <a:t>Isaiah </a:t>
            </a:r>
            <a:r>
              <a:rPr lang="en-US" sz="3200" dirty="0" smtClean="0">
                <a:solidFill>
                  <a:schemeClr val="bg1"/>
                </a:solidFill>
              </a:rPr>
              <a:t>8:11 </a:t>
            </a:r>
            <a:r>
              <a:rPr lang="en-US" sz="3200" i="1" dirty="0">
                <a:solidFill>
                  <a:schemeClr val="bg1"/>
                </a:solidFill>
              </a:rPr>
              <a:t>YHWH is whom you should fear and dread, then He will be your sanctuary.</a:t>
            </a:r>
          </a:p>
          <a:p>
            <a:pPr>
              <a:lnSpc>
                <a:spcPct val="100000"/>
              </a:lnSpc>
              <a:buNone/>
            </a:pPr>
            <a:r>
              <a:rPr lang="en-US" sz="3200" dirty="0">
                <a:solidFill>
                  <a:schemeClr val="bg1"/>
                </a:solidFill>
              </a:rPr>
              <a:t>Isaiah 33:14 </a:t>
            </a:r>
            <a:r>
              <a:rPr lang="en-US" sz="3200" i="1" dirty="0">
                <a:solidFill>
                  <a:schemeClr val="bg1"/>
                </a:solidFill>
              </a:rPr>
              <a:t>sinners…are terrified; trembling has seized the godless. “Who among us can live with consuming fire…?</a:t>
            </a:r>
          </a:p>
          <a:p>
            <a:pPr>
              <a:lnSpc>
                <a:spcPct val="100000"/>
              </a:lnSpc>
              <a:buNone/>
            </a:pPr>
            <a:r>
              <a:rPr lang="en-US" sz="3200" dirty="0">
                <a:solidFill>
                  <a:schemeClr val="bg1"/>
                </a:solidFill>
              </a:rPr>
              <a:t>Jeremiah 33:9 </a:t>
            </a:r>
            <a:r>
              <a:rPr lang="en-US" sz="3200" i="1" dirty="0">
                <a:solidFill>
                  <a:schemeClr val="bg1"/>
                </a:solidFill>
              </a:rPr>
              <a:t>…they will be frightened and tremble because of all the good and all the peace I make for </a:t>
            </a:r>
            <a:r>
              <a:rPr lang="en-US" sz="3200" dirty="0">
                <a:solidFill>
                  <a:schemeClr val="bg1"/>
                </a:solidFill>
              </a:rPr>
              <a:t>(them).</a:t>
            </a:r>
          </a:p>
        </p:txBody>
      </p:sp>
    </p:spTree>
    <p:extLst>
      <p:ext uri="{BB962C8B-B14F-4D97-AF65-F5344CB8AC3E}">
        <p14:creationId xmlns:p14="http://schemas.microsoft.com/office/powerpoint/2010/main" val="5339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ABBA-3759-461C-B6D3-0485D463029F}"/>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What is the fear of the Lord?</a:t>
            </a:r>
          </a:p>
        </p:txBody>
      </p:sp>
      <p:sp>
        <p:nvSpPr>
          <p:cNvPr id="3" name="Text Placeholder 2">
            <a:extLst>
              <a:ext uri="{FF2B5EF4-FFF2-40B4-BE49-F238E27FC236}">
                <a16:creationId xmlns:a16="http://schemas.microsoft.com/office/drawing/2014/main" xmlns="" id="{B429FACF-A7B4-4C0D-88DF-F6B9CA300144}"/>
              </a:ext>
            </a:extLst>
          </p:cNvPr>
          <p:cNvSpPr>
            <a:spLocks noGrp="1"/>
          </p:cNvSpPr>
          <p:nvPr>
            <p:ph type="body" idx="1"/>
          </p:nvPr>
        </p:nvSpPr>
        <p:spPr>
          <a:xfrm>
            <a:off x="311700" y="1045028"/>
            <a:ext cx="8520600" cy="4098471"/>
          </a:xfrm>
        </p:spPr>
        <p:txBody>
          <a:bodyPr>
            <a:normAutofit/>
          </a:bodyPr>
          <a:lstStyle/>
          <a:p>
            <a:pPr>
              <a:lnSpc>
                <a:spcPct val="100000"/>
              </a:lnSpc>
              <a:buNone/>
            </a:pPr>
            <a:r>
              <a:rPr lang="en-US" sz="3200" dirty="0">
                <a:solidFill>
                  <a:schemeClr val="bg1"/>
                </a:solidFill>
              </a:rPr>
              <a:t>Acts 5:5, 11 fear fell on the whole church</a:t>
            </a:r>
          </a:p>
          <a:p>
            <a:pPr>
              <a:lnSpc>
                <a:spcPct val="100000"/>
              </a:lnSpc>
              <a:buNone/>
            </a:pPr>
            <a:r>
              <a:rPr lang="en-US" sz="3200" dirty="0">
                <a:solidFill>
                  <a:schemeClr val="bg1"/>
                </a:solidFill>
              </a:rPr>
              <a:t>1 Corinthians 5:11 </a:t>
            </a:r>
            <a:r>
              <a:rPr lang="en-US" sz="3200" i="1" dirty="0">
                <a:solidFill>
                  <a:schemeClr val="bg1"/>
                </a:solidFill>
              </a:rPr>
              <a:t>knowing the terror of the Lord we persuade people.</a:t>
            </a:r>
            <a:endParaRPr lang="en-US" sz="3200" dirty="0">
              <a:solidFill>
                <a:schemeClr val="bg1"/>
              </a:solidFill>
            </a:endParaRPr>
          </a:p>
        </p:txBody>
      </p:sp>
    </p:spTree>
    <p:extLst>
      <p:ext uri="{BB962C8B-B14F-4D97-AF65-F5344CB8AC3E}">
        <p14:creationId xmlns:p14="http://schemas.microsoft.com/office/powerpoint/2010/main" val="152334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ct val="100000"/>
              </a:lnSpc>
              <a:buClr>
                <a:schemeClr val="bg1"/>
              </a:buClr>
              <a:buNone/>
            </a:pPr>
            <a:r>
              <a:rPr lang="en-US" sz="3600" b="1" dirty="0">
                <a:solidFill>
                  <a:schemeClr val="bg1"/>
                </a:solidFill>
              </a:rPr>
              <a:t>INTRODUCTION</a:t>
            </a:r>
          </a:p>
          <a:p>
            <a:pPr marL="114300" indent="0">
              <a:lnSpc>
                <a:spcPct val="100000"/>
              </a:lnSpc>
              <a:buClr>
                <a:schemeClr val="bg1"/>
              </a:buClr>
              <a:buNone/>
            </a:pPr>
            <a:r>
              <a:rPr lang="en-US" sz="3600" b="1" dirty="0">
                <a:solidFill>
                  <a:schemeClr val="bg1"/>
                </a:solidFill>
              </a:rPr>
              <a:t>THE FEAR OF THE LORD</a:t>
            </a:r>
            <a:endParaRPr lang="en-US" sz="3600" dirty="0">
              <a:solidFill>
                <a:schemeClr val="bg1"/>
              </a:solidFill>
            </a:endParaRPr>
          </a:p>
        </p:txBody>
      </p:sp>
    </p:spTree>
    <p:extLst>
      <p:ext uri="{BB962C8B-B14F-4D97-AF65-F5344CB8AC3E}">
        <p14:creationId xmlns:p14="http://schemas.microsoft.com/office/powerpoint/2010/main" val="125410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ABBA-3759-461C-B6D3-0485D463029F}"/>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What is the fear of the Lord?</a:t>
            </a:r>
          </a:p>
        </p:txBody>
      </p:sp>
      <p:sp>
        <p:nvSpPr>
          <p:cNvPr id="3" name="Text Placeholder 2">
            <a:extLst>
              <a:ext uri="{FF2B5EF4-FFF2-40B4-BE49-F238E27FC236}">
                <a16:creationId xmlns:a16="http://schemas.microsoft.com/office/drawing/2014/main" xmlns="" id="{B429FACF-A7B4-4C0D-88DF-F6B9CA300144}"/>
              </a:ext>
            </a:extLst>
          </p:cNvPr>
          <p:cNvSpPr>
            <a:spLocks noGrp="1"/>
          </p:cNvSpPr>
          <p:nvPr>
            <p:ph type="body" idx="1"/>
          </p:nvPr>
        </p:nvSpPr>
        <p:spPr>
          <a:xfrm>
            <a:off x="311700" y="860975"/>
            <a:ext cx="8520600" cy="4098471"/>
          </a:xfrm>
        </p:spPr>
        <p:txBody>
          <a:bodyPr>
            <a:normAutofit/>
          </a:bodyPr>
          <a:lstStyle/>
          <a:p>
            <a:pPr>
              <a:lnSpc>
                <a:spcPct val="100000"/>
              </a:lnSpc>
              <a:buNone/>
            </a:pPr>
            <a:r>
              <a:rPr lang="en-US" sz="3200" dirty="0">
                <a:solidFill>
                  <a:schemeClr val="bg1"/>
                </a:solidFill>
              </a:rPr>
              <a:t>The fear of the Lord is a complex emotion:</a:t>
            </a:r>
          </a:p>
          <a:p>
            <a:pPr>
              <a:lnSpc>
                <a:spcPct val="100000"/>
              </a:lnSpc>
            </a:pPr>
            <a:r>
              <a:rPr lang="en-US" sz="3200" dirty="0">
                <a:solidFill>
                  <a:schemeClr val="bg1"/>
                </a:solidFill>
              </a:rPr>
              <a:t>Dread over his justice</a:t>
            </a:r>
          </a:p>
          <a:p>
            <a:pPr>
              <a:lnSpc>
                <a:spcPct val="100000"/>
              </a:lnSpc>
            </a:pPr>
            <a:r>
              <a:rPr lang="en-US" sz="3200" dirty="0">
                <a:solidFill>
                  <a:schemeClr val="bg1"/>
                </a:solidFill>
              </a:rPr>
              <a:t>Wonder, awe, love and devotion to Him</a:t>
            </a:r>
          </a:p>
          <a:p>
            <a:pPr>
              <a:lnSpc>
                <a:spcPct val="100000"/>
              </a:lnSpc>
            </a:pPr>
            <a:r>
              <a:rPr lang="en-US" sz="3200" dirty="0">
                <a:solidFill>
                  <a:schemeClr val="bg1"/>
                </a:solidFill>
              </a:rPr>
              <a:t>Tension that our devotion will bring suffering</a:t>
            </a:r>
          </a:p>
        </p:txBody>
      </p:sp>
    </p:spTree>
    <p:extLst>
      <p:ext uri="{BB962C8B-B14F-4D97-AF65-F5344CB8AC3E}">
        <p14:creationId xmlns:p14="http://schemas.microsoft.com/office/powerpoint/2010/main" val="197022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a:t>
            </a:r>
          </a:p>
          <a:p>
            <a:pPr marL="114300" indent="0">
              <a:lnSpc>
                <a:spcPts val="3600"/>
              </a:lnSpc>
              <a:buClr>
                <a:schemeClr val="bg1"/>
              </a:buClr>
              <a:buNone/>
            </a:pPr>
            <a:r>
              <a:rPr lang="en-US" sz="3600" b="1" dirty="0">
                <a:solidFill>
                  <a:schemeClr val="bg1"/>
                </a:solidFill>
              </a:rPr>
              <a:t>THE FEAR OF THE LORD</a:t>
            </a:r>
          </a:p>
          <a:p>
            <a:pPr marL="803275" lvl="1" indent="-341313">
              <a:lnSpc>
                <a:spcPts val="3600"/>
              </a:lnSpc>
              <a:buClr>
                <a:schemeClr val="bg1"/>
              </a:buClr>
              <a:buSzPct val="75000"/>
              <a:buFont typeface="+mj-lt"/>
              <a:buAutoNum type="arabicPeriod"/>
            </a:pPr>
            <a:r>
              <a:rPr lang="en-US" sz="3600" dirty="0">
                <a:solidFill>
                  <a:schemeClr val="bg1"/>
                </a:solidFill>
              </a:rPr>
              <a:t>What is the fear of the Lord?</a:t>
            </a:r>
          </a:p>
          <a:p>
            <a:pPr marL="803275" lvl="1" indent="-341313">
              <a:lnSpc>
                <a:spcPts val="3600"/>
              </a:lnSpc>
              <a:buClr>
                <a:schemeClr val="bg1"/>
              </a:buClr>
              <a:buSzPct val="75000"/>
              <a:buFont typeface="+mj-lt"/>
              <a:buAutoNum type="arabicPeriod"/>
            </a:pPr>
            <a:r>
              <a:rPr lang="en-US" sz="3600" dirty="0">
                <a:solidFill>
                  <a:schemeClr val="bg1"/>
                </a:solidFill>
              </a:rPr>
              <a:t>…effects of the fear of the Lord?</a:t>
            </a:r>
          </a:p>
        </p:txBody>
      </p:sp>
    </p:spTree>
    <p:extLst>
      <p:ext uri="{BB962C8B-B14F-4D97-AF65-F5344CB8AC3E}">
        <p14:creationId xmlns:p14="http://schemas.microsoft.com/office/powerpoint/2010/main" val="9651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3403FC-58DD-43C6-B589-0D79218A4236}"/>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What are the effects of the FOL?</a:t>
            </a:r>
          </a:p>
        </p:txBody>
      </p:sp>
      <p:sp>
        <p:nvSpPr>
          <p:cNvPr id="3" name="Text Placeholder 2">
            <a:extLst>
              <a:ext uri="{FF2B5EF4-FFF2-40B4-BE49-F238E27FC236}">
                <a16:creationId xmlns:a16="http://schemas.microsoft.com/office/drawing/2014/main" xmlns="" id="{8E9FFE1A-6DB9-4411-9796-96799E0530D8}"/>
              </a:ext>
            </a:extLst>
          </p:cNvPr>
          <p:cNvSpPr>
            <a:spLocks noGrp="1"/>
          </p:cNvSpPr>
          <p:nvPr>
            <p:ph type="body" idx="1"/>
          </p:nvPr>
        </p:nvSpPr>
        <p:spPr>
          <a:xfrm>
            <a:off x="311700" y="1008782"/>
            <a:ext cx="8520600" cy="3994291"/>
          </a:xfrm>
        </p:spPr>
        <p:txBody>
          <a:bodyPr>
            <a:normAutofit/>
          </a:bodyPr>
          <a:lstStyle/>
          <a:p>
            <a:pPr marL="169863" indent="-55563">
              <a:lnSpc>
                <a:spcPct val="100000"/>
              </a:lnSpc>
              <a:buNone/>
            </a:pPr>
            <a:r>
              <a:rPr lang="en-US" sz="3200" dirty="0">
                <a:solidFill>
                  <a:schemeClr val="bg1"/>
                </a:solidFill>
              </a:rPr>
              <a:t>The FOL causes us to ‘weight’ God’s views over all others. </a:t>
            </a:r>
          </a:p>
          <a:p>
            <a:pPr marL="627063">
              <a:lnSpc>
                <a:spcPct val="100000"/>
              </a:lnSpc>
            </a:pPr>
            <a:r>
              <a:rPr lang="en-US" sz="3200" dirty="0">
                <a:solidFill>
                  <a:schemeClr val="bg1"/>
                </a:solidFill>
              </a:rPr>
              <a:t>Increasing our concern for the ‘lost’</a:t>
            </a:r>
          </a:p>
          <a:p>
            <a:pPr marL="627063">
              <a:lnSpc>
                <a:spcPct val="100000"/>
              </a:lnSpc>
            </a:pPr>
            <a:r>
              <a:rPr lang="en-US" sz="3200" dirty="0">
                <a:solidFill>
                  <a:schemeClr val="bg1"/>
                </a:solidFill>
              </a:rPr>
              <a:t>Increasing our wisdom</a:t>
            </a:r>
          </a:p>
          <a:p>
            <a:pPr marL="627063">
              <a:lnSpc>
                <a:spcPct val="100000"/>
              </a:lnSpc>
            </a:pPr>
            <a:r>
              <a:rPr lang="en-US" sz="3200" dirty="0">
                <a:solidFill>
                  <a:schemeClr val="bg1"/>
                </a:solidFill>
              </a:rPr>
              <a:t>Increasing our humility</a:t>
            </a:r>
          </a:p>
          <a:p>
            <a:pPr marL="627063">
              <a:lnSpc>
                <a:spcPct val="100000"/>
              </a:lnSpc>
            </a:pPr>
            <a:r>
              <a:rPr lang="en-US" sz="3200" dirty="0">
                <a:solidFill>
                  <a:schemeClr val="bg1"/>
                </a:solidFill>
              </a:rPr>
              <a:t>Increasing our courage</a:t>
            </a:r>
          </a:p>
          <a:p>
            <a:pPr marL="627063">
              <a:lnSpc>
                <a:spcPct val="100000"/>
              </a:lnSpc>
            </a:pPr>
            <a:r>
              <a:rPr lang="en-US" sz="3200" dirty="0">
                <a:solidFill>
                  <a:schemeClr val="bg1"/>
                </a:solidFill>
              </a:rPr>
              <a:t>Shaping us into godly people</a:t>
            </a:r>
          </a:p>
        </p:txBody>
      </p:sp>
    </p:spTree>
    <p:extLst>
      <p:ext uri="{BB962C8B-B14F-4D97-AF65-F5344CB8AC3E}">
        <p14:creationId xmlns:p14="http://schemas.microsoft.com/office/powerpoint/2010/main" val="24630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dirty="0">
                <a:solidFill>
                  <a:schemeClr val="bg1"/>
                </a:solidFill>
              </a:rPr>
              <a:t>INTRODUCTION</a:t>
            </a:r>
          </a:p>
          <a:p>
            <a:pPr marL="114300" indent="0">
              <a:lnSpc>
                <a:spcPts val="3600"/>
              </a:lnSpc>
              <a:buClr>
                <a:schemeClr val="bg1"/>
              </a:buClr>
              <a:buNone/>
            </a:pPr>
            <a:r>
              <a:rPr lang="en-US" sz="3600" dirty="0">
                <a:solidFill>
                  <a:schemeClr val="bg1"/>
                </a:solidFill>
              </a:rPr>
              <a:t>THE FEAR OF THE LORD</a:t>
            </a:r>
          </a:p>
          <a:p>
            <a:pPr marL="803275" lvl="1" indent="-341313">
              <a:lnSpc>
                <a:spcPts val="3600"/>
              </a:lnSpc>
              <a:buClr>
                <a:schemeClr val="bg1"/>
              </a:buClr>
              <a:buSzPct val="75000"/>
              <a:buFont typeface="+mj-lt"/>
              <a:buAutoNum type="arabicPeriod"/>
            </a:pPr>
            <a:r>
              <a:rPr lang="en-US" sz="3600" dirty="0">
                <a:solidFill>
                  <a:schemeClr val="bg1"/>
                </a:solidFill>
              </a:rPr>
              <a:t>What is the fear of the Lord?</a:t>
            </a:r>
          </a:p>
          <a:p>
            <a:pPr marL="803275" lvl="1" indent="-341313">
              <a:lnSpc>
                <a:spcPts val="3600"/>
              </a:lnSpc>
              <a:buClr>
                <a:schemeClr val="bg1"/>
              </a:buClr>
              <a:buSzPct val="75000"/>
              <a:buFont typeface="+mj-lt"/>
              <a:buAutoNum type="arabicPeriod"/>
            </a:pPr>
            <a:r>
              <a:rPr lang="en-US" sz="3600" dirty="0">
                <a:solidFill>
                  <a:schemeClr val="bg1"/>
                </a:solidFill>
              </a:rPr>
              <a:t>…effects of the fear of the Lord?</a:t>
            </a:r>
          </a:p>
          <a:p>
            <a:pPr marL="803275" lvl="1" indent="-341313">
              <a:lnSpc>
                <a:spcPts val="3600"/>
              </a:lnSpc>
              <a:buClr>
                <a:schemeClr val="bg1"/>
              </a:buClr>
              <a:buSzPct val="75000"/>
              <a:buFont typeface="+mj-lt"/>
              <a:buAutoNum type="arabicPeriod"/>
            </a:pPr>
            <a:r>
              <a:rPr lang="en-US" sz="3600" b="1" dirty="0">
                <a:solidFill>
                  <a:schemeClr val="bg1"/>
                </a:solidFill>
              </a:rPr>
              <a:t>…grow in the fear of the Lord?</a:t>
            </a:r>
            <a:endParaRPr lang="en-US" sz="3600" dirty="0">
              <a:solidFill>
                <a:schemeClr val="bg1"/>
              </a:solidFill>
            </a:endParaRPr>
          </a:p>
        </p:txBody>
      </p:sp>
    </p:spTree>
    <p:extLst>
      <p:ext uri="{BB962C8B-B14F-4D97-AF65-F5344CB8AC3E}">
        <p14:creationId xmlns:p14="http://schemas.microsoft.com/office/powerpoint/2010/main" val="3762848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79F04-CEA3-4D94-9473-CB27135C49E9}"/>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How do we grow in the FOL?</a:t>
            </a:r>
          </a:p>
        </p:txBody>
      </p:sp>
      <p:sp>
        <p:nvSpPr>
          <p:cNvPr id="3" name="Text Placeholder 2">
            <a:extLst>
              <a:ext uri="{FF2B5EF4-FFF2-40B4-BE49-F238E27FC236}">
                <a16:creationId xmlns:a16="http://schemas.microsoft.com/office/drawing/2014/main" xmlns="" id="{AD1CD00D-1A71-4A8B-B1D9-E96A16336F2E}"/>
              </a:ext>
            </a:extLst>
          </p:cNvPr>
          <p:cNvSpPr>
            <a:spLocks noGrp="1"/>
          </p:cNvSpPr>
          <p:nvPr>
            <p:ph type="body" idx="1"/>
          </p:nvPr>
        </p:nvSpPr>
        <p:spPr>
          <a:xfrm>
            <a:off x="311700" y="995721"/>
            <a:ext cx="8520600" cy="4046542"/>
          </a:xfrm>
        </p:spPr>
        <p:txBody>
          <a:bodyPr>
            <a:normAutofit lnSpcReduction="10000"/>
          </a:bodyPr>
          <a:lstStyle/>
          <a:p>
            <a:pPr marL="117475" indent="-3175">
              <a:lnSpc>
                <a:spcPct val="100000"/>
              </a:lnSpc>
              <a:buNone/>
            </a:pPr>
            <a:r>
              <a:rPr lang="en-US" sz="3200" dirty="0">
                <a:solidFill>
                  <a:schemeClr val="bg1"/>
                </a:solidFill>
              </a:rPr>
              <a:t>Take care that your practices don’t take the place of your relationship with God.</a:t>
            </a:r>
          </a:p>
          <a:p>
            <a:pPr>
              <a:lnSpc>
                <a:spcPct val="100000"/>
              </a:lnSpc>
            </a:pPr>
            <a:r>
              <a:rPr lang="en-US" sz="3200" dirty="0">
                <a:solidFill>
                  <a:schemeClr val="bg1"/>
                </a:solidFill>
              </a:rPr>
              <a:t>Delight in God</a:t>
            </a:r>
          </a:p>
          <a:p>
            <a:pPr marL="571500" lvl="1" indent="0">
              <a:lnSpc>
                <a:spcPct val="100000"/>
              </a:lnSpc>
              <a:buNone/>
            </a:pPr>
            <a:r>
              <a:rPr lang="en-US" sz="3200" dirty="0">
                <a:solidFill>
                  <a:schemeClr val="bg1"/>
                </a:solidFill>
              </a:rPr>
              <a:t>Praising God</a:t>
            </a:r>
          </a:p>
          <a:p>
            <a:pPr marL="571500" lvl="1" indent="0">
              <a:lnSpc>
                <a:spcPct val="100000"/>
              </a:lnSpc>
              <a:buNone/>
            </a:pPr>
            <a:r>
              <a:rPr lang="en-US" sz="3200" dirty="0">
                <a:solidFill>
                  <a:schemeClr val="bg1"/>
                </a:solidFill>
              </a:rPr>
              <a:t>Thanking God</a:t>
            </a:r>
          </a:p>
          <a:p>
            <a:pPr marL="571500" lvl="1" indent="0">
              <a:lnSpc>
                <a:spcPct val="100000"/>
              </a:lnSpc>
              <a:buNone/>
            </a:pPr>
            <a:r>
              <a:rPr lang="en-US" sz="3200" dirty="0">
                <a:solidFill>
                  <a:schemeClr val="bg1"/>
                </a:solidFill>
              </a:rPr>
              <a:t>Enjoying God</a:t>
            </a:r>
          </a:p>
          <a:p>
            <a:pPr lvl="1" indent="0">
              <a:lnSpc>
                <a:spcPct val="100000"/>
              </a:lnSpc>
              <a:buNone/>
            </a:pPr>
            <a:r>
              <a:rPr lang="en-US" sz="3200" dirty="0">
                <a:solidFill>
                  <a:schemeClr val="bg1"/>
                </a:solidFill>
              </a:rPr>
              <a:t>Enjoying His creation</a:t>
            </a:r>
          </a:p>
          <a:p>
            <a:pPr lvl="1" indent="0">
              <a:lnSpc>
                <a:spcPct val="100000"/>
              </a:lnSpc>
              <a:buNone/>
            </a:pPr>
            <a:r>
              <a:rPr lang="en-US" sz="3200" dirty="0">
                <a:solidFill>
                  <a:schemeClr val="bg1"/>
                </a:solidFill>
              </a:rPr>
              <a:t>Enjoying His revelation</a:t>
            </a:r>
          </a:p>
        </p:txBody>
      </p:sp>
    </p:spTree>
    <p:extLst>
      <p:ext uri="{BB962C8B-B14F-4D97-AF65-F5344CB8AC3E}">
        <p14:creationId xmlns:p14="http://schemas.microsoft.com/office/powerpoint/2010/main" val="368872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79F04-CEA3-4D94-9473-CB27135C49E9}"/>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How do we grow in the FOL?</a:t>
            </a:r>
          </a:p>
        </p:txBody>
      </p:sp>
      <p:sp>
        <p:nvSpPr>
          <p:cNvPr id="3" name="Text Placeholder 2">
            <a:extLst>
              <a:ext uri="{FF2B5EF4-FFF2-40B4-BE49-F238E27FC236}">
                <a16:creationId xmlns:a16="http://schemas.microsoft.com/office/drawing/2014/main" xmlns="" id="{AD1CD00D-1A71-4A8B-B1D9-E96A16336F2E}"/>
              </a:ext>
            </a:extLst>
          </p:cNvPr>
          <p:cNvSpPr>
            <a:spLocks noGrp="1"/>
          </p:cNvSpPr>
          <p:nvPr>
            <p:ph type="body" idx="1"/>
          </p:nvPr>
        </p:nvSpPr>
        <p:spPr>
          <a:xfrm>
            <a:off x="311700" y="995721"/>
            <a:ext cx="8520600" cy="4046542"/>
          </a:xfrm>
        </p:spPr>
        <p:txBody>
          <a:bodyPr>
            <a:normAutofit/>
          </a:bodyPr>
          <a:lstStyle/>
          <a:p>
            <a:pPr>
              <a:lnSpc>
                <a:spcPct val="100000"/>
              </a:lnSpc>
            </a:pPr>
            <a:r>
              <a:rPr lang="en-US" sz="3200" dirty="0">
                <a:solidFill>
                  <a:schemeClr val="bg1"/>
                </a:solidFill>
              </a:rPr>
              <a:t>Delight in God</a:t>
            </a:r>
          </a:p>
          <a:p>
            <a:pPr>
              <a:lnSpc>
                <a:spcPct val="100000"/>
              </a:lnSpc>
            </a:pPr>
            <a:r>
              <a:rPr lang="en-US" sz="3200" dirty="0">
                <a:solidFill>
                  <a:schemeClr val="bg1"/>
                </a:solidFill>
              </a:rPr>
              <a:t>Intimacy with God</a:t>
            </a:r>
          </a:p>
          <a:p>
            <a:pPr indent="0">
              <a:lnSpc>
                <a:spcPct val="100000"/>
              </a:lnSpc>
              <a:buNone/>
            </a:pPr>
            <a:r>
              <a:rPr lang="en-US" sz="3200" dirty="0">
                <a:solidFill>
                  <a:schemeClr val="bg1"/>
                </a:solidFill>
              </a:rPr>
              <a:t>Transparent with God</a:t>
            </a:r>
          </a:p>
          <a:p>
            <a:pPr indent="0">
              <a:lnSpc>
                <a:spcPct val="100000"/>
              </a:lnSpc>
              <a:buNone/>
            </a:pPr>
            <a:r>
              <a:rPr lang="en-US" sz="3200" dirty="0">
                <a:solidFill>
                  <a:schemeClr val="bg1"/>
                </a:solidFill>
              </a:rPr>
              <a:t>Curious about God</a:t>
            </a:r>
          </a:p>
        </p:txBody>
      </p:sp>
    </p:spTree>
    <p:extLst>
      <p:ext uri="{BB962C8B-B14F-4D97-AF65-F5344CB8AC3E}">
        <p14:creationId xmlns:p14="http://schemas.microsoft.com/office/powerpoint/2010/main" val="2331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79F04-CEA3-4D94-9473-CB27135C49E9}"/>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How do we grow in the FOL?</a:t>
            </a:r>
          </a:p>
        </p:txBody>
      </p:sp>
      <p:sp>
        <p:nvSpPr>
          <p:cNvPr id="3" name="Text Placeholder 2">
            <a:extLst>
              <a:ext uri="{FF2B5EF4-FFF2-40B4-BE49-F238E27FC236}">
                <a16:creationId xmlns:a16="http://schemas.microsoft.com/office/drawing/2014/main" xmlns="" id="{AD1CD00D-1A71-4A8B-B1D9-E96A16336F2E}"/>
              </a:ext>
            </a:extLst>
          </p:cNvPr>
          <p:cNvSpPr>
            <a:spLocks noGrp="1"/>
          </p:cNvSpPr>
          <p:nvPr>
            <p:ph type="body" idx="1"/>
          </p:nvPr>
        </p:nvSpPr>
        <p:spPr>
          <a:xfrm>
            <a:off x="311700" y="995721"/>
            <a:ext cx="8520600" cy="4046542"/>
          </a:xfrm>
        </p:spPr>
        <p:txBody>
          <a:bodyPr>
            <a:normAutofit/>
          </a:bodyPr>
          <a:lstStyle/>
          <a:p>
            <a:pPr>
              <a:lnSpc>
                <a:spcPct val="100000"/>
              </a:lnSpc>
            </a:pPr>
            <a:r>
              <a:rPr lang="en-US" sz="3200" dirty="0">
                <a:solidFill>
                  <a:schemeClr val="bg1"/>
                </a:solidFill>
              </a:rPr>
              <a:t>Delight in God</a:t>
            </a:r>
          </a:p>
          <a:p>
            <a:pPr>
              <a:lnSpc>
                <a:spcPct val="100000"/>
              </a:lnSpc>
            </a:pPr>
            <a:r>
              <a:rPr lang="en-US" sz="3200" dirty="0">
                <a:solidFill>
                  <a:schemeClr val="bg1"/>
                </a:solidFill>
              </a:rPr>
              <a:t>Intimacy with God</a:t>
            </a:r>
          </a:p>
          <a:p>
            <a:pPr>
              <a:lnSpc>
                <a:spcPct val="100000"/>
              </a:lnSpc>
            </a:pPr>
            <a:r>
              <a:rPr lang="en-US" sz="3200" dirty="0">
                <a:solidFill>
                  <a:schemeClr val="bg1"/>
                </a:solidFill>
              </a:rPr>
              <a:t>Commitment to God</a:t>
            </a:r>
          </a:p>
          <a:p>
            <a:pPr marL="525463" indent="0">
              <a:lnSpc>
                <a:spcPct val="100000"/>
              </a:lnSpc>
              <a:buNone/>
            </a:pPr>
            <a:r>
              <a:rPr lang="en-US" sz="3200" dirty="0">
                <a:solidFill>
                  <a:schemeClr val="bg1"/>
                </a:solidFill>
              </a:rPr>
              <a:t>Loyalty</a:t>
            </a:r>
          </a:p>
          <a:p>
            <a:pPr marL="525463" indent="0">
              <a:lnSpc>
                <a:spcPct val="100000"/>
              </a:lnSpc>
              <a:buNone/>
            </a:pPr>
            <a:r>
              <a:rPr lang="en-US" sz="3200" dirty="0">
                <a:solidFill>
                  <a:schemeClr val="bg1"/>
                </a:solidFill>
              </a:rPr>
              <a:t>Devotion</a:t>
            </a:r>
          </a:p>
          <a:p>
            <a:pPr marL="525463" indent="0">
              <a:lnSpc>
                <a:spcPct val="100000"/>
              </a:lnSpc>
              <a:buNone/>
            </a:pPr>
            <a:r>
              <a:rPr lang="en-US" sz="3200" dirty="0">
                <a:solidFill>
                  <a:schemeClr val="bg1"/>
                </a:solidFill>
              </a:rPr>
              <a:t>Responsive to blessings and hardships</a:t>
            </a:r>
          </a:p>
        </p:txBody>
      </p:sp>
    </p:spTree>
    <p:extLst>
      <p:ext uri="{BB962C8B-B14F-4D97-AF65-F5344CB8AC3E}">
        <p14:creationId xmlns:p14="http://schemas.microsoft.com/office/powerpoint/2010/main" val="132795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79F04-CEA3-4D94-9473-CB27135C49E9}"/>
              </a:ext>
            </a:extLst>
          </p:cNvPr>
          <p:cNvSpPr>
            <a:spLocks noGrp="1"/>
          </p:cNvSpPr>
          <p:nvPr>
            <p:ph type="title"/>
          </p:nvPr>
        </p:nvSpPr>
        <p:spPr>
          <a:xfrm>
            <a:off x="311700" y="288275"/>
            <a:ext cx="8520600" cy="572700"/>
          </a:xfrm>
        </p:spPr>
        <p:txBody>
          <a:bodyPr>
            <a:noAutofit/>
          </a:bodyPr>
          <a:lstStyle/>
          <a:p>
            <a:r>
              <a:rPr lang="en-US" sz="4000" dirty="0">
                <a:solidFill>
                  <a:schemeClr val="bg1"/>
                </a:solidFill>
              </a:rPr>
              <a:t>How do we grow in the FOL?</a:t>
            </a:r>
          </a:p>
        </p:txBody>
      </p:sp>
      <p:sp>
        <p:nvSpPr>
          <p:cNvPr id="3" name="Text Placeholder 2">
            <a:extLst>
              <a:ext uri="{FF2B5EF4-FFF2-40B4-BE49-F238E27FC236}">
                <a16:creationId xmlns:a16="http://schemas.microsoft.com/office/drawing/2014/main" xmlns="" id="{AD1CD00D-1A71-4A8B-B1D9-E96A16336F2E}"/>
              </a:ext>
            </a:extLst>
          </p:cNvPr>
          <p:cNvSpPr>
            <a:spLocks noGrp="1"/>
          </p:cNvSpPr>
          <p:nvPr>
            <p:ph type="body" idx="1"/>
          </p:nvPr>
        </p:nvSpPr>
        <p:spPr>
          <a:xfrm>
            <a:off x="311700" y="995721"/>
            <a:ext cx="8520600" cy="4046542"/>
          </a:xfrm>
        </p:spPr>
        <p:txBody>
          <a:bodyPr>
            <a:normAutofit/>
          </a:bodyPr>
          <a:lstStyle/>
          <a:p>
            <a:pPr>
              <a:lnSpc>
                <a:spcPct val="100000"/>
              </a:lnSpc>
            </a:pPr>
            <a:r>
              <a:rPr lang="en-US" sz="3200" dirty="0">
                <a:solidFill>
                  <a:schemeClr val="bg1"/>
                </a:solidFill>
              </a:rPr>
              <a:t>Delight in God</a:t>
            </a:r>
          </a:p>
          <a:p>
            <a:pPr>
              <a:lnSpc>
                <a:spcPct val="100000"/>
              </a:lnSpc>
            </a:pPr>
            <a:r>
              <a:rPr lang="en-US" sz="3200" dirty="0">
                <a:solidFill>
                  <a:schemeClr val="bg1"/>
                </a:solidFill>
              </a:rPr>
              <a:t>Intimacy with God</a:t>
            </a:r>
          </a:p>
          <a:p>
            <a:pPr>
              <a:lnSpc>
                <a:spcPct val="100000"/>
              </a:lnSpc>
            </a:pPr>
            <a:r>
              <a:rPr lang="en-US" sz="3200" dirty="0">
                <a:solidFill>
                  <a:schemeClr val="bg1"/>
                </a:solidFill>
              </a:rPr>
              <a:t>Commitment to God</a:t>
            </a:r>
          </a:p>
          <a:p>
            <a:pPr>
              <a:lnSpc>
                <a:spcPct val="100000"/>
              </a:lnSpc>
            </a:pPr>
            <a:r>
              <a:rPr lang="en-US" sz="3200" dirty="0">
                <a:solidFill>
                  <a:schemeClr val="bg1"/>
                </a:solidFill>
              </a:rPr>
              <a:t>Getting all you need from God</a:t>
            </a:r>
          </a:p>
        </p:txBody>
      </p:sp>
    </p:spTree>
    <p:extLst>
      <p:ext uri="{BB962C8B-B14F-4D97-AF65-F5344CB8AC3E}">
        <p14:creationId xmlns:p14="http://schemas.microsoft.com/office/powerpoint/2010/main" val="365965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ct val="100000"/>
              </a:lnSpc>
              <a:buClr>
                <a:schemeClr val="bg1"/>
              </a:buClr>
              <a:buNone/>
            </a:pPr>
            <a:r>
              <a:rPr lang="en-US" sz="3600" dirty="0">
                <a:solidFill>
                  <a:schemeClr val="bg1"/>
                </a:solidFill>
              </a:rPr>
              <a:t>INTRODUCTION</a:t>
            </a:r>
          </a:p>
          <a:p>
            <a:pPr marL="114300" indent="0">
              <a:lnSpc>
                <a:spcPct val="100000"/>
              </a:lnSpc>
              <a:buClr>
                <a:schemeClr val="bg1"/>
              </a:buClr>
              <a:buNone/>
            </a:pPr>
            <a:r>
              <a:rPr lang="en-US" sz="3600" dirty="0">
                <a:solidFill>
                  <a:schemeClr val="bg1"/>
                </a:solidFill>
              </a:rPr>
              <a:t>THE FEAR OF THE LORD</a:t>
            </a:r>
          </a:p>
          <a:p>
            <a:pPr marL="114300" indent="0">
              <a:lnSpc>
                <a:spcPct val="100000"/>
              </a:lnSpc>
              <a:buClr>
                <a:schemeClr val="bg1"/>
              </a:buClr>
              <a:buNone/>
            </a:pPr>
            <a:r>
              <a:rPr lang="en-US" sz="3600" dirty="0">
                <a:solidFill>
                  <a:schemeClr val="bg1"/>
                </a:solidFill>
              </a:rPr>
              <a:t>CONCLUSION</a:t>
            </a:r>
          </a:p>
        </p:txBody>
      </p:sp>
    </p:spTree>
    <p:extLst>
      <p:ext uri="{BB962C8B-B14F-4D97-AF65-F5344CB8AC3E}">
        <p14:creationId xmlns:p14="http://schemas.microsoft.com/office/powerpoint/2010/main" val="1836865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pic>
        <p:nvPicPr>
          <p:cNvPr id="57" name="Google Shape;57;p2"/>
          <p:cNvPicPr preferRelativeResize="0"/>
          <p:nvPr/>
        </p:nvPicPr>
        <p:blipFill rotWithShape="1">
          <a:blip r:embed="rId3">
            <a:alphaModFix/>
          </a:blip>
          <a:srcRect/>
          <a:stretch/>
        </p:blipFill>
        <p:spPr>
          <a:xfrm>
            <a:off x="0" y="0"/>
            <a:ext cx="9143998" cy="514558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 </a:t>
            </a:r>
            <a:endParaRPr lang="en-US" sz="3200" dirty="0">
              <a:solidFill>
                <a:schemeClr val="bg1"/>
              </a:solidFill>
            </a:endParaRPr>
          </a:p>
          <a:p>
            <a:pPr marL="461963" indent="0">
              <a:lnSpc>
                <a:spcPts val="3600"/>
              </a:lnSpc>
              <a:buClr>
                <a:schemeClr val="bg1"/>
              </a:buClr>
              <a:buNone/>
            </a:pPr>
            <a:r>
              <a:rPr lang="en-US" sz="2800" dirty="0">
                <a:solidFill>
                  <a:schemeClr val="bg1"/>
                </a:solidFill>
              </a:rPr>
              <a:t>We believe many things. </a:t>
            </a:r>
          </a:p>
          <a:p>
            <a:pPr marL="684213" indent="-222250">
              <a:lnSpc>
                <a:spcPts val="3600"/>
              </a:lnSpc>
              <a:buClr>
                <a:schemeClr val="bg1"/>
              </a:buClr>
              <a:buNone/>
            </a:pPr>
            <a:r>
              <a:rPr lang="en-US" sz="2800" dirty="0">
                <a:solidFill>
                  <a:schemeClr val="bg1"/>
                </a:solidFill>
              </a:rPr>
              <a:t>Beliefs affect our perspectives, perceptions &amp; behaviors.</a:t>
            </a:r>
          </a:p>
          <a:p>
            <a:pPr marL="684213" indent="-222250">
              <a:lnSpc>
                <a:spcPts val="3600"/>
              </a:lnSpc>
              <a:buClr>
                <a:schemeClr val="bg1"/>
              </a:buClr>
              <a:buNone/>
            </a:pPr>
            <a:endParaRPr lang="en-US" sz="2800" dirty="0">
              <a:solidFill>
                <a:schemeClr val="bg1"/>
              </a:solidFill>
            </a:endParaRPr>
          </a:p>
        </p:txBody>
      </p:sp>
    </p:spTree>
    <p:extLst>
      <p:ext uri="{BB962C8B-B14F-4D97-AF65-F5344CB8AC3E}">
        <p14:creationId xmlns:p14="http://schemas.microsoft.com/office/powerpoint/2010/main" val="308347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C29B3EC-8C23-4CDE-9FFA-FBAEC7BA18DD}"/>
              </a:ext>
            </a:extLst>
          </p:cNvPr>
          <p:cNvSpPr txBox="1"/>
          <p:nvPr/>
        </p:nvSpPr>
        <p:spPr>
          <a:xfrm>
            <a:off x="596348" y="421419"/>
            <a:ext cx="7839986" cy="2308324"/>
          </a:xfrm>
          <a:prstGeom prst="rect">
            <a:avLst/>
          </a:prstGeom>
          <a:solidFill>
            <a:schemeClr val="tx1">
              <a:lumMod val="95000"/>
              <a:lumOff val="5000"/>
            </a:schemeClr>
          </a:solidFill>
          <a:ln>
            <a:solidFill>
              <a:schemeClr val="bg1"/>
            </a:solidFill>
          </a:ln>
        </p:spPr>
        <p:txBody>
          <a:bodyPr wrap="square" rtlCol="0">
            <a:spAutoFit/>
          </a:bodyPr>
          <a:lstStyle/>
          <a:p>
            <a:r>
              <a:rPr lang="en-US" sz="2400" dirty="0">
                <a:solidFill>
                  <a:schemeClr val="bg1"/>
                </a:solidFill>
              </a:rPr>
              <a:t>To the pure, all things are pure; but to those who are defiled and unbelieving, nothing is pure, but both their mind and their conscience are defiled. 16 They profess to know God, but by their deeds they deny Him, being detestable and disobedient and worthless for any good deed.”     Titus 1:15f</a:t>
            </a:r>
          </a:p>
        </p:txBody>
      </p:sp>
    </p:spTree>
    <p:extLst>
      <p:ext uri="{BB962C8B-B14F-4D97-AF65-F5344CB8AC3E}">
        <p14:creationId xmlns:p14="http://schemas.microsoft.com/office/powerpoint/2010/main" val="1994831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C29B3EC-8C23-4CDE-9FFA-FBAEC7BA18DD}"/>
              </a:ext>
            </a:extLst>
          </p:cNvPr>
          <p:cNvSpPr txBox="1"/>
          <p:nvPr/>
        </p:nvSpPr>
        <p:spPr>
          <a:xfrm>
            <a:off x="596348" y="421419"/>
            <a:ext cx="7839986" cy="2308324"/>
          </a:xfrm>
          <a:prstGeom prst="rect">
            <a:avLst/>
          </a:prstGeom>
          <a:solidFill>
            <a:schemeClr val="tx1">
              <a:lumMod val="95000"/>
              <a:lumOff val="5000"/>
            </a:schemeClr>
          </a:solidFill>
          <a:ln>
            <a:solidFill>
              <a:schemeClr val="bg1"/>
            </a:solidFill>
          </a:ln>
        </p:spPr>
        <p:txBody>
          <a:bodyPr wrap="square" rtlCol="0">
            <a:spAutoFit/>
          </a:bodyPr>
          <a:lstStyle/>
          <a:p>
            <a:r>
              <a:rPr lang="en-US" sz="2400" dirty="0">
                <a:solidFill>
                  <a:schemeClr val="bg1"/>
                </a:solidFill>
              </a:rPr>
              <a:t>To </a:t>
            </a:r>
            <a:r>
              <a:rPr lang="en-US" sz="2400" b="1" u="sng" dirty="0">
                <a:solidFill>
                  <a:schemeClr val="bg1"/>
                </a:solidFill>
              </a:rPr>
              <a:t>the pure</a:t>
            </a:r>
            <a:r>
              <a:rPr lang="en-US" sz="2400" dirty="0">
                <a:solidFill>
                  <a:schemeClr val="bg1"/>
                </a:solidFill>
              </a:rPr>
              <a:t>, all things are pure; but to those who are </a:t>
            </a:r>
            <a:r>
              <a:rPr lang="en-US" sz="2400" b="1" u="sng" dirty="0">
                <a:solidFill>
                  <a:schemeClr val="bg1"/>
                </a:solidFill>
              </a:rPr>
              <a:t>defiled and unbelieving</a:t>
            </a:r>
            <a:r>
              <a:rPr lang="en-US" sz="2400" dirty="0">
                <a:solidFill>
                  <a:schemeClr val="bg1"/>
                </a:solidFill>
              </a:rPr>
              <a:t>, nothing is pure, but both their mind and their conscience are defiled. 16 They profess to know God, but by their deeds they deny Him, being detestable and disobedient and worthless for any good deed.”     Titus 1:15f</a:t>
            </a:r>
          </a:p>
        </p:txBody>
      </p:sp>
      <p:sp>
        <p:nvSpPr>
          <p:cNvPr id="3" name="TextBox 2">
            <a:extLst>
              <a:ext uri="{FF2B5EF4-FFF2-40B4-BE49-F238E27FC236}">
                <a16:creationId xmlns:a16="http://schemas.microsoft.com/office/drawing/2014/main" xmlns="" id="{B7BD909E-C97A-4A55-B1E7-5FE799543AFA}"/>
              </a:ext>
            </a:extLst>
          </p:cNvPr>
          <p:cNvSpPr txBox="1"/>
          <p:nvPr/>
        </p:nvSpPr>
        <p:spPr>
          <a:xfrm>
            <a:off x="795130" y="2973788"/>
            <a:ext cx="1192696" cy="523220"/>
          </a:xfrm>
          <a:prstGeom prst="rect">
            <a:avLst/>
          </a:prstGeom>
          <a:noFill/>
        </p:spPr>
        <p:txBody>
          <a:bodyPr wrap="square" rtlCol="0">
            <a:spAutoFit/>
          </a:bodyPr>
          <a:lstStyle/>
          <a:p>
            <a:r>
              <a:rPr lang="en-US" sz="2800" b="1" dirty="0">
                <a:solidFill>
                  <a:schemeClr val="bg1"/>
                </a:solidFill>
              </a:rPr>
              <a:t>belief</a:t>
            </a:r>
          </a:p>
        </p:txBody>
      </p:sp>
      <p:cxnSp>
        <p:nvCxnSpPr>
          <p:cNvPr id="5" name="Straight Arrow Connector 4">
            <a:extLst>
              <a:ext uri="{FF2B5EF4-FFF2-40B4-BE49-F238E27FC236}">
                <a16:creationId xmlns:a16="http://schemas.microsoft.com/office/drawing/2014/main" xmlns="" id="{852931B7-C137-48F8-85AD-BD848EFFF9F8}"/>
              </a:ext>
            </a:extLst>
          </p:cNvPr>
          <p:cNvCxnSpPr/>
          <p:nvPr/>
        </p:nvCxnSpPr>
        <p:spPr>
          <a:xfrm flipV="1">
            <a:off x="1049572" y="787179"/>
            <a:ext cx="429371" cy="213095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D8ADED1F-733D-4D43-A80A-EF7A9883C88A}"/>
              </a:ext>
            </a:extLst>
          </p:cNvPr>
          <p:cNvCxnSpPr>
            <a:cxnSpLocks/>
          </p:cNvCxnSpPr>
          <p:nvPr/>
        </p:nvCxnSpPr>
        <p:spPr>
          <a:xfrm flipV="1">
            <a:off x="1478943" y="1160890"/>
            <a:ext cx="421419" cy="1812898"/>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972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C29B3EC-8C23-4CDE-9FFA-FBAEC7BA18DD}"/>
              </a:ext>
            </a:extLst>
          </p:cNvPr>
          <p:cNvSpPr txBox="1"/>
          <p:nvPr/>
        </p:nvSpPr>
        <p:spPr>
          <a:xfrm>
            <a:off x="596348" y="421419"/>
            <a:ext cx="7839986" cy="2308324"/>
          </a:xfrm>
          <a:prstGeom prst="rect">
            <a:avLst/>
          </a:prstGeom>
          <a:solidFill>
            <a:schemeClr val="tx1">
              <a:lumMod val="95000"/>
              <a:lumOff val="5000"/>
            </a:schemeClr>
          </a:solidFill>
          <a:ln>
            <a:solidFill>
              <a:schemeClr val="bg1"/>
            </a:solidFill>
          </a:ln>
        </p:spPr>
        <p:txBody>
          <a:bodyPr wrap="square" rtlCol="0">
            <a:spAutoFit/>
          </a:bodyPr>
          <a:lstStyle/>
          <a:p>
            <a:r>
              <a:rPr lang="en-US" sz="2400" dirty="0">
                <a:solidFill>
                  <a:schemeClr val="bg1"/>
                </a:solidFill>
              </a:rPr>
              <a:t>To the pure, </a:t>
            </a:r>
            <a:r>
              <a:rPr lang="en-US" sz="2400" b="1" u="sng" dirty="0">
                <a:solidFill>
                  <a:schemeClr val="bg1"/>
                </a:solidFill>
              </a:rPr>
              <a:t>all things are pure</a:t>
            </a:r>
            <a:r>
              <a:rPr lang="en-US" sz="2400" dirty="0">
                <a:solidFill>
                  <a:schemeClr val="bg1"/>
                </a:solidFill>
              </a:rPr>
              <a:t>; but to those who are defiled and unbelieving, </a:t>
            </a:r>
            <a:r>
              <a:rPr lang="en-US" sz="2400" b="1" u="sng" dirty="0">
                <a:solidFill>
                  <a:schemeClr val="bg1"/>
                </a:solidFill>
              </a:rPr>
              <a:t>nothing is pure</a:t>
            </a:r>
            <a:r>
              <a:rPr lang="en-US" sz="2400" dirty="0">
                <a:solidFill>
                  <a:schemeClr val="bg1"/>
                </a:solidFill>
              </a:rPr>
              <a:t>, but both their mind and their conscience are defiled. 16 They profess to know God, but by their deeds they deny Him, being detestable and disobedient and worthless for any good deed.”     Titus 1:15f</a:t>
            </a:r>
          </a:p>
        </p:txBody>
      </p:sp>
      <p:sp>
        <p:nvSpPr>
          <p:cNvPr id="3" name="TextBox 2">
            <a:extLst>
              <a:ext uri="{FF2B5EF4-FFF2-40B4-BE49-F238E27FC236}">
                <a16:creationId xmlns:a16="http://schemas.microsoft.com/office/drawing/2014/main" xmlns="" id="{B7BD909E-C97A-4A55-B1E7-5FE799543AFA}"/>
              </a:ext>
            </a:extLst>
          </p:cNvPr>
          <p:cNvSpPr txBox="1"/>
          <p:nvPr/>
        </p:nvSpPr>
        <p:spPr>
          <a:xfrm>
            <a:off x="795130" y="2973788"/>
            <a:ext cx="1192696" cy="523220"/>
          </a:xfrm>
          <a:prstGeom prst="rect">
            <a:avLst/>
          </a:prstGeom>
          <a:noFill/>
        </p:spPr>
        <p:txBody>
          <a:bodyPr wrap="square" rtlCol="0">
            <a:spAutoFit/>
          </a:bodyPr>
          <a:lstStyle/>
          <a:p>
            <a:r>
              <a:rPr lang="en-US" sz="2800" b="1" dirty="0">
                <a:solidFill>
                  <a:schemeClr val="bg1"/>
                </a:solidFill>
              </a:rPr>
              <a:t>belief</a:t>
            </a:r>
          </a:p>
        </p:txBody>
      </p:sp>
      <p:sp>
        <p:nvSpPr>
          <p:cNvPr id="4" name="TextBox 3">
            <a:extLst>
              <a:ext uri="{FF2B5EF4-FFF2-40B4-BE49-F238E27FC236}">
                <a16:creationId xmlns:a16="http://schemas.microsoft.com/office/drawing/2014/main" xmlns="" id="{2649878D-5EE0-437B-8F04-E042A93037AC}"/>
              </a:ext>
            </a:extLst>
          </p:cNvPr>
          <p:cNvSpPr txBox="1"/>
          <p:nvPr/>
        </p:nvSpPr>
        <p:spPr>
          <a:xfrm>
            <a:off x="1304014" y="3609892"/>
            <a:ext cx="2178657" cy="523220"/>
          </a:xfrm>
          <a:prstGeom prst="rect">
            <a:avLst/>
          </a:prstGeom>
          <a:noFill/>
        </p:spPr>
        <p:txBody>
          <a:bodyPr wrap="square" rtlCol="0">
            <a:spAutoFit/>
          </a:bodyPr>
          <a:lstStyle/>
          <a:p>
            <a:r>
              <a:rPr lang="en-US" sz="2800" b="1" dirty="0">
                <a:solidFill>
                  <a:schemeClr val="bg1"/>
                </a:solidFill>
              </a:rPr>
              <a:t>perception</a:t>
            </a:r>
          </a:p>
        </p:txBody>
      </p:sp>
      <p:cxnSp>
        <p:nvCxnSpPr>
          <p:cNvPr id="8" name="Straight Arrow Connector 7">
            <a:extLst>
              <a:ext uri="{FF2B5EF4-FFF2-40B4-BE49-F238E27FC236}">
                <a16:creationId xmlns:a16="http://schemas.microsoft.com/office/drawing/2014/main" xmlns="" id="{730ABA59-8C8D-48A7-9BD5-8D5A389F7377}"/>
              </a:ext>
            </a:extLst>
          </p:cNvPr>
          <p:cNvCxnSpPr/>
          <p:nvPr/>
        </p:nvCxnSpPr>
        <p:spPr>
          <a:xfrm flipV="1">
            <a:off x="1987826" y="834887"/>
            <a:ext cx="954157" cy="2662121"/>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xmlns="" id="{4D1D0D48-4AF2-430A-974A-DAECDEBC9124}"/>
              </a:ext>
            </a:extLst>
          </p:cNvPr>
          <p:cNvCxnSpPr/>
          <p:nvPr/>
        </p:nvCxnSpPr>
        <p:spPr>
          <a:xfrm flipV="1">
            <a:off x="2957885" y="1188684"/>
            <a:ext cx="1375576" cy="2308324"/>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82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C29B3EC-8C23-4CDE-9FFA-FBAEC7BA18DD}"/>
              </a:ext>
            </a:extLst>
          </p:cNvPr>
          <p:cNvSpPr txBox="1"/>
          <p:nvPr/>
        </p:nvSpPr>
        <p:spPr>
          <a:xfrm>
            <a:off x="596348" y="421419"/>
            <a:ext cx="7839986" cy="2308324"/>
          </a:xfrm>
          <a:prstGeom prst="rect">
            <a:avLst/>
          </a:prstGeom>
          <a:solidFill>
            <a:schemeClr val="tx1">
              <a:lumMod val="95000"/>
              <a:lumOff val="5000"/>
            </a:schemeClr>
          </a:solidFill>
          <a:ln>
            <a:solidFill>
              <a:schemeClr val="bg1"/>
            </a:solidFill>
          </a:ln>
        </p:spPr>
        <p:txBody>
          <a:bodyPr wrap="square" rtlCol="0">
            <a:spAutoFit/>
          </a:bodyPr>
          <a:lstStyle/>
          <a:p>
            <a:r>
              <a:rPr lang="en-US" sz="2400" dirty="0">
                <a:solidFill>
                  <a:schemeClr val="bg1"/>
                </a:solidFill>
              </a:rPr>
              <a:t>To the pure, all things are pure; but to those who are defiled and unbelieving, nothing is pure, but both their mind and their conscience are defiled. 16 They profess to know God, but </a:t>
            </a:r>
            <a:r>
              <a:rPr lang="en-US" sz="2400" b="1" u="sng" dirty="0">
                <a:solidFill>
                  <a:schemeClr val="bg1"/>
                </a:solidFill>
              </a:rPr>
              <a:t>by their deeds they deny Him</a:t>
            </a:r>
            <a:r>
              <a:rPr lang="en-US" sz="2400" dirty="0">
                <a:solidFill>
                  <a:schemeClr val="bg1"/>
                </a:solidFill>
              </a:rPr>
              <a:t>, being detestable and disobedient and worthless for any good deed.”     Titus 1:15f</a:t>
            </a:r>
          </a:p>
        </p:txBody>
      </p:sp>
      <p:sp>
        <p:nvSpPr>
          <p:cNvPr id="3" name="TextBox 2">
            <a:extLst>
              <a:ext uri="{FF2B5EF4-FFF2-40B4-BE49-F238E27FC236}">
                <a16:creationId xmlns:a16="http://schemas.microsoft.com/office/drawing/2014/main" xmlns="" id="{B7BD909E-C97A-4A55-B1E7-5FE799543AFA}"/>
              </a:ext>
            </a:extLst>
          </p:cNvPr>
          <p:cNvSpPr txBox="1"/>
          <p:nvPr/>
        </p:nvSpPr>
        <p:spPr>
          <a:xfrm>
            <a:off x="795130" y="2973788"/>
            <a:ext cx="1192696" cy="523220"/>
          </a:xfrm>
          <a:prstGeom prst="rect">
            <a:avLst/>
          </a:prstGeom>
          <a:noFill/>
        </p:spPr>
        <p:txBody>
          <a:bodyPr wrap="square" rtlCol="0">
            <a:spAutoFit/>
          </a:bodyPr>
          <a:lstStyle/>
          <a:p>
            <a:r>
              <a:rPr lang="en-US" sz="2800" b="1" dirty="0">
                <a:solidFill>
                  <a:schemeClr val="bg1"/>
                </a:solidFill>
              </a:rPr>
              <a:t>belief</a:t>
            </a:r>
          </a:p>
        </p:txBody>
      </p:sp>
      <p:sp>
        <p:nvSpPr>
          <p:cNvPr id="4" name="TextBox 3">
            <a:extLst>
              <a:ext uri="{FF2B5EF4-FFF2-40B4-BE49-F238E27FC236}">
                <a16:creationId xmlns:a16="http://schemas.microsoft.com/office/drawing/2014/main" xmlns="" id="{2649878D-5EE0-437B-8F04-E042A93037AC}"/>
              </a:ext>
            </a:extLst>
          </p:cNvPr>
          <p:cNvSpPr txBox="1"/>
          <p:nvPr/>
        </p:nvSpPr>
        <p:spPr>
          <a:xfrm>
            <a:off x="1304014" y="3609892"/>
            <a:ext cx="2178657" cy="523220"/>
          </a:xfrm>
          <a:prstGeom prst="rect">
            <a:avLst/>
          </a:prstGeom>
          <a:noFill/>
        </p:spPr>
        <p:txBody>
          <a:bodyPr wrap="square" rtlCol="0">
            <a:spAutoFit/>
          </a:bodyPr>
          <a:lstStyle/>
          <a:p>
            <a:r>
              <a:rPr lang="en-US" sz="2800" b="1" dirty="0">
                <a:solidFill>
                  <a:schemeClr val="bg1"/>
                </a:solidFill>
              </a:rPr>
              <a:t>perception</a:t>
            </a:r>
          </a:p>
        </p:txBody>
      </p:sp>
      <p:sp>
        <p:nvSpPr>
          <p:cNvPr id="5" name="TextBox 4">
            <a:extLst>
              <a:ext uri="{FF2B5EF4-FFF2-40B4-BE49-F238E27FC236}">
                <a16:creationId xmlns:a16="http://schemas.microsoft.com/office/drawing/2014/main" xmlns="" id="{E6730DDE-5149-44CC-811A-3AA7B4A65BF9}"/>
              </a:ext>
            </a:extLst>
          </p:cNvPr>
          <p:cNvSpPr txBox="1"/>
          <p:nvPr/>
        </p:nvSpPr>
        <p:spPr>
          <a:xfrm>
            <a:off x="2695492" y="4245996"/>
            <a:ext cx="2178657" cy="523220"/>
          </a:xfrm>
          <a:prstGeom prst="rect">
            <a:avLst/>
          </a:prstGeom>
          <a:noFill/>
        </p:spPr>
        <p:txBody>
          <a:bodyPr wrap="square" rtlCol="0">
            <a:spAutoFit/>
          </a:bodyPr>
          <a:lstStyle/>
          <a:p>
            <a:r>
              <a:rPr lang="en-US" sz="2800" b="1" dirty="0">
                <a:solidFill>
                  <a:schemeClr val="bg1"/>
                </a:solidFill>
              </a:rPr>
              <a:t>behavior</a:t>
            </a:r>
          </a:p>
        </p:txBody>
      </p:sp>
    </p:spTree>
    <p:extLst>
      <p:ext uri="{BB962C8B-B14F-4D97-AF65-F5344CB8AC3E}">
        <p14:creationId xmlns:p14="http://schemas.microsoft.com/office/powerpoint/2010/main" val="371009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0"/>
            <a:ext cx="8593761" cy="3903241"/>
          </a:xfrm>
        </p:spPr>
        <p:txBody>
          <a:bodyPr>
            <a:normAutofit fontScale="85000" lnSpcReduction="10000"/>
          </a:bodyPr>
          <a:lstStyle/>
          <a:p>
            <a:pPr marL="114300" indent="0">
              <a:lnSpc>
                <a:spcPts val="3600"/>
              </a:lnSpc>
              <a:buClr>
                <a:schemeClr val="bg1"/>
              </a:buClr>
              <a:buNone/>
            </a:pPr>
            <a:r>
              <a:rPr lang="en-US" sz="3600" b="1" dirty="0">
                <a:solidFill>
                  <a:schemeClr val="bg1"/>
                </a:solidFill>
              </a:rPr>
              <a:t>INTRODUCTION </a:t>
            </a:r>
            <a:endParaRPr lang="en-US" sz="3200" dirty="0">
              <a:solidFill>
                <a:schemeClr val="bg1"/>
              </a:solidFill>
            </a:endParaRPr>
          </a:p>
          <a:p>
            <a:pPr marL="461963" indent="0">
              <a:lnSpc>
                <a:spcPts val="3600"/>
              </a:lnSpc>
              <a:buClr>
                <a:schemeClr val="bg1"/>
              </a:buClr>
              <a:buNone/>
            </a:pPr>
            <a:r>
              <a:rPr lang="en-US" sz="3000" dirty="0">
                <a:solidFill>
                  <a:schemeClr val="bg1"/>
                </a:solidFill>
              </a:rPr>
              <a:t>We believe many things. </a:t>
            </a:r>
          </a:p>
          <a:p>
            <a:pPr marL="684213" indent="-222250">
              <a:lnSpc>
                <a:spcPts val="3600"/>
              </a:lnSpc>
              <a:buClr>
                <a:schemeClr val="bg1"/>
              </a:buClr>
              <a:buNone/>
            </a:pPr>
            <a:r>
              <a:rPr lang="en-US" sz="3000" dirty="0">
                <a:solidFill>
                  <a:schemeClr val="bg1"/>
                </a:solidFill>
              </a:rPr>
              <a:t>Beliefs affect our perspectives, perceptions &amp; behaviors.</a:t>
            </a:r>
          </a:p>
          <a:p>
            <a:pPr marL="684213" indent="-222250">
              <a:lnSpc>
                <a:spcPts val="3600"/>
              </a:lnSpc>
              <a:buClr>
                <a:schemeClr val="bg1"/>
              </a:buClr>
              <a:buNone/>
            </a:pPr>
            <a:r>
              <a:rPr lang="en-US" sz="3000" i="1" dirty="0">
                <a:solidFill>
                  <a:schemeClr val="bg1"/>
                </a:solidFill>
              </a:rPr>
              <a:t>Believing is seeing</a:t>
            </a:r>
          </a:p>
          <a:p>
            <a:pPr marL="684213" indent="0">
              <a:lnSpc>
                <a:spcPts val="3600"/>
              </a:lnSpc>
              <a:buClr>
                <a:schemeClr val="bg1"/>
              </a:buClr>
              <a:buNone/>
            </a:pPr>
            <a:r>
              <a:rPr lang="en-US" sz="3000" dirty="0">
                <a:solidFill>
                  <a:schemeClr val="bg1"/>
                </a:solidFill>
              </a:rPr>
              <a:t>We are prone to error &amp; need to monitor thinking.</a:t>
            </a:r>
          </a:p>
          <a:p>
            <a:pPr marL="1141413" lvl="1" indent="-222250">
              <a:lnSpc>
                <a:spcPts val="3600"/>
              </a:lnSpc>
              <a:buClr>
                <a:schemeClr val="bg1"/>
              </a:buClr>
              <a:buNone/>
            </a:pPr>
            <a:r>
              <a:rPr lang="en-US" sz="3000" dirty="0">
                <a:solidFill>
                  <a:schemeClr val="bg1"/>
                </a:solidFill>
              </a:rPr>
              <a:t>This takes humility &amp; a desire to align our beliefs with reality.</a:t>
            </a:r>
          </a:p>
          <a:p>
            <a:pPr marL="684213" indent="-222250">
              <a:lnSpc>
                <a:spcPts val="3600"/>
              </a:lnSpc>
              <a:buClr>
                <a:schemeClr val="bg1"/>
              </a:buClr>
              <a:buNone/>
            </a:pPr>
            <a:endParaRPr lang="en-US" sz="2800" dirty="0">
              <a:solidFill>
                <a:schemeClr val="bg1"/>
              </a:solidFill>
            </a:endParaRPr>
          </a:p>
        </p:txBody>
      </p:sp>
    </p:spTree>
    <p:extLst>
      <p:ext uri="{BB962C8B-B14F-4D97-AF65-F5344CB8AC3E}">
        <p14:creationId xmlns:p14="http://schemas.microsoft.com/office/powerpoint/2010/main" val="347367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EF356-2D67-4862-8881-8C9CAEAA7994}"/>
              </a:ext>
            </a:extLst>
          </p:cNvPr>
          <p:cNvSpPr>
            <a:spLocks noGrp="1"/>
          </p:cNvSpPr>
          <p:nvPr>
            <p:ph type="title"/>
          </p:nvPr>
        </p:nvSpPr>
        <p:spPr>
          <a:xfrm>
            <a:off x="311700" y="288275"/>
            <a:ext cx="8520600" cy="572700"/>
          </a:xfrm>
        </p:spPr>
        <p:txBody>
          <a:bodyPr>
            <a:noAutofit/>
          </a:bodyPr>
          <a:lstStyle/>
          <a:p>
            <a:r>
              <a:rPr lang="en-US" sz="4400" b="1" dirty="0">
                <a:solidFill>
                  <a:schemeClr val="bg1"/>
                </a:solidFill>
              </a:rPr>
              <a:t>Big God – Big Verdict</a:t>
            </a:r>
          </a:p>
        </p:txBody>
      </p:sp>
      <p:sp>
        <p:nvSpPr>
          <p:cNvPr id="3" name="Text Placeholder 2">
            <a:extLst>
              <a:ext uri="{FF2B5EF4-FFF2-40B4-BE49-F238E27FC236}">
                <a16:creationId xmlns:a16="http://schemas.microsoft.com/office/drawing/2014/main" xmlns="" id="{4B20D819-C88B-4E6C-8B60-75BEA51C0EA4}"/>
              </a:ext>
            </a:extLst>
          </p:cNvPr>
          <p:cNvSpPr>
            <a:spLocks noGrp="1"/>
          </p:cNvSpPr>
          <p:nvPr>
            <p:ph type="body" idx="1"/>
          </p:nvPr>
        </p:nvSpPr>
        <p:spPr>
          <a:xfrm>
            <a:off x="311699" y="1041621"/>
            <a:ext cx="8593761" cy="3527254"/>
          </a:xfrm>
        </p:spPr>
        <p:txBody>
          <a:bodyPr>
            <a:normAutofit/>
          </a:bodyPr>
          <a:lstStyle/>
          <a:p>
            <a:pPr marL="114300" indent="0">
              <a:lnSpc>
                <a:spcPts val="3600"/>
              </a:lnSpc>
              <a:buClr>
                <a:schemeClr val="bg1"/>
              </a:buClr>
              <a:buNone/>
            </a:pPr>
            <a:r>
              <a:rPr lang="en-US" sz="3600" b="1" dirty="0">
                <a:solidFill>
                  <a:schemeClr val="bg1"/>
                </a:solidFill>
              </a:rPr>
              <a:t>INTRODUCTION </a:t>
            </a:r>
            <a:endParaRPr lang="en-US" sz="3200" dirty="0">
              <a:solidFill>
                <a:schemeClr val="bg1"/>
              </a:solidFill>
            </a:endParaRPr>
          </a:p>
          <a:p>
            <a:pPr marL="684213" indent="-222250">
              <a:lnSpc>
                <a:spcPct val="100000"/>
              </a:lnSpc>
              <a:buClr>
                <a:schemeClr val="bg1"/>
              </a:buClr>
              <a:buNone/>
            </a:pPr>
            <a:r>
              <a:rPr lang="en-US" sz="2800" dirty="0">
                <a:solidFill>
                  <a:schemeClr val="bg1"/>
                </a:solidFill>
              </a:rPr>
              <a:t>Our sense of who we, the world &amp; God are comes from many things…</a:t>
            </a:r>
          </a:p>
          <a:p>
            <a:pPr marL="684213" indent="-222250">
              <a:lnSpc>
                <a:spcPts val="3600"/>
              </a:lnSpc>
              <a:buClr>
                <a:schemeClr val="bg1"/>
              </a:buClr>
              <a:buNone/>
            </a:pPr>
            <a:endParaRPr lang="en-US" sz="2800" dirty="0">
              <a:solidFill>
                <a:schemeClr val="bg1"/>
              </a:solidFill>
            </a:endParaRPr>
          </a:p>
        </p:txBody>
      </p:sp>
    </p:spTree>
    <p:extLst>
      <p:ext uri="{BB962C8B-B14F-4D97-AF65-F5344CB8AC3E}">
        <p14:creationId xmlns:p14="http://schemas.microsoft.com/office/powerpoint/2010/main" val="282108184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1009</Words>
  <Application>Microsoft Office PowerPoint</Application>
  <PresentationFormat>On-screen Show (16:9)</PresentationFormat>
  <Paragraphs>146</Paragraphs>
  <Slides>29</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29</vt:i4>
      </vt:variant>
    </vt:vector>
  </HeadingPairs>
  <TitlesOfParts>
    <vt:vector size="31" baseType="lpstr">
      <vt:lpstr>Arial</vt:lpstr>
      <vt:lpstr>Simple Light</vt:lpstr>
      <vt:lpstr>PowerPoint Presentation</vt:lpstr>
      <vt:lpstr>Big God – Big Verdict</vt:lpstr>
      <vt:lpstr>Big God – Big Verdict</vt:lpstr>
      <vt:lpstr>PowerPoint Presentation</vt:lpstr>
      <vt:lpstr>PowerPoint Presentation</vt:lpstr>
      <vt:lpstr>PowerPoint Presentation</vt:lpstr>
      <vt:lpstr>PowerPoint Presentation</vt:lpstr>
      <vt:lpstr>Big God – Big Verdict</vt:lpstr>
      <vt:lpstr>Big God – Big Verdict</vt:lpstr>
      <vt:lpstr>Big God – Big Verdict</vt:lpstr>
      <vt:lpstr>Big God – Big Verdict</vt:lpstr>
      <vt:lpstr>Big God – Big Verdict</vt:lpstr>
      <vt:lpstr>Big God – Big Verdict</vt:lpstr>
      <vt:lpstr>Big God – Big Verdict</vt:lpstr>
      <vt:lpstr>Big God – Big Verdict</vt:lpstr>
      <vt:lpstr>Big God – Big Verdict</vt:lpstr>
      <vt:lpstr>What is the fear of the Lord?</vt:lpstr>
      <vt:lpstr>What is the fear of the Lord?</vt:lpstr>
      <vt:lpstr>What is the fear of the Lord?</vt:lpstr>
      <vt:lpstr>What is the fear of the Lord?</vt:lpstr>
      <vt:lpstr>Big God – Big Verdict</vt:lpstr>
      <vt:lpstr>What are the effects of the FOL?</vt:lpstr>
      <vt:lpstr>Big God – Big Verdict</vt:lpstr>
      <vt:lpstr>How do we grow in the FOL?</vt:lpstr>
      <vt:lpstr>How do we grow in the FOL?</vt:lpstr>
      <vt:lpstr>How do we grow in the FOL?</vt:lpstr>
      <vt:lpstr>How do we grow in the FOL?</vt:lpstr>
      <vt:lpstr>Big God – Big Verdict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2023-07-20T16:49:48Z</dcterms:modified>
</cp:coreProperties>
</file>