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3"/>
  </p:notesMasterIdLst>
  <p:sldIdLst>
    <p:sldId id="256" r:id="rId2"/>
    <p:sldId id="258" r:id="rId3"/>
    <p:sldId id="260" r:id="rId4"/>
    <p:sldId id="257" r:id="rId5"/>
    <p:sldId id="262" r:id="rId6"/>
    <p:sldId id="266" r:id="rId7"/>
    <p:sldId id="269" r:id="rId8"/>
    <p:sldId id="268" r:id="rId9"/>
    <p:sldId id="271" r:id="rId10"/>
    <p:sldId id="272" r:id="rId11"/>
    <p:sldId id="270" r:id="rId12"/>
    <p:sldId id="284" r:id="rId13"/>
    <p:sldId id="261" r:id="rId14"/>
    <p:sldId id="263" r:id="rId15"/>
    <p:sldId id="276" r:id="rId16"/>
    <p:sldId id="273" r:id="rId17"/>
    <p:sldId id="277" r:id="rId18"/>
    <p:sldId id="278" r:id="rId19"/>
    <p:sldId id="275" r:id="rId20"/>
    <p:sldId id="282" r:id="rId21"/>
    <p:sldId id="285" r:id="rId22"/>
    <p:sldId id="286" r:id="rId23"/>
    <p:sldId id="287" r:id="rId24"/>
    <p:sldId id="288" r:id="rId25"/>
    <p:sldId id="267" r:id="rId26"/>
    <p:sldId id="274" r:id="rId27"/>
    <p:sldId id="280" r:id="rId28"/>
    <p:sldId id="279" r:id="rId29"/>
    <p:sldId id="281" r:id="rId30"/>
    <p:sldId id="289" r:id="rId31"/>
    <p:sldId id="290" r:id="rId32"/>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08" autoAdjust="0"/>
    <p:restoredTop sz="79122" autoAdjust="0"/>
  </p:normalViewPr>
  <p:slideViewPr>
    <p:cSldViewPr snapToGrid="0">
      <p:cViewPr varScale="1">
        <p:scale>
          <a:sx n="66" d="100"/>
          <a:sy n="66" d="100"/>
        </p:scale>
        <p:origin x="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35A60E19-8196-4446-9263-B5689C8BBA37}" type="datetimeFigureOut">
              <a:rPr lang="en-US" smtClean="0"/>
              <a:t>12/4/2023</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639FE962-AEB8-4FE0-8306-CD8E097B92EF}" type="slidenum">
              <a:rPr lang="en-US" smtClean="0"/>
              <a:t>‹#›</a:t>
            </a:fld>
            <a:endParaRPr lang="en-US"/>
          </a:p>
        </p:txBody>
      </p:sp>
    </p:spTree>
    <p:extLst>
      <p:ext uri="{BB962C8B-B14F-4D97-AF65-F5344CB8AC3E}">
        <p14:creationId xmlns:p14="http://schemas.microsoft.com/office/powerpoint/2010/main" val="3146219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1</a:t>
            </a:fld>
            <a:endParaRPr lang="en-US"/>
          </a:p>
        </p:txBody>
      </p:sp>
    </p:spTree>
    <p:extLst>
      <p:ext uri="{BB962C8B-B14F-4D97-AF65-F5344CB8AC3E}">
        <p14:creationId xmlns:p14="http://schemas.microsoft.com/office/powerpoint/2010/main" val="1973911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11</a:t>
            </a:fld>
            <a:endParaRPr lang="en-US"/>
          </a:p>
        </p:txBody>
      </p:sp>
    </p:spTree>
    <p:extLst>
      <p:ext uri="{BB962C8B-B14F-4D97-AF65-F5344CB8AC3E}">
        <p14:creationId xmlns:p14="http://schemas.microsoft.com/office/powerpoint/2010/main" val="3061586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12</a:t>
            </a:fld>
            <a:endParaRPr lang="en-US"/>
          </a:p>
        </p:txBody>
      </p:sp>
    </p:spTree>
    <p:extLst>
      <p:ext uri="{BB962C8B-B14F-4D97-AF65-F5344CB8AC3E}">
        <p14:creationId xmlns:p14="http://schemas.microsoft.com/office/powerpoint/2010/main" val="1736423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15</a:t>
            </a:fld>
            <a:endParaRPr lang="en-US"/>
          </a:p>
        </p:txBody>
      </p:sp>
    </p:spTree>
    <p:extLst>
      <p:ext uri="{BB962C8B-B14F-4D97-AF65-F5344CB8AC3E}">
        <p14:creationId xmlns:p14="http://schemas.microsoft.com/office/powerpoint/2010/main" val="742782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16</a:t>
            </a:fld>
            <a:endParaRPr lang="en-US"/>
          </a:p>
        </p:txBody>
      </p:sp>
    </p:spTree>
    <p:extLst>
      <p:ext uri="{BB962C8B-B14F-4D97-AF65-F5344CB8AC3E}">
        <p14:creationId xmlns:p14="http://schemas.microsoft.com/office/powerpoint/2010/main" val="319256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17</a:t>
            </a:fld>
            <a:endParaRPr lang="en-US"/>
          </a:p>
        </p:txBody>
      </p:sp>
    </p:spTree>
    <p:extLst>
      <p:ext uri="{BB962C8B-B14F-4D97-AF65-F5344CB8AC3E}">
        <p14:creationId xmlns:p14="http://schemas.microsoft.com/office/powerpoint/2010/main" val="1968475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18</a:t>
            </a:fld>
            <a:endParaRPr lang="en-US"/>
          </a:p>
        </p:txBody>
      </p:sp>
    </p:spTree>
    <p:extLst>
      <p:ext uri="{BB962C8B-B14F-4D97-AF65-F5344CB8AC3E}">
        <p14:creationId xmlns:p14="http://schemas.microsoft.com/office/powerpoint/2010/main" val="1586648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19</a:t>
            </a:fld>
            <a:endParaRPr lang="en-US"/>
          </a:p>
        </p:txBody>
      </p:sp>
    </p:spTree>
    <p:extLst>
      <p:ext uri="{BB962C8B-B14F-4D97-AF65-F5344CB8AC3E}">
        <p14:creationId xmlns:p14="http://schemas.microsoft.com/office/powerpoint/2010/main" val="30655074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20</a:t>
            </a:fld>
            <a:endParaRPr lang="en-US"/>
          </a:p>
        </p:txBody>
      </p:sp>
    </p:spTree>
    <p:extLst>
      <p:ext uri="{BB962C8B-B14F-4D97-AF65-F5344CB8AC3E}">
        <p14:creationId xmlns:p14="http://schemas.microsoft.com/office/powerpoint/2010/main" val="4230999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21</a:t>
            </a:fld>
            <a:endParaRPr lang="en-US"/>
          </a:p>
        </p:txBody>
      </p:sp>
    </p:spTree>
    <p:extLst>
      <p:ext uri="{BB962C8B-B14F-4D97-AF65-F5344CB8AC3E}">
        <p14:creationId xmlns:p14="http://schemas.microsoft.com/office/powerpoint/2010/main" val="29873143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22</a:t>
            </a:fld>
            <a:endParaRPr lang="en-US"/>
          </a:p>
        </p:txBody>
      </p:sp>
    </p:spTree>
    <p:extLst>
      <p:ext uri="{BB962C8B-B14F-4D97-AF65-F5344CB8AC3E}">
        <p14:creationId xmlns:p14="http://schemas.microsoft.com/office/powerpoint/2010/main" val="1201198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3</a:t>
            </a:fld>
            <a:endParaRPr lang="en-US"/>
          </a:p>
        </p:txBody>
      </p:sp>
    </p:spTree>
    <p:extLst>
      <p:ext uri="{BB962C8B-B14F-4D97-AF65-F5344CB8AC3E}">
        <p14:creationId xmlns:p14="http://schemas.microsoft.com/office/powerpoint/2010/main" val="12875139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23</a:t>
            </a:fld>
            <a:endParaRPr lang="en-US"/>
          </a:p>
        </p:txBody>
      </p:sp>
    </p:spTree>
    <p:extLst>
      <p:ext uri="{BB962C8B-B14F-4D97-AF65-F5344CB8AC3E}">
        <p14:creationId xmlns:p14="http://schemas.microsoft.com/office/powerpoint/2010/main" val="6044455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24</a:t>
            </a:fld>
            <a:endParaRPr lang="en-US"/>
          </a:p>
        </p:txBody>
      </p:sp>
    </p:spTree>
    <p:extLst>
      <p:ext uri="{BB962C8B-B14F-4D97-AF65-F5344CB8AC3E}">
        <p14:creationId xmlns:p14="http://schemas.microsoft.com/office/powerpoint/2010/main" val="13917703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25</a:t>
            </a:fld>
            <a:endParaRPr lang="en-US"/>
          </a:p>
        </p:txBody>
      </p:sp>
    </p:spTree>
    <p:extLst>
      <p:ext uri="{BB962C8B-B14F-4D97-AF65-F5344CB8AC3E}">
        <p14:creationId xmlns:p14="http://schemas.microsoft.com/office/powerpoint/2010/main" val="11400331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26</a:t>
            </a:fld>
            <a:endParaRPr lang="en-US"/>
          </a:p>
        </p:txBody>
      </p:sp>
    </p:spTree>
    <p:extLst>
      <p:ext uri="{BB962C8B-B14F-4D97-AF65-F5344CB8AC3E}">
        <p14:creationId xmlns:p14="http://schemas.microsoft.com/office/powerpoint/2010/main" val="19709710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27</a:t>
            </a:fld>
            <a:endParaRPr lang="en-US"/>
          </a:p>
        </p:txBody>
      </p:sp>
    </p:spTree>
    <p:extLst>
      <p:ext uri="{BB962C8B-B14F-4D97-AF65-F5344CB8AC3E}">
        <p14:creationId xmlns:p14="http://schemas.microsoft.com/office/powerpoint/2010/main" val="30686483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28</a:t>
            </a:fld>
            <a:endParaRPr lang="en-US"/>
          </a:p>
        </p:txBody>
      </p:sp>
    </p:spTree>
    <p:extLst>
      <p:ext uri="{BB962C8B-B14F-4D97-AF65-F5344CB8AC3E}">
        <p14:creationId xmlns:p14="http://schemas.microsoft.com/office/powerpoint/2010/main" val="4570254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29</a:t>
            </a:fld>
            <a:endParaRPr lang="en-US"/>
          </a:p>
        </p:txBody>
      </p:sp>
    </p:spTree>
    <p:extLst>
      <p:ext uri="{BB962C8B-B14F-4D97-AF65-F5344CB8AC3E}">
        <p14:creationId xmlns:p14="http://schemas.microsoft.com/office/powerpoint/2010/main" val="22393558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30</a:t>
            </a:fld>
            <a:endParaRPr lang="en-US"/>
          </a:p>
        </p:txBody>
      </p:sp>
    </p:spTree>
    <p:extLst>
      <p:ext uri="{BB962C8B-B14F-4D97-AF65-F5344CB8AC3E}">
        <p14:creationId xmlns:p14="http://schemas.microsoft.com/office/powerpoint/2010/main" val="39242298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31</a:t>
            </a:fld>
            <a:endParaRPr lang="en-US"/>
          </a:p>
        </p:txBody>
      </p:sp>
    </p:spTree>
    <p:extLst>
      <p:ext uri="{BB962C8B-B14F-4D97-AF65-F5344CB8AC3E}">
        <p14:creationId xmlns:p14="http://schemas.microsoft.com/office/powerpoint/2010/main" val="3104902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4</a:t>
            </a:fld>
            <a:endParaRPr lang="en-US"/>
          </a:p>
        </p:txBody>
      </p:sp>
    </p:spTree>
    <p:extLst>
      <p:ext uri="{BB962C8B-B14F-4D97-AF65-F5344CB8AC3E}">
        <p14:creationId xmlns:p14="http://schemas.microsoft.com/office/powerpoint/2010/main" val="3914466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5</a:t>
            </a:fld>
            <a:endParaRPr lang="en-US"/>
          </a:p>
        </p:txBody>
      </p:sp>
    </p:spTree>
    <p:extLst>
      <p:ext uri="{BB962C8B-B14F-4D97-AF65-F5344CB8AC3E}">
        <p14:creationId xmlns:p14="http://schemas.microsoft.com/office/powerpoint/2010/main" val="2270844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6</a:t>
            </a:fld>
            <a:endParaRPr lang="en-US"/>
          </a:p>
        </p:txBody>
      </p:sp>
    </p:spTree>
    <p:extLst>
      <p:ext uri="{BB962C8B-B14F-4D97-AF65-F5344CB8AC3E}">
        <p14:creationId xmlns:p14="http://schemas.microsoft.com/office/powerpoint/2010/main" val="3593585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7</a:t>
            </a:fld>
            <a:endParaRPr lang="en-US"/>
          </a:p>
        </p:txBody>
      </p:sp>
    </p:spTree>
    <p:extLst>
      <p:ext uri="{BB962C8B-B14F-4D97-AF65-F5344CB8AC3E}">
        <p14:creationId xmlns:p14="http://schemas.microsoft.com/office/powerpoint/2010/main" val="1781891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8</a:t>
            </a:fld>
            <a:endParaRPr lang="en-US"/>
          </a:p>
        </p:txBody>
      </p:sp>
    </p:spTree>
    <p:extLst>
      <p:ext uri="{BB962C8B-B14F-4D97-AF65-F5344CB8AC3E}">
        <p14:creationId xmlns:p14="http://schemas.microsoft.com/office/powerpoint/2010/main" val="4268089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9</a:t>
            </a:fld>
            <a:endParaRPr lang="en-US"/>
          </a:p>
        </p:txBody>
      </p:sp>
    </p:spTree>
    <p:extLst>
      <p:ext uri="{BB962C8B-B14F-4D97-AF65-F5344CB8AC3E}">
        <p14:creationId xmlns:p14="http://schemas.microsoft.com/office/powerpoint/2010/main" val="301325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9FE962-AEB8-4FE0-8306-CD8E097B92EF}" type="slidenum">
              <a:rPr lang="en-US" smtClean="0"/>
              <a:t>10</a:t>
            </a:fld>
            <a:endParaRPr lang="en-US"/>
          </a:p>
        </p:txBody>
      </p:sp>
    </p:spTree>
    <p:extLst>
      <p:ext uri="{BB962C8B-B14F-4D97-AF65-F5344CB8AC3E}">
        <p14:creationId xmlns:p14="http://schemas.microsoft.com/office/powerpoint/2010/main" val="3492308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4268000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131E1E5-9D90-445F-9393-54B1D44278B5}"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343206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1226701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EF1EB-B5BD-4DD0-9FEA-1D6EF2330B5F}"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47673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958196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131E1E5-9D90-445F-9393-54B1D44278B5}" type="datetimeFigureOut">
              <a:rPr lang="en-US" smtClean="0"/>
              <a:t>12/4/2023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1799455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131E1E5-9D90-445F-9393-54B1D44278B5}" type="datetimeFigureOut">
              <a:rPr lang="en-US" smtClean="0"/>
              <a:t>12/4/2023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379222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982862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3850893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376037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303461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31E1E5-9D90-445F-9393-54B1D44278B5}"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2683089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31E1E5-9D90-445F-9393-54B1D44278B5}" type="datetimeFigureOut">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74288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313314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1516018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A131E1E5-9D90-445F-9393-54B1D44278B5}" type="datetimeFigureOut">
              <a:rPr lang="en-US" smtClean="0"/>
              <a:t>12/4/2023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163640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131E1E5-9D90-445F-9393-54B1D44278B5}"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EF1EB-B5BD-4DD0-9FEA-1D6EF2330B5F}" type="slidenum">
              <a:rPr lang="en-US" smtClean="0"/>
              <a:t>‹#›</a:t>
            </a:fld>
            <a:endParaRPr lang="en-US"/>
          </a:p>
        </p:txBody>
      </p:sp>
    </p:spTree>
    <p:extLst>
      <p:ext uri="{BB962C8B-B14F-4D97-AF65-F5344CB8AC3E}">
        <p14:creationId xmlns:p14="http://schemas.microsoft.com/office/powerpoint/2010/main" val="1407458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131E1E5-9D90-445F-9393-54B1D44278B5}" type="datetimeFigureOut">
              <a:rPr lang="en-US" smtClean="0"/>
              <a:t>12/4/2023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5CEF1EB-B5BD-4DD0-9FEA-1D6EF2330B5F}" type="slidenum">
              <a:rPr lang="en-US" smtClean="0"/>
              <a:t>‹#›</a:t>
            </a:fld>
            <a:endParaRPr lang="en-US"/>
          </a:p>
        </p:txBody>
      </p:sp>
    </p:spTree>
    <p:extLst>
      <p:ext uri="{BB962C8B-B14F-4D97-AF65-F5344CB8AC3E}">
        <p14:creationId xmlns:p14="http://schemas.microsoft.com/office/powerpoint/2010/main" val="28832081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D9A5DE-95E9-4FBA-AF96-FFD74807E0EA}"/>
              </a:ext>
            </a:extLst>
          </p:cNvPr>
          <p:cNvSpPr>
            <a:spLocks noGrp="1"/>
          </p:cNvSpPr>
          <p:nvPr>
            <p:ph type="ctrTitle"/>
          </p:nvPr>
        </p:nvSpPr>
        <p:spPr>
          <a:xfrm>
            <a:off x="1234468" y="725557"/>
            <a:ext cx="8825658" cy="2312477"/>
          </a:xfrm>
        </p:spPr>
        <p:txBody>
          <a:bodyPr/>
          <a:lstStyle/>
          <a:p>
            <a:pPr algn="ctr"/>
            <a:r>
              <a:rPr lang="en-US" dirty="0"/>
              <a:t>The Shrewd Manager</a:t>
            </a:r>
          </a:p>
        </p:txBody>
      </p:sp>
      <p:sp>
        <p:nvSpPr>
          <p:cNvPr id="3" name="Subtitle 2">
            <a:extLst>
              <a:ext uri="{FF2B5EF4-FFF2-40B4-BE49-F238E27FC236}">
                <a16:creationId xmlns:a16="http://schemas.microsoft.com/office/drawing/2014/main" xmlns="" id="{BDB8AE5C-F3C6-4DEB-89F6-A9961871DBCA}"/>
              </a:ext>
            </a:extLst>
          </p:cNvPr>
          <p:cNvSpPr>
            <a:spLocks noGrp="1"/>
          </p:cNvSpPr>
          <p:nvPr>
            <p:ph type="subTitle" idx="1"/>
          </p:nvPr>
        </p:nvSpPr>
        <p:spPr>
          <a:xfrm>
            <a:off x="1267598" y="3197059"/>
            <a:ext cx="8825658" cy="861420"/>
          </a:xfrm>
        </p:spPr>
        <p:txBody>
          <a:bodyPr>
            <a:normAutofit/>
          </a:bodyPr>
          <a:lstStyle/>
          <a:p>
            <a:pPr algn="ctr"/>
            <a:r>
              <a:rPr lang="en-US" sz="3600" dirty="0"/>
              <a:t>Luke 16:1-13</a:t>
            </a:r>
          </a:p>
        </p:txBody>
      </p:sp>
    </p:spTree>
    <p:extLst>
      <p:ext uri="{BB962C8B-B14F-4D97-AF65-F5344CB8AC3E}">
        <p14:creationId xmlns:p14="http://schemas.microsoft.com/office/powerpoint/2010/main" val="4026369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0593388" cy="5195046"/>
          </a:xfrm>
        </p:spPr>
        <p:txBody>
          <a:bodyPr>
            <a:normAutofit/>
          </a:bodyPr>
          <a:lstStyle/>
          <a:p>
            <a:pPr>
              <a:spcBef>
                <a:spcPts val="1200"/>
              </a:spcBef>
            </a:pPr>
            <a:r>
              <a:rPr lang="en-US" sz="3900" dirty="0"/>
              <a:t> What you have belongs to God.</a:t>
            </a:r>
          </a:p>
          <a:p>
            <a:pPr>
              <a:spcBef>
                <a:spcPts val="1200"/>
              </a:spcBef>
            </a:pPr>
            <a:r>
              <a:rPr lang="en-US" sz="3900" dirty="0"/>
              <a:t> Your management of it will soon end.</a:t>
            </a:r>
          </a:p>
          <a:p>
            <a:pPr marL="457200" indent="0">
              <a:lnSpc>
                <a:spcPct val="120000"/>
              </a:lnSpc>
              <a:spcBef>
                <a:spcPts val="1200"/>
              </a:spcBef>
              <a:spcAft>
                <a:spcPts val="1200"/>
              </a:spcAft>
              <a:buNone/>
            </a:pPr>
            <a:r>
              <a:rPr lang="en-US" sz="2800" dirty="0"/>
              <a:t>…we bring our years to an end like a sigh. The years of our life are seventy, or even by reason of strength eighty…they are soon gone, and we fly away…So teach us to number our days that we may get a heart of wisdom.                                                 Psalm 90:9-12</a:t>
            </a:r>
          </a:p>
          <a:p>
            <a:pPr marL="457200" indent="0">
              <a:spcBef>
                <a:spcPts val="1200"/>
              </a:spcBef>
              <a:buNone/>
            </a:pPr>
            <a:endParaRPr lang="en-US" sz="3600" dirty="0"/>
          </a:p>
        </p:txBody>
      </p:sp>
    </p:spTree>
    <p:extLst>
      <p:ext uri="{BB962C8B-B14F-4D97-AF65-F5344CB8AC3E}">
        <p14:creationId xmlns:p14="http://schemas.microsoft.com/office/powerpoint/2010/main" val="2595511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1075988" cy="5385546"/>
          </a:xfrm>
        </p:spPr>
        <p:txBody>
          <a:bodyPr>
            <a:normAutofit fontScale="92500" lnSpcReduction="20000"/>
          </a:bodyPr>
          <a:lstStyle/>
          <a:p>
            <a:pPr>
              <a:spcBef>
                <a:spcPts val="1200"/>
              </a:spcBef>
            </a:pPr>
            <a:r>
              <a:rPr lang="en-US" sz="4000" dirty="0"/>
              <a:t> </a:t>
            </a:r>
            <a:r>
              <a:rPr lang="en-US" sz="3900" dirty="0"/>
              <a:t>What you have belongs to God.</a:t>
            </a:r>
          </a:p>
          <a:p>
            <a:pPr>
              <a:spcBef>
                <a:spcPts val="1200"/>
              </a:spcBef>
            </a:pPr>
            <a:r>
              <a:rPr lang="en-US" sz="3900" dirty="0"/>
              <a:t> Your management of it will soon end.</a:t>
            </a:r>
          </a:p>
          <a:p>
            <a:pPr>
              <a:spcBef>
                <a:spcPts val="1200"/>
              </a:spcBef>
            </a:pPr>
            <a:r>
              <a:rPr lang="en-US" sz="3900" dirty="0"/>
              <a:t> Your future is affected by your stewardship.</a:t>
            </a:r>
          </a:p>
          <a:p>
            <a:pPr marL="400050" lvl="1" indent="0">
              <a:spcBef>
                <a:spcPts val="1200"/>
              </a:spcBef>
              <a:buNone/>
            </a:pPr>
            <a:r>
              <a:rPr lang="en-US" sz="3400" dirty="0"/>
              <a:t> Do not confuse this with how we get to heaven.</a:t>
            </a:r>
          </a:p>
          <a:p>
            <a:pPr marL="635000" lvl="1" indent="0">
              <a:spcBef>
                <a:spcPts val="1200"/>
              </a:spcBef>
              <a:buNone/>
            </a:pPr>
            <a:r>
              <a:rPr lang="en-US" sz="3400" dirty="0"/>
              <a:t>Salvation is a free gift (Jn.1:12; 3:16; Eph.2:8f)</a:t>
            </a:r>
          </a:p>
          <a:p>
            <a:pPr marL="635000" lvl="1" indent="0">
              <a:spcBef>
                <a:spcPts val="1200"/>
              </a:spcBef>
              <a:buNone/>
            </a:pPr>
            <a:r>
              <a:rPr lang="en-US" sz="3400" dirty="0"/>
              <a:t>He’s telling his disciples about future rewards.</a:t>
            </a:r>
          </a:p>
          <a:p>
            <a:pPr marL="635000" lvl="1" indent="0">
              <a:spcBef>
                <a:spcPts val="1200"/>
              </a:spcBef>
              <a:buNone/>
            </a:pPr>
            <a:r>
              <a:rPr lang="en-US" sz="3000" dirty="0"/>
              <a:t>… </a:t>
            </a:r>
            <a:r>
              <a:rPr lang="en-US" sz="3000" i="1" dirty="0"/>
              <a:t>If the work that anyone has built on the foundation survives, he will receive a reward. If anyone's work is burned up, he will suffer loss, though he himself will be saved.       </a:t>
            </a:r>
          </a:p>
          <a:p>
            <a:pPr marL="635000" lvl="1" indent="0" algn="r">
              <a:spcBef>
                <a:spcPts val="1200"/>
              </a:spcBef>
              <a:buNone/>
            </a:pPr>
            <a:r>
              <a:rPr lang="en-US" sz="3000" dirty="0"/>
              <a:t>1 Corinthians 3</a:t>
            </a:r>
          </a:p>
          <a:p>
            <a:pPr marL="635000" lvl="1" indent="0">
              <a:spcBef>
                <a:spcPts val="1200"/>
              </a:spcBef>
              <a:buNone/>
            </a:pPr>
            <a:endParaRPr lang="en-US" sz="3400" dirty="0"/>
          </a:p>
        </p:txBody>
      </p:sp>
    </p:spTree>
    <p:extLst>
      <p:ext uri="{BB962C8B-B14F-4D97-AF65-F5344CB8AC3E}">
        <p14:creationId xmlns:p14="http://schemas.microsoft.com/office/powerpoint/2010/main" val="297948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1075988" cy="4953746"/>
          </a:xfrm>
        </p:spPr>
        <p:txBody>
          <a:bodyPr>
            <a:normAutofit/>
          </a:bodyPr>
          <a:lstStyle/>
          <a:p>
            <a:pPr>
              <a:spcBef>
                <a:spcPts val="1200"/>
              </a:spcBef>
            </a:pPr>
            <a:r>
              <a:rPr lang="en-US" sz="4000" dirty="0"/>
              <a:t> </a:t>
            </a:r>
            <a:r>
              <a:rPr lang="en-US" sz="3600" dirty="0"/>
              <a:t>What you have belongs to God.</a:t>
            </a:r>
          </a:p>
          <a:p>
            <a:pPr>
              <a:spcBef>
                <a:spcPts val="1200"/>
              </a:spcBef>
            </a:pPr>
            <a:r>
              <a:rPr lang="en-US" sz="3600" dirty="0"/>
              <a:t> Your management of it will soon end.</a:t>
            </a:r>
          </a:p>
          <a:p>
            <a:pPr>
              <a:spcBef>
                <a:spcPts val="1200"/>
              </a:spcBef>
            </a:pPr>
            <a:r>
              <a:rPr lang="en-US" sz="3600" dirty="0"/>
              <a:t> Your future is affected by your stewardship.</a:t>
            </a:r>
          </a:p>
          <a:p>
            <a:pPr marL="800100" lvl="2" indent="0">
              <a:spcBef>
                <a:spcPts val="1200"/>
              </a:spcBef>
              <a:buNone/>
            </a:pPr>
            <a:r>
              <a:rPr lang="en-US" sz="3200" dirty="0"/>
              <a:t>How is our future affected?</a:t>
            </a:r>
          </a:p>
        </p:txBody>
      </p:sp>
    </p:spTree>
    <p:extLst>
      <p:ext uri="{BB962C8B-B14F-4D97-AF65-F5344CB8AC3E}">
        <p14:creationId xmlns:p14="http://schemas.microsoft.com/office/powerpoint/2010/main" val="810148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EF1D0F6-42FD-4166-AD01-612851CB99B5}"/>
              </a:ext>
            </a:extLst>
          </p:cNvPr>
          <p:cNvSpPr txBox="1"/>
          <p:nvPr/>
        </p:nvSpPr>
        <p:spPr>
          <a:xfrm>
            <a:off x="417442" y="1033670"/>
            <a:ext cx="11161643" cy="2554545"/>
          </a:xfrm>
          <a:prstGeom prst="rect">
            <a:avLst/>
          </a:prstGeom>
          <a:noFill/>
        </p:spPr>
        <p:txBody>
          <a:bodyPr wrap="square" rtlCol="0">
            <a:spAutoFit/>
          </a:bodyPr>
          <a:lstStyle/>
          <a:p>
            <a:pPr algn="just"/>
            <a:r>
              <a:rPr lang="en-US" sz="3200" dirty="0"/>
              <a:t>…for the sons of this world are more shrewd in dealing with their own generation than the sons of light. </a:t>
            </a:r>
            <a:r>
              <a:rPr lang="en-US" sz="3200" baseline="30000" dirty="0"/>
              <a:t>9</a:t>
            </a:r>
            <a:r>
              <a:rPr lang="en-US" sz="3200" dirty="0"/>
              <a:t> And I tell you, make friends for yourselves by means of unrighteous wealth, so that when it fails they may receive you into the eternal dwellings. </a:t>
            </a:r>
          </a:p>
        </p:txBody>
      </p:sp>
    </p:spTree>
    <p:extLst>
      <p:ext uri="{BB962C8B-B14F-4D97-AF65-F5344CB8AC3E}">
        <p14:creationId xmlns:p14="http://schemas.microsoft.com/office/powerpoint/2010/main" val="3521879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EF1D0F6-42FD-4166-AD01-612851CB99B5}"/>
              </a:ext>
            </a:extLst>
          </p:cNvPr>
          <p:cNvSpPr txBox="1"/>
          <p:nvPr/>
        </p:nvSpPr>
        <p:spPr>
          <a:xfrm>
            <a:off x="417442" y="1033670"/>
            <a:ext cx="11161643" cy="2554545"/>
          </a:xfrm>
          <a:prstGeom prst="rect">
            <a:avLst/>
          </a:prstGeom>
          <a:noFill/>
        </p:spPr>
        <p:txBody>
          <a:bodyPr wrap="square" rtlCol="0">
            <a:spAutoFit/>
          </a:bodyPr>
          <a:lstStyle/>
          <a:p>
            <a:pPr algn="just"/>
            <a:r>
              <a:rPr lang="en-US" sz="3200" dirty="0"/>
              <a:t>…for the sons of this world are more shrewd in dealing with their own generation than the sons of light. </a:t>
            </a:r>
            <a:r>
              <a:rPr lang="en-US" sz="3200" baseline="30000" dirty="0"/>
              <a:t>9</a:t>
            </a:r>
            <a:r>
              <a:rPr lang="en-US" sz="3200" dirty="0"/>
              <a:t> And I tell you, </a:t>
            </a:r>
            <a:r>
              <a:rPr lang="en-US" sz="3200" b="1" dirty="0">
                <a:solidFill>
                  <a:srgbClr val="FFFF00"/>
                </a:solidFill>
              </a:rPr>
              <a:t>make friends</a:t>
            </a:r>
            <a:r>
              <a:rPr lang="en-US" sz="3200" dirty="0"/>
              <a:t> for yourselves by means of unrighteous wealth, </a:t>
            </a:r>
            <a:r>
              <a:rPr lang="en-US" sz="3200" b="1" dirty="0">
                <a:solidFill>
                  <a:srgbClr val="FFFF00"/>
                </a:solidFill>
              </a:rPr>
              <a:t>so</a:t>
            </a:r>
            <a:r>
              <a:rPr lang="en-US" sz="3200" dirty="0"/>
              <a:t> that when it fails </a:t>
            </a:r>
            <a:r>
              <a:rPr lang="en-US" sz="3200" b="1" dirty="0">
                <a:solidFill>
                  <a:srgbClr val="FFFF00"/>
                </a:solidFill>
              </a:rPr>
              <a:t>they may receive you into the eternal dwellings</a:t>
            </a:r>
            <a:r>
              <a:rPr lang="en-US" sz="3200" dirty="0"/>
              <a:t>. </a:t>
            </a:r>
          </a:p>
        </p:txBody>
      </p:sp>
    </p:spTree>
    <p:extLst>
      <p:ext uri="{BB962C8B-B14F-4D97-AF65-F5344CB8AC3E}">
        <p14:creationId xmlns:p14="http://schemas.microsoft.com/office/powerpoint/2010/main" val="1553871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1075988" cy="4953746"/>
          </a:xfrm>
        </p:spPr>
        <p:txBody>
          <a:bodyPr>
            <a:normAutofit/>
          </a:bodyPr>
          <a:lstStyle/>
          <a:p>
            <a:pPr>
              <a:spcBef>
                <a:spcPts val="1200"/>
              </a:spcBef>
            </a:pPr>
            <a:r>
              <a:rPr lang="en-US" sz="4000" dirty="0"/>
              <a:t> </a:t>
            </a:r>
            <a:r>
              <a:rPr lang="en-US" sz="3600" dirty="0"/>
              <a:t>What you have belongs to God.</a:t>
            </a:r>
          </a:p>
          <a:p>
            <a:pPr>
              <a:spcBef>
                <a:spcPts val="1200"/>
              </a:spcBef>
            </a:pPr>
            <a:r>
              <a:rPr lang="en-US" sz="3600" dirty="0"/>
              <a:t> Your management of it will soon end.</a:t>
            </a:r>
          </a:p>
          <a:p>
            <a:pPr>
              <a:spcBef>
                <a:spcPts val="1200"/>
              </a:spcBef>
            </a:pPr>
            <a:r>
              <a:rPr lang="en-US" sz="3600" dirty="0"/>
              <a:t> Your future is affected by your stewardship.</a:t>
            </a:r>
          </a:p>
          <a:p>
            <a:pPr lvl="1">
              <a:spcBef>
                <a:spcPts val="1200"/>
              </a:spcBef>
              <a:buFont typeface="Arial" panose="020B0604020202020204" pitchFamily="34" charset="0"/>
              <a:buChar char="•"/>
            </a:pPr>
            <a:r>
              <a:rPr lang="en-US" sz="3400" dirty="0"/>
              <a:t> Forever friendships (v. 9)</a:t>
            </a:r>
          </a:p>
          <a:p>
            <a:pPr marL="857250" lvl="2" indent="0">
              <a:spcBef>
                <a:spcPts val="1200"/>
              </a:spcBef>
              <a:buNone/>
            </a:pPr>
            <a:r>
              <a:rPr lang="en-US" sz="3200" dirty="0"/>
              <a:t>Like the manager, we can leverage our master’s property to make eternal friendships.</a:t>
            </a:r>
          </a:p>
        </p:txBody>
      </p:sp>
    </p:spTree>
    <p:extLst>
      <p:ext uri="{BB962C8B-B14F-4D97-AF65-F5344CB8AC3E}">
        <p14:creationId xmlns:p14="http://schemas.microsoft.com/office/powerpoint/2010/main" val="2696001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AF6FE08-D616-40EB-A368-21D71D6B369E}"/>
              </a:ext>
            </a:extLst>
          </p:cNvPr>
          <p:cNvSpPr txBox="1"/>
          <p:nvPr/>
        </p:nvSpPr>
        <p:spPr>
          <a:xfrm>
            <a:off x="609600" y="1180842"/>
            <a:ext cx="10972800" cy="1077218"/>
          </a:xfrm>
          <a:prstGeom prst="rect">
            <a:avLst/>
          </a:prstGeom>
          <a:noFill/>
        </p:spPr>
        <p:txBody>
          <a:bodyPr wrap="square" rtlCol="0">
            <a:spAutoFit/>
          </a:bodyPr>
          <a:lstStyle/>
          <a:p>
            <a:r>
              <a:rPr lang="en-US" sz="3200" baseline="30000" dirty="0"/>
              <a:t>11</a:t>
            </a:r>
            <a:r>
              <a:rPr lang="en-US" sz="3200" dirty="0"/>
              <a:t> If then you have not been faithful in the unrighteous wealth, who will entrust to you the true riches? </a:t>
            </a:r>
          </a:p>
        </p:txBody>
      </p:sp>
      <p:sp>
        <p:nvSpPr>
          <p:cNvPr id="3" name="TextBox 2">
            <a:extLst>
              <a:ext uri="{FF2B5EF4-FFF2-40B4-BE49-F238E27FC236}">
                <a16:creationId xmlns:a16="http://schemas.microsoft.com/office/drawing/2014/main" xmlns="" id="{1221FB2E-950C-4D5F-A3A1-F3A6A42C7C61}"/>
              </a:ext>
            </a:extLst>
          </p:cNvPr>
          <p:cNvSpPr txBox="1"/>
          <p:nvPr/>
        </p:nvSpPr>
        <p:spPr>
          <a:xfrm>
            <a:off x="698500" y="3692000"/>
            <a:ext cx="10604500" cy="1815882"/>
          </a:xfrm>
          <a:prstGeom prst="rect">
            <a:avLst/>
          </a:prstGeom>
          <a:noFill/>
        </p:spPr>
        <p:txBody>
          <a:bodyPr wrap="square" rtlCol="0">
            <a:spAutoFit/>
          </a:bodyPr>
          <a:lstStyle/>
          <a:p>
            <a:r>
              <a:rPr lang="en-US" sz="2800" i="1" dirty="0"/>
              <a:t>Because you have been faithful in a very little, you shall have authority over ten cities.’ And the second came, saying, ‘Lord, your mina has made five minas.’ And he said to him, ‘And you are to be over five cities.’       </a:t>
            </a:r>
            <a:r>
              <a:rPr lang="en-US" sz="2800" dirty="0"/>
              <a:t>Lk.19</a:t>
            </a:r>
          </a:p>
        </p:txBody>
      </p:sp>
    </p:spTree>
    <p:extLst>
      <p:ext uri="{BB962C8B-B14F-4D97-AF65-F5344CB8AC3E}">
        <p14:creationId xmlns:p14="http://schemas.microsoft.com/office/powerpoint/2010/main" val="385106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1075988" cy="5372846"/>
          </a:xfrm>
        </p:spPr>
        <p:txBody>
          <a:bodyPr>
            <a:normAutofit/>
          </a:bodyPr>
          <a:lstStyle/>
          <a:p>
            <a:pPr>
              <a:spcBef>
                <a:spcPts val="1200"/>
              </a:spcBef>
            </a:pPr>
            <a:r>
              <a:rPr lang="en-US" sz="4000" dirty="0"/>
              <a:t> </a:t>
            </a:r>
            <a:r>
              <a:rPr lang="en-US" sz="3600" dirty="0"/>
              <a:t>What you have belongs to God.</a:t>
            </a:r>
          </a:p>
          <a:p>
            <a:pPr>
              <a:spcBef>
                <a:spcPts val="1200"/>
              </a:spcBef>
            </a:pPr>
            <a:r>
              <a:rPr lang="en-US" sz="3600" dirty="0"/>
              <a:t> Your management of it will soon end.</a:t>
            </a:r>
          </a:p>
          <a:p>
            <a:pPr>
              <a:spcBef>
                <a:spcPts val="1200"/>
              </a:spcBef>
            </a:pPr>
            <a:r>
              <a:rPr lang="en-US" sz="3600" dirty="0"/>
              <a:t> Your future is affected by your stewardship.</a:t>
            </a:r>
          </a:p>
          <a:p>
            <a:pPr lvl="1">
              <a:spcBef>
                <a:spcPts val="1200"/>
              </a:spcBef>
              <a:buFont typeface="Arial" panose="020B0604020202020204" pitchFamily="34" charset="0"/>
              <a:buChar char="•"/>
            </a:pPr>
            <a:r>
              <a:rPr lang="en-US" sz="3400" dirty="0"/>
              <a:t> Forever friendships (v. 9)</a:t>
            </a:r>
          </a:p>
          <a:p>
            <a:pPr lvl="1">
              <a:spcBef>
                <a:spcPts val="1200"/>
              </a:spcBef>
              <a:buFont typeface="Arial" panose="020B0604020202020204" pitchFamily="34" charset="0"/>
              <a:buChar char="•"/>
            </a:pPr>
            <a:r>
              <a:rPr lang="en-US" sz="3400" dirty="0"/>
              <a:t> Important responsibilities (v.11)</a:t>
            </a:r>
          </a:p>
          <a:p>
            <a:pPr marL="857250" lvl="2" indent="0">
              <a:spcBef>
                <a:spcPts val="1200"/>
              </a:spcBef>
              <a:buNone/>
            </a:pPr>
            <a:r>
              <a:rPr lang="en-US" sz="2800" dirty="0"/>
              <a:t>Jesus thinks that being entrusted with ‘true riches’ is very important.</a:t>
            </a:r>
          </a:p>
        </p:txBody>
      </p:sp>
    </p:spTree>
    <p:extLst>
      <p:ext uri="{BB962C8B-B14F-4D97-AF65-F5344CB8AC3E}">
        <p14:creationId xmlns:p14="http://schemas.microsoft.com/office/powerpoint/2010/main" val="2048981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AF6FE08-D616-40EB-A368-21D71D6B369E}"/>
              </a:ext>
            </a:extLst>
          </p:cNvPr>
          <p:cNvSpPr txBox="1"/>
          <p:nvPr/>
        </p:nvSpPr>
        <p:spPr>
          <a:xfrm>
            <a:off x="469900" y="1244342"/>
            <a:ext cx="10972800" cy="1077218"/>
          </a:xfrm>
          <a:prstGeom prst="rect">
            <a:avLst/>
          </a:prstGeom>
          <a:noFill/>
        </p:spPr>
        <p:txBody>
          <a:bodyPr wrap="square" rtlCol="0">
            <a:spAutoFit/>
          </a:bodyPr>
          <a:lstStyle/>
          <a:p>
            <a:r>
              <a:rPr lang="en-US" sz="3200" baseline="30000" dirty="0"/>
              <a:t>12</a:t>
            </a:r>
            <a:r>
              <a:rPr lang="en-US" sz="3200" dirty="0"/>
              <a:t> And if you have not been faithful in that which is another's, who will give you that which is your own? </a:t>
            </a:r>
          </a:p>
        </p:txBody>
      </p:sp>
      <p:sp>
        <p:nvSpPr>
          <p:cNvPr id="3" name="TextBox 2">
            <a:extLst>
              <a:ext uri="{FF2B5EF4-FFF2-40B4-BE49-F238E27FC236}">
                <a16:creationId xmlns:a16="http://schemas.microsoft.com/office/drawing/2014/main" xmlns="" id="{0F466C45-1710-49BF-88D2-9707CD20CE05}"/>
              </a:ext>
            </a:extLst>
          </p:cNvPr>
          <p:cNvSpPr txBox="1"/>
          <p:nvPr/>
        </p:nvSpPr>
        <p:spPr>
          <a:xfrm>
            <a:off x="927100" y="2730500"/>
            <a:ext cx="10515600" cy="2246769"/>
          </a:xfrm>
          <a:prstGeom prst="rect">
            <a:avLst/>
          </a:prstGeom>
          <a:noFill/>
        </p:spPr>
        <p:txBody>
          <a:bodyPr wrap="square" rtlCol="0">
            <a:spAutoFit/>
          </a:bodyPr>
          <a:lstStyle/>
          <a:p>
            <a:r>
              <a:rPr lang="en-US" sz="2800" i="1" dirty="0"/>
              <a:t>Do not lay up for yourselves treasures on earth, where moth and rust destroy and where thieves break in and steal, but lay up for yourselves treasures in heaven, where neither moth nor rust destroys and where thieves do not break in and steal.                                                 </a:t>
            </a:r>
            <a:r>
              <a:rPr lang="en-US" sz="2800" dirty="0"/>
              <a:t>Matthew 6:19-20</a:t>
            </a:r>
          </a:p>
        </p:txBody>
      </p:sp>
    </p:spTree>
    <p:extLst>
      <p:ext uri="{BB962C8B-B14F-4D97-AF65-F5344CB8AC3E}">
        <p14:creationId xmlns:p14="http://schemas.microsoft.com/office/powerpoint/2010/main" val="197828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1075988" cy="4953746"/>
          </a:xfrm>
        </p:spPr>
        <p:txBody>
          <a:bodyPr>
            <a:normAutofit fontScale="92500" lnSpcReduction="10000"/>
          </a:bodyPr>
          <a:lstStyle/>
          <a:p>
            <a:pPr>
              <a:spcBef>
                <a:spcPts val="1200"/>
              </a:spcBef>
            </a:pPr>
            <a:r>
              <a:rPr lang="en-US" sz="4000" dirty="0"/>
              <a:t> </a:t>
            </a:r>
            <a:r>
              <a:rPr lang="en-US" sz="3600" dirty="0"/>
              <a:t>What you have belongs to God.</a:t>
            </a:r>
          </a:p>
          <a:p>
            <a:pPr>
              <a:spcBef>
                <a:spcPts val="1200"/>
              </a:spcBef>
            </a:pPr>
            <a:r>
              <a:rPr lang="en-US" sz="3600" dirty="0"/>
              <a:t> Your management of it will soon end.</a:t>
            </a:r>
          </a:p>
          <a:p>
            <a:pPr>
              <a:spcBef>
                <a:spcPts val="1200"/>
              </a:spcBef>
            </a:pPr>
            <a:r>
              <a:rPr lang="en-US" sz="3600" dirty="0"/>
              <a:t> Your future is affected by your stewardship.</a:t>
            </a:r>
          </a:p>
          <a:p>
            <a:pPr lvl="1">
              <a:spcBef>
                <a:spcPts val="1200"/>
              </a:spcBef>
              <a:buFont typeface="Arial" panose="020B0604020202020204" pitchFamily="34" charset="0"/>
              <a:buChar char="•"/>
            </a:pPr>
            <a:r>
              <a:rPr lang="en-US" sz="3400" dirty="0"/>
              <a:t> Forever friendships (v. 9)</a:t>
            </a:r>
          </a:p>
          <a:p>
            <a:pPr lvl="1">
              <a:spcBef>
                <a:spcPts val="1200"/>
              </a:spcBef>
              <a:buFont typeface="Arial" panose="020B0604020202020204" pitchFamily="34" charset="0"/>
              <a:buChar char="•"/>
            </a:pPr>
            <a:r>
              <a:rPr lang="en-US" sz="3400" dirty="0"/>
              <a:t> Important responsibilities (v.11)</a:t>
            </a:r>
          </a:p>
          <a:p>
            <a:pPr lvl="1">
              <a:spcBef>
                <a:spcPts val="1200"/>
              </a:spcBef>
              <a:buFont typeface="Arial" panose="020B0604020202020204" pitchFamily="34" charset="0"/>
              <a:buChar char="•"/>
            </a:pPr>
            <a:r>
              <a:rPr lang="en-US" sz="3400" dirty="0"/>
              <a:t> Things that belong to you (v. 12)</a:t>
            </a:r>
          </a:p>
          <a:p>
            <a:pPr marL="914400" lvl="1" indent="0">
              <a:spcBef>
                <a:spcPts val="1200"/>
              </a:spcBef>
              <a:buNone/>
            </a:pPr>
            <a:r>
              <a:rPr lang="en-US" sz="3000" i="1" dirty="0"/>
              <a:t>No eye has seen, nor ear heard, nor the heart of man imagined, what God has prepared for those who love him.                                                       </a:t>
            </a:r>
            <a:r>
              <a:rPr lang="en-US" sz="3400" dirty="0"/>
              <a:t>1 Corinthians 2:9</a:t>
            </a:r>
          </a:p>
        </p:txBody>
      </p:sp>
    </p:spTree>
    <p:extLst>
      <p:ext uri="{BB962C8B-B14F-4D97-AF65-F5344CB8AC3E}">
        <p14:creationId xmlns:p14="http://schemas.microsoft.com/office/powerpoint/2010/main" val="2108037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EF1D0F6-42FD-4166-AD01-612851CB99B5}"/>
              </a:ext>
            </a:extLst>
          </p:cNvPr>
          <p:cNvSpPr txBox="1"/>
          <p:nvPr/>
        </p:nvSpPr>
        <p:spPr>
          <a:xfrm>
            <a:off x="417442" y="1033670"/>
            <a:ext cx="11161643" cy="4524315"/>
          </a:xfrm>
          <a:prstGeom prst="rect">
            <a:avLst/>
          </a:prstGeom>
          <a:noFill/>
        </p:spPr>
        <p:txBody>
          <a:bodyPr wrap="square" rtlCol="0">
            <a:spAutoFit/>
          </a:bodyPr>
          <a:lstStyle/>
          <a:p>
            <a:pPr algn="just"/>
            <a:r>
              <a:rPr lang="en-US" sz="3200" dirty="0"/>
              <a:t>(Jesus) said to the disciples, “There was a rich man who had a manager, and charges were brought to him that this man was wasting his possessions. </a:t>
            </a:r>
            <a:r>
              <a:rPr lang="en-US" sz="3200" baseline="30000" dirty="0"/>
              <a:t>2</a:t>
            </a:r>
            <a:r>
              <a:rPr lang="en-US" sz="3200" dirty="0"/>
              <a:t> And he called him and said to him, ‘What is this that I hear about you? Turn in the account of your management, for you can no longer be manager.’ </a:t>
            </a:r>
            <a:r>
              <a:rPr lang="en-US" sz="3200" baseline="30000" dirty="0"/>
              <a:t>3</a:t>
            </a:r>
            <a:r>
              <a:rPr lang="en-US" sz="3200" dirty="0"/>
              <a:t> And the manager said to himself, ‘What shall I do, since my master is taking the management away from me? I am not strong enough to dig, and I am ashamed to beg. </a:t>
            </a:r>
          </a:p>
        </p:txBody>
      </p:sp>
    </p:spTree>
    <p:extLst>
      <p:ext uri="{BB962C8B-B14F-4D97-AF65-F5344CB8AC3E}">
        <p14:creationId xmlns:p14="http://schemas.microsoft.com/office/powerpoint/2010/main" val="1809187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1075988" cy="5512546"/>
          </a:xfrm>
        </p:spPr>
        <p:txBody>
          <a:bodyPr>
            <a:normAutofit/>
          </a:bodyPr>
          <a:lstStyle/>
          <a:p>
            <a:pPr>
              <a:spcBef>
                <a:spcPts val="1200"/>
              </a:spcBef>
            </a:pPr>
            <a:r>
              <a:rPr lang="en-US" sz="4000" dirty="0"/>
              <a:t> </a:t>
            </a:r>
            <a:r>
              <a:rPr lang="en-US" sz="3600" dirty="0"/>
              <a:t>What you have belongs to God.</a:t>
            </a:r>
          </a:p>
          <a:p>
            <a:pPr>
              <a:spcBef>
                <a:spcPts val="1200"/>
              </a:spcBef>
            </a:pPr>
            <a:r>
              <a:rPr lang="en-US" sz="3600" dirty="0"/>
              <a:t> Your management of it will soon end.</a:t>
            </a:r>
          </a:p>
          <a:p>
            <a:pPr>
              <a:spcBef>
                <a:spcPts val="1200"/>
              </a:spcBef>
            </a:pPr>
            <a:r>
              <a:rPr lang="en-US" sz="3600" dirty="0"/>
              <a:t> Your future is affected by your stewardship.</a:t>
            </a:r>
          </a:p>
          <a:p>
            <a:pPr marL="457200" indent="0">
              <a:spcBef>
                <a:spcPts val="0"/>
              </a:spcBef>
              <a:buNone/>
            </a:pPr>
            <a:r>
              <a:rPr lang="en-US" sz="3600" dirty="0"/>
              <a:t> </a:t>
            </a:r>
            <a:r>
              <a:rPr lang="en-US" sz="3200" dirty="0"/>
              <a:t>What does ‘good stewardship’ entail?</a:t>
            </a:r>
          </a:p>
          <a:p>
            <a:pPr marL="914400" indent="0">
              <a:spcBef>
                <a:spcPts val="0"/>
              </a:spcBef>
              <a:buNone/>
            </a:pPr>
            <a:r>
              <a:rPr lang="en-US" sz="3200" dirty="0"/>
              <a:t>This passage focuses on money/property but might reasonably be expanded to include our time and attention too.</a:t>
            </a:r>
          </a:p>
          <a:p>
            <a:pPr marL="457200" indent="0">
              <a:spcBef>
                <a:spcPts val="0"/>
              </a:spcBef>
              <a:buNone/>
            </a:pPr>
            <a:endParaRPr lang="en-US" sz="3200" dirty="0"/>
          </a:p>
          <a:p>
            <a:pPr marL="914400" indent="-457200">
              <a:spcBef>
                <a:spcPts val="0"/>
              </a:spcBef>
              <a:buFont typeface="Arial" panose="020B0604020202020204" pitchFamily="34" charset="0"/>
              <a:buChar char="•"/>
            </a:pPr>
            <a:endParaRPr lang="en-US" sz="3200" dirty="0"/>
          </a:p>
        </p:txBody>
      </p:sp>
    </p:spTree>
    <p:extLst>
      <p:ext uri="{BB962C8B-B14F-4D97-AF65-F5344CB8AC3E}">
        <p14:creationId xmlns:p14="http://schemas.microsoft.com/office/powerpoint/2010/main" val="237064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1075988" cy="5512546"/>
          </a:xfrm>
        </p:spPr>
        <p:txBody>
          <a:bodyPr>
            <a:normAutofit/>
          </a:bodyPr>
          <a:lstStyle/>
          <a:p>
            <a:pPr>
              <a:spcBef>
                <a:spcPts val="1200"/>
              </a:spcBef>
            </a:pPr>
            <a:r>
              <a:rPr lang="en-US" sz="4000" dirty="0"/>
              <a:t> </a:t>
            </a:r>
            <a:r>
              <a:rPr lang="en-US" sz="3600" dirty="0"/>
              <a:t>What you have belongs to God.</a:t>
            </a:r>
          </a:p>
          <a:p>
            <a:pPr>
              <a:spcBef>
                <a:spcPts val="1200"/>
              </a:spcBef>
            </a:pPr>
            <a:r>
              <a:rPr lang="en-US" sz="3600" dirty="0"/>
              <a:t> Your management of it will soon end.</a:t>
            </a:r>
          </a:p>
          <a:p>
            <a:pPr>
              <a:spcBef>
                <a:spcPts val="1200"/>
              </a:spcBef>
            </a:pPr>
            <a:r>
              <a:rPr lang="en-US" sz="3600" dirty="0"/>
              <a:t> Your future is affected by your stewardship.</a:t>
            </a:r>
          </a:p>
          <a:p>
            <a:pPr marL="457200" indent="0">
              <a:spcBef>
                <a:spcPts val="0"/>
              </a:spcBef>
              <a:buNone/>
            </a:pPr>
            <a:r>
              <a:rPr lang="en-US" sz="3600" dirty="0"/>
              <a:t> </a:t>
            </a:r>
            <a:r>
              <a:rPr lang="en-US" sz="3200" dirty="0"/>
              <a:t>What does ‘good stewardship’ entail?</a:t>
            </a:r>
          </a:p>
          <a:p>
            <a:pPr marL="1206500" indent="-292100">
              <a:spcBef>
                <a:spcPts val="0"/>
              </a:spcBef>
              <a:buNone/>
            </a:pPr>
            <a:r>
              <a:rPr lang="en-US" sz="3200" dirty="0"/>
              <a:t>All that we have control of should be used toward God’s Kingdom – money, property, time &amp; focus</a:t>
            </a:r>
          </a:p>
          <a:p>
            <a:pPr marL="1371600" indent="-228600">
              <a:spcBef>
                <a:spcPts val="0"/>
              </a:spcBef>
              <a:buNone/>
            </a:pPr>
            <a:r>
              <a:rPr lang="en-US" sz="2800" dirty="0"/>
              <a:t>…seek first the kingdom of God and his righteousness…</a:t>
            </a:r>
          </a:p>
          <a:p>
            <a:pPr marL="1371600" indent="-457200" algn="r">
              <a:spcBef>
                <a:spcPts val="0"/>
              </a:spcBef>
              <a:buNone/>
            </a:pPr>
            <a:r>
              <a:rPr lang="en-US" sz="2800" dirty="0"/>
              <a:t>Matthew 6:33</a:t>
            </a:r>
          </a:p>
          <a:p>
            <a:pPr marL="457200" indent="0">
              <a:spcBef>
                <a:spcPts val="0"/>
              </a:spcBef>
              <a:buNone/>
            </a:pPr>
            <a:endParaRPr lang="en-US" sz="3200" dirty="0"/>
          </a:p>
          <a:p>
            <a:pPr marL="914400" indent="-457200">
              <a:spcBef>
                <a:spcPts val="0"/>
              </a:spcBef>
              <a:buFont typeface="Arial" panose="020B0604020202020204" pitchFamily="34" charset="0"/>
              <a:buChar char="•"/>
            </a:pPr>
            <a:endParaRPr lang="en-US" sz="3200" dirty="0"/>
          </a:p>
        </p:txBody>
      </p:sp>
    </p:spTree>
    <p:extLst>
      <p:ext uri="{BB962C8B-B14F-4D97-AF65-F5344CB8AC3E}">
        <p14:creationId xmlns:p14="http://schemas.microsoft.com/office/powerpoint/2010/main" val="279089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Up 1">
            <a:extLst>
              <a:ext uri="{FF2B5EF4-FFF2-40B4-BE49-F238E27FC236}">
                <a16:creationId xmlns:a16="http://schemas.microsoft.com/office/drawing/2014/main" xmlns="" id="{221B28C0-72B5-4A39-A882-FAB50CFF0D17}"/>
              </a:ext>
            </a:extLst>
          </p:cNvPr>
          <p:cNvSpPr/>
          <p:nvPr/>
        </p:nvSpPr>
        <p:spPr>
          <a:xfrm>
            <a:off x="5918200" y="812800"/>
            <a:ext cx="482600" cy="2286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xmlns="" id="{747C665B-5CCA-4988-8A69-01DF5B3C62A1}"/>
              </a:ext>
            </a:extLst>
          </p:cNvPr>
          <p:cNvSpPr txBox="1"/>
          <p:nvPr/>
        </p:nvSpPr>
        <p:spPr>
          <a:xfrm>
            <a:off x="4267200" y="166469"/>
            <a:ext cx="3784600" cy="646331"/>
          </a:xfrm>
          <a:prstGeom prst="rect">
            <a:avLst/>
          </a:prstGeom>
          <a:noFill/>
        </p:spPr>
        <p:txBody>
          <a:bodyPr wrap="square" rtlCol="0">
            <a:spAutoFit/>
          </a:bodyPr>
          <a:lstStyle/>
          <a:p>
            <a:pPr algn="ctr"/>
            <a:r>
              <a:rPr lang="en-US" sz="3600" dirty="0"/>
              <a:t>Upward focus</a:t>
            </a:r>
          </a:p>
        </p:txBody>
      </p:sp>
      <p:sp>
        <p:nvSpPr>
          <p:cNvPr id="4" name="TextBox 3">
            <a:extLst>
              <a:ext uri="{FF2B5EF4-FFF2-40B4-BE49-F238E27FC236}">
                <a16:creationId xmlns:a16="http://schemas.microsoft.com/office/drawing/2014/main" xmlns="" id="{7DF08A76-316E-4B94-B1E9-5CDF8F6FA8CC}"/>
              </a:ext>
            </a:extLst>
          </p:cNvPr>
          <p:cNvSpPr txBox="1"/>
          <p:nvPr/>
        </p:nvSpPr>
        <p:spPr>
          <a:xfrm>
            <a:off x="7073900" y="812800"/>
            <a:ext cx="4838700" cy="2677656"/>
          </a:xfrm>
          <a:prstGeom prst="rect">
            <a:avLst/>
          </a:prstGeom>
          <a:noFill/>
        </p:spPr>
        <p:txBody>
          <a:bodyPr wrap="square" rtlCol="0">
            <a:spAutoFit/>
          </a:bodyPr>
          <a:lstStyle/>
          <a:p>
            <a:r>
              <a:rPr lang="en-US" sz="2800" dirty="0"/>
              <a:t>Prayer</a:t>
            </a:r>
          </a:p>
          <a:p>
            <a:r>
              <a:rPr lang="en-US" sz="2800" dirty="0"/>
              <a:t>Singing</a:t>
            </a:r>
          </a:p>
          <a:p>
            <a:r>
              <a:rPr lang="en-US" sz="2800" dirty="0"/>
              <a:t>     Praising/Thanking</a:t>
            </a:r>
          </a:p>
          <a:p>
            <a:pPr marL="114300" indent="-114300"/>
            <a:r>
              <a:rPr lang="en-US" sz="2800" dirty="0"/>
              <a:t>Directing attention to God</a:t>
            </a:r>
          </a:p>
          <a:p>
            <a:pPr marL="114300" indent="-114300"/>
            <a:r>
              <a:rPr lang="en-US" sz="2800" dirty="0"/>
              <a:t>Expressing hope in God</a:t>
            </a:r>
          </a:p>
          <a:p>
            <a:pPr marL="114300" indent="-114300"/>
            <a:r>
              <a:rPr lang="en-US" sz="2800" dirty="0"/>
              <a:t>Anticipating eternity</a:t>
            </a:r>
          </a:p>
        </p:txBody>
      </p:sp>
    </p:spTree>
    <p:extLst>
      <p:ext uri="{BB962C8B-B14F-4D97-AF65-F5344CB8AC3E}">
        <p14:creationId xmlns:p14="http://schemas.microsoft.com/office/powerpoint/2010/main" val="388185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Up 1">
            <a:extLst>
              <a:ext uri="{FF2B5EF4-FFF2-40B4-BE49-F238E27FC236}">
                <a16:creationId xmlns:a16="http://schemas.microsoft.com/office/drawing/2014/main" xmlns="" id="{221B28C0-72B5-4A39-A882-FAB50CFF0D17}"/>
              </a:ext>
            </a:extLst>
          </p:cNvPr>
          <p:cNvSpPr/>
          <p:nvPr/>
        </p:nvSpPr>
        <p:spPr>
          <a:xfrm>
            <a:off x="5918200" y="812800"/>
            <a:ext cx="482600" cy="2286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xmlns="" id="{747C665B-5CCA-4988-8A69-01DF5B3C62A1}"/>
              </a:ext>
            </a:extLst>
          </p:cNvPr>
          <p:cNvSpPr txBox="1"/>
          <p:nvPr/>
        </p:nvSpPr>
        <p:spPr>
          <a:xfrm>
            <a:off x="4267200" y="166469"/>
            <a:ext cx="3784600" cy="646331"/>
          </a:xfrm>
          <a:prstGeom prst="rect">
            <a:avLst/>
          </a:prstGeom>
          <a:noFill/>
        </p:spPr>
        <p:txBody>
          <a:bodyPr wrap="square" rtlCol="0">
            <a:spAutoFit/>
          </a:bodyPr>
          <a:lstStyle/>
          <a:p>
            <a:pPr algn="ctr"/>
            <a:r>
              <a:rPr lang="en-US" sz="3600" dirty="0"/>
              <a:t>Upward focus</a:t>
            </a:r>
          </a:p>
        </p:txBody>
      </p:sp>
      <p:sp>
        <p:nvSpPr>
          <p:cNvPr id="5" name="Arrow: Curved Right 4">
            <a:extLst>
              <a:ext uri="{FF2B5EF4-FFF2-40B4-BE49-F238E27FC236}">
                <a16:creationId xmlns:a16="http://schemas.microsoft.com/office/drawing/2014/main" xmlns="" id="{7A937B29-2764-4237-82A1-389B61F30626}"/>
              </a:ext>
            </a:extLst>
          </p:cNvPr>
          <p:cNvSpPr/>
          <p:nvPr/>
        </p:nvSpPr>
        <p:spPr>
          <a:xfrm>
            <a:off x="4267200" y="2247900"/>
            <a:ext cx="1651000" cy="22860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xmlns="" id="{49EF3414-7069-42B1-94B0-B550E79EAA28}"/>
              </a:ext>
            </a:extLst>
          </p:cNvPr>
          <p:cNvPicPr>
            <a:picLocks noChangeAspect="1"/>
          </p:cNvPicPr>
          <p:nvPr/>
        </p:nvPicPr>
        <p:blipFill>
          <a:blip r:embed="rId3"/>
          <a:stretch>
            <a:fillRect/>
          </a:stretch>
        </p:blipFill>
        <p:spPr>
          <a:xfrm rot="10800000">
            <a:off x="6381351" y="2073433"/>
            <a:ext cx="1670449" cy="2286000"/>
          </a:xfrm>
          <a:prstGeom prst="rect">
            <a:avLst/>
          </a:prstGeom>
        </p:spPr>
      </p:pic>
      <p:sp>
        <p:nvSpPr>
          <p:cNvPr id="7" name="TextBox 6">
            <a:extLst>
              <a:ext uri="{FF2B5EF4-FFF2-40B4-BE49-F238E27FC236}">
                <a16:creationId xmlns:a16="http://schemas.microsoft.com/office/drawing/2014/main" xmlns="" id="{ABC2818F-8BC5-4753-B700-EF4538E8AB55}"/>
              </a:ext>
            </a:extLst>
          </p:cNvPr>
          <p:cNvSpPr txBox="1"/>
          <p:nvPr/>
        </p:nvSpPr>
        <p:spPr>
          <a:xfrm>
            <a:off x="8051800" y="2799387"/>
            <a:ext cx="3784600" cy="646331"/>
          </a:xfrm>
          <a:prstGeom prst="rect">
            <a:avLst/>
          </a:prstGeom>
          <a:noFill/>
        </p:spPr>
        <p:txBody>
          <a:bodyPr wrap="square" rtlCol="0">
            <a:spAutoFit/>
          </a:bodyPr>
          <a:lstStyle/>
          <a:p>
            <a:pPr algn="ctr"/>
            <a:r>
              <a:rPr lang="en-US" sz="3600" dirty="0"/>
              <a:t>Inward focus</a:t>
            </a:r>
          </a:p>
        </p:txBody>
      </p:sp>
      <p:sp>
        <p:nvSpPr>
          <p:cNvPr id="8" name="TextBox 7">
            <a:extLst>
              <a:ext uri="{FF2B5EF4-FFF2-40B4-BE49-F238E27FC236}">
                <a16:creationId xmlns:a16="http://schemas.microsoft.com/office/drawing/2014/main" xmlns="" id="{9EB188B3-9BDC-4813-AA53-DD1B7000EFEB}"/>
              </a:ext>
            </a:extLst>
          </p:cNvPr>
          <p:cNvSpPr txBox="1"/>
          <p:nvPr/>
        </p:nvSpPr>
        <p:spPr>
          <a:xfrm>
            <a:off x="8343900" y="3445718"/>
            <a:ext cx="3644900" cy="3108543"/>
          </a:xfrm>
          <a:prstGeom prst="rect">
            <a:avLst/>
          </a:prstGeom>
          <a:noFill/>
        </p:spPr>
        <p:txBody>
          <a:bodyPr wrap="square" rtlCol="0">
            <a:spAutoFit/>
          </a:bodyPr>
          <a:lstStyle/>
          <a:p>
            <a:r>
              <a:rPr lang="en-US" sz="2800" dirty="0"/>
              <a:t>Community</a:t>
            </a:r>
          </a:p>
          <a:p>
            <a:r>
              <a:rPr lang="en-US" sz="2800" dirty="0"/>
              <a:t>Service/Mercy</a:t>
            </a:r>
          </a:p>
          <a:p>
            <a:r>
              <a:rPr lang="en-US" sz="2800" dirty="0"/>
              <a:t>Discipleship</a:t>
            </a:r>
          </a:p>
          <a:p>
            <a:r>
              <a:rPr lang="en-US" sz="2800" dirty="0"/>
              <a:t>Bible study</a:t>
            </a:r>
          </a:p>
          <a:p>
            <a:r>
              <a:rPr lang="en-US" sz="2800" dirty="0"/>
              <a:t>Challenge/Support</a:t>
            </a:r>
          </a:p>
          <a:p>
            <a:r>
              <a:rPr lang="en-US" sz="2800" dirty="0"/>
              <a:t>Hospitality</a:t>
            </a:r>
          </a:p>
          <a:p>
            <a:r>
              <a:rPr lang="en-US" sz="2800" dirty="0"/>
              <a:t>Giving</a:t>
            </a:r>
          </a:p>
        </p:txBody>
      </p:sp>
    </p:spTree>
    <p:extLst>
      <p:ext uri="{BB962C8B-B14F-4D97-AF65-F5344CB8AC3E}">
        <p14:creationId xmlns:p14="http://schemas.microsoft.com/office/powerpoint/2010/main" val="2574796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Up 1">
            <a:extLst>
              <a:ext uri="{FF2B5EF4-FFF2-40B4-BE49-F238E27FC236}">
                <a16:creationId xmlns:a16="http://schemas.microsoft.com/office/drawing/2014/main" xmlns="" id="{221B28C0-72B5-4A39-A882-FAB50CFF0D17}"/>
              </a:ext>
            </a:extLst>
          </p:cNvPr>
          <p:cNvSpPr/>
          <p:nvPr/>
        </p:nvSpPr>
        <p:spPr>
          <a:xfrm>
            <a:off x="5918200" y="812800"/>
            <a:ext cx="482600" cy="2286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xmlns="" id="{747C665B-5CCA-4988-8A69-01DF5B3C62A1}"/>
              </a:ext>
            </a:extLst>
          </p:cNvPr>
          <p:cNvSpPr txBox="1"/>
          <p:nvPr/>
        </p:nvSpPr>
        <p:spPr>
          <a:xfrm>
            <a:off x="4267200" y="166469"/>
            <a:ext cx="3784600" cy="646331"/>
          </a:xfrm>
          <a:prstGeom prst="rect">
            <a:avLst/>
          </a:prstGeom>
          <a:noFill/>
        </p:spPr>
        <p:txBody>
          <a:bodyPr wrap="square" rtlCol="0">
            <a:spAutoFit/>
          </a:bodyPr>
          <a:lstStyle/>
          <a:p>
            <a:pPr algn="ctr"/>
            <a:r>
              <a:rPr lang="en-US" sz="3600" dirty="0"/>
              <a:t>Upward focus</a:t>
            </a:r>
          </a:p>
        </p:txBody>
      </p:sp>
      <p:sp>
        <p:nvSpPr>
          <p:cNvPr id="5" name="Arrow: Curved Right 4">
            <a:extLst>
              <a:ext uri="{FF2B5EF4-FFF2-40B4-BE49-F238E27FC236}">
                <a16:creationId xmlns:a16="http://schemas.microsoft.com/office/drawing/2014/main" xmlns="" id="{7A937B29-2764-4237-82A1-389B61F30626}"/>
              </a:ext>
            </a:extLst>
          </p:cNvPr>
          <p:cNvSpPr/>
          <p:nvPr/>
        </p:nvSpPr>
        <p:spPr>
          <a:xfrm>
            <a:off x="4267200" y="2247900"/>
            <a:ext cx="1651000" cy="22860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xmlns="" id="{49EF3414-7069-42B1-94B0-B550E79EAA28}"/>
              </a:ext>
            </a:extLst>
          </p:cNvPr>
          <p:cNvPicPr>
            <a:picLocks noChangeAspect="1"/>
          </p:cNvPicPr>
          <p:nvPr/>
        </p:nvPicPr>
        <p:blipFill>
          <a:blip r:embed="rId3"/>
          <a:stretch>
            <a:fillRect/>
          </a:stretch>
        </p:blipFill>
        <p:spPr>
          <a:xfrm rot="10800000">
            <a:off x="6381351" y="2073433"/>
            <a:ext cx="1670449" cy="2286000"/>
          </a:xfrm>
          <a:prstGeom prst="rect">
            <a:avLst/>
          </a:prstGeom>
        </p:spPr>
      </p:pic>
      <p:sp>
        <p:nvSpPr>
          <p:cNvPr id="7" name="TextBox 6">
            <a:extLst>
              <a:ext uri="{FF2B5EF4-FFF2-40B4-BE49-F238E27FC236}">
                <a16:creationId xmlns:a16="http://schemas.microsoft.com/office/drawing/2014/main" xmlns="" id="{ABC2818F-8BC5-4753-B700-EF4538E8AB55}"/>
              </a:ext>
            </a:extLst>
          </p:cNvPr>
          <p:cNvSpPr txBox="1"/>
          <p:nvPr/>
        </p:nvSpPr>
        <p:spPr>
          <a:xfrm>
            <a:off x="8051800" y="2799387"/>
            <a:ext cx="3784600" cy="646331"/>
          </a:xfrm>
          <a:prstGeom prst="rect">
            <a:avLst/>
          </a:prstGeom>
          <a:noFill/>
        </p:spPr>
        <p:txBody>
          <a:bodyPr wrap="square" rtlCol="0">
            <a:spAutoFit/>
          </a:bodyPr>
          <a:lstStyle/>
          <a:p>
            <a:pPr algn="ctr"/>
            <a:r>
              <a:rPr lang="en-US" sz="3600" dirty="0"/>
              <a:t>Inward focus</a:t>
            </a:r>
          </a:p>
        </p:txBody>
      </p:sp>
      <p:sp>
        <p:nvSpPr>
          <p:cNvPr id="4" name="Arrow: Down 3">
            <a:extLst>
              <a:ext uri="{FF2B5EF4-FFF2-40B4-BE49-F238E27FC236}">
                <a16:creationId xmlns:a16="http://schemas.microsoft.com/office/drawing/2014/main" xmlns="" id="{0DCC5874-4C8E-4545-A5B2-DA2C7F5A4E54}"/>
              </a:ext>
            </a:extLst>
          </p:cNvPr>
          <p:cNvSpPr/>
          <p:nvPr/>
        </p:nvSpPr>
        <p:spPr>
          <a:xfrm>
            <a:off x="5918200" y="4359433"/>
            <a:ext cx="482600" cy="142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Down 7">
            <a:extLst>
              <a:ext uri="{FF2B5EF4-FFF2-40B4-BE49-F238E27FC236}">
                <a16:creationId xmlns:a16="http://schemas.microsoft.com/office/drawing/2014/main" xmlns="" id="{7401CD89-16AB-4CC3-A96F-A547DB44039F}"/>
              </a:ext>
            </a:extLst>
          </p:cNvPr>
          <p:cNvSpPr/>
          <p:nvPr/>
        </p:nvSpPr>
        <p:spPr>
          <a:xfrm rot="20964116">
            <a:off x="6863950" y="4359433"/>
            <a:ext cx="482600" cy="1422400"/>
          </a:xfrm>
          <a:prstGeom prst="downArrow">
            <a:avLst>
              <a:gd name="adj1" fmla="val 50000"/>
              <a:gd name="adj2" fmla="val 447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xmlns="" id="{BC0D2CFC-F3D2-4FAB-8ABC-E922E064F4ED}"/>
              </a:ext>
            </a:extLst>
          </p:cNvPr>
          <p:cNvSpPr/>
          <p:nvPr/>
        </p:nvSpPr>
        <p:spPr>
          <a:xfrm rot="853856">
            <a:off x="4931707" y="4354187"/>
            <a:ext cx="482600" cy="142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xmlns="" id="{BCE4B0EB-8BB6-4FF4-899A-1BCE3826ADB3}"/>
              </a:ext>
            </a:extLst>
          </p:cNvPr>
          <p:cNvSpPr/>
          <p:nvPr/>
        </p:nvSpPr>
        <p:spPr>
          <a:xfrm rot="1982470">
            <a:off x="3894414" y="3953033"/>
            <a:ext cx="482600" cy="142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xmlns="" id="{72FEC4B5-3D09-4B76-972A-B3790CC2724A}"/>
              </a:ext>
            </a:extLst>
          </p:cNvPr>
          <p:cNvSpPr/>
          <p:nvPr/>
        </p:nvSpPr>
        <p:spPr>
          <a:xfrm rot="19869020">
            <a:off x="7988299" y="4092390"/>
            <a:ext cx="482600" cy="142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xmlns="" id="{CA13FD02-6AA3-43F3-AAB2-93C77E8E86B9}"/>
              </a:ext>
            </a:extLst>
          </p:cNvPr>
          <p:cNvSpPr txBox="1"/>
          <p:nvPr/>
        </p:nvSpPr>
        <p:spPr>
          <a:xfrm>
            <a:off x="4444999" y="5838296"/>
            <a:ext cx="3784600" cy="646331"/>
          </a:xfrm>
          <a:prstGeom prst="rect">
            <a:avLst/>
          </a:prstGeom>
          <a:noFill/>
        </p:spPr>
        <p:txBody>
          <a:bodyPr wrap="square" rtlCol="0">
            <a:spAutoFit/>
          </a:bodyPr>
          <a:lstStyle/>
          <a:p>
            <a:pPr algn="ctr"/>
            <a:r>
              <a:rPr lang="en-US" sz="3600" dirty="0"/>
              <a:t>Outward focus</a:t>
            </a:r>
          </a:p>
        </p:txBody>
      </p:sp>
      <p:sp>
        <p:nvSpPr>
          <p:cNvPr id="13" name="TextBox 12">
            <a:extLst>
              <a:ext uri="{FF2B5EF4-FFF2-40B4-BE49-F238E27FC236}">
                <a16:creationId xmlns:a16="http://schemas.microsoft.com/office/drawing/2014/main" xmlns="" id="{44F9AACD-4F9C-466C-9975-30CD7D69C0EA}"/>
              </a:ext>
            </a:extLst>
          </p:cNvPr>
          <p:cNvSpPr txBox="1"/>
          <p:nvPr/>
        </p:nvSpPr>
        <p:spPr>
          <a:xfrm>
            <a:off x="537695" y="3511115"/>
            <a:ext cx="3606800" cy="3539430"/>
          </a:xfrm>
          <a:prstGeom prst="rect">
            <a:avLst/>
          </a:prstGeom>
          <a:noFill/>
        </p:spPr>
        <p:txBody>
          <a:bodyPr wrap="square" rtlCol="0">
            <a:spAutoFit/>
          </a:bodyPr>
          <a:lstStyle/>
          <a:p>
            <a:r>
              <a:rPr lang="en-US" sz="2800" dirty="0"/>
              <a:t>Evangelism</a:t>
            </a:r>
          </a:p>
          <a:p>
            <a:r>
              <a:rPr lang="en-US" sz="2800" dirty="0"/>
              <a:t>Missions</a:t>
            </a:r>
          </a:p>
          <a:p>
            <a:r>
              <a:rPr lang="en-US" sz="2800" dirty="0"/>
              <a:t>Service</a:t>
            </a:r>
          </a:p>
          <a:p>
            <a:r>
              <a:rPr lang="en-US" sz="2800" dirty="0"/>
              <a:t>Mercy</a:t>
            </a:r>
          </a:p>
          <a:p>
            <a:pPr marL="292100" indent="-292100"/>
            <a:r>
              <a:rPr lang="en-US" sz="2800" dirty="0"/>
              <a:t>Supporting the weak/oppressed</a:t>
            </a:r>
          </a:p>
          <a:p>
            <a:pPr marL="292100" indent="-292100"/>
            <a:r>
              <a:rPr lang="en-US" sz="2800" dirty="0"/>
              <a:t>Giving</a:t>
            </a:r>
          </a:p>
          <a:p>
            <a:endParaRPr lang="en-US" sz="2800" dirty="0"/>
          </a:p>
        </p:txBody>
      </p:sp>
    </p:spTree>
    <p:extLst>
      <p:ext uri="{BB962C8B-B14F-4D97-AF65-F5344CB8AC3E}">
        <p14:creationId xmlns:p14="http://schemas.microsoft.com/office/powerpoint/2010/main" val="55515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AF6FE08-D616-40EB-A368-21D71D6B369E}"/>
              </a:ext>
            </a:extLst>
          </p:cNvPr>
          <p:cNvSpPr txBox="1"/>
          <p:nvPr/>
        </p:nvSpPr>
        <p:spPr>
          <a:xfrm>
            <a:off x="469900" y="1244342"/>
            <a:ext cx="10972800" cy="2062103"/>
          </a:xfrm>
          <a:prstGeom prst="rect">
            <a:avLst/>
          </a:prstGeom>
          <a:noFill/>
        </p:spPr>
        <p:txBody>
          <a:bodyPr wrap="square" rtlCol="0">
            <a:spAutoFit/>
          </a:bodyPr>
          <a:lstStyle/>
          <a:p>
            <a:r>
              <a:rPr lang="en-US" sz="3200" baseline="30000" dirty="0"/>
              <a:t>13</a:t>
            </a:r>
            <a:r>
              <a:rPr lang="en-US" sz="3200" dirty="0"/>
              <a:t> </a:t>
            </a:r>
            <a:r>
              <a:rPr lang="en-US" sz="3200" i="1" dirty="0"/>
              <a:t>No servant can serve two masters, for either he will hate the one and love the other, or he will be devoted to the one and despise the other. You cannot serve God and money.</a:t>
            </a:r>
          </a:p>
        </p:txBody>
      </p:sp>
    </p:spTree>
    <p:extLst>
      <p:ext uri="{BB962C8B-B14F-4D97-AF65-F5344CB8AC3E}">
        <p14:creationId xmlns:p14="http://schemas.microsoft.com/office/powerpoint/2010/main" val="4207424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1075988" cy="4953746"/>
          </a:xfrm>
        </p:spPr>
        <p:txBody>
          <a:bodyPr>
            <a:normAutofit/>
          </a:bodyPr>
          <a:lstStyle/>
          <a:p>
            <a:pPr>
              <a:spcBef>
                <a:spcPts val="1200"/>
              </a:spcBef>
            </a:pPr>
            <a:r>
              <a:rPr lang="en-US" sz="4000" dirty="0"/>
              <a:t> </a:t>
            </a:r>
            <a:r>
              <a:rPr lang="en-US" sz="3600" dirty="0"/>
              <a:t>What you have belongs to God.</a:t>
            </a:r>
          </a:p>
          <a:p>
            <a:pPr>
              <a:spcBef>
                <a:spcPts val="1200"/>
              </a:spcBef>
            </a:pPr>
            <a:r>
              <a:rPr lang="en-US" sz="3600" dirty="0"/>
              <a:t> Your management of it will soon end.</a:t>
            </a:r>
          </a:p>
          <a:p>
            <a:pPr>
              <a:spcBef>
                <a:spcPts val="1200"/>
              </a:spcBef>
            </a:pPr>
            <a:r>
              <a:rPr lang="en-US" sz="3600" dirty="0"/>
              <a:t> Your future is affected by your stewardship.</a:t>
            </a:r>
          </a:p>
          <a:p>
            <a:pPr>
              <a:spcBef>
                <a:spcPts val="1200"/>
              </a:spcBef>
            </a:pPr>
            <a:r>
              <a:rPr lang="en-US" sz="3600" dirty="0"/>
              <a:t> Your heart is affected by your stewardship.</a:t>
            </a:r>
          </a:p>
        </p:txBody>
      </p:sp>
    </p:spTree>
    <p:extLst>
      <p:ext uri="{BB962C8B-B14F-4D97-AF65-F5344CB8AC3E}">
        <p14:creationId xmlns:p14="http://schemas.microsoft.com/office/powerpoint/2010/main" val="4038206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1075988" cy="4953746"/>
          </a:xfrm>
        </p:spPr>
        <p:txBody>
          <a:bodyPr>
            <a:normAutofit/>
          </a:bodyPr>
          <a:lstStyle/>
          <a:p>
            <a:pPr>
              <a:spcBef>
                <a:spcPts val="1200"/>
              </a:spcBef>
            </a:pPr>
            <a:r>
              <a:rPr lang="en-US" sz="4000" dirty="0"/>
              <a:t> </a:t>
            </a:r>
            <a:r>
              <a:rPr lang="en-US" sz="3600" dirty="0"/>
              <a:t>What you have belongs to God.</a:t>
            </a:r>
          </a:p>
          <a:p>
            <a:pPr>
              <a:spcBef>
                <a:spcPts val="1200"/>
              </a:spcBef>
            </a:pPr>
            <a:r>
              <a:rPr lang="en-US" sz="3600" dirty="0"/>
              <a:t> Your management of it will soon end.</a:t>
            </a:r>
          </a:p>
          <a:p>
            <a:pPr>
              <a:spcBef>
                <a:spcPts val="1200"/>
              </a:spcBef>
            </a:pPr>
            <a:r>
              <a:rPr lang="en-US" sz="3600" dirty="0"/>
              <a:t> Your future is affected by your stewardship.</a:t>
            </a:r>
          </a:p>
          <a:p>
            <a:pPr>
              <a:spcBef>
                <a:spcPts val="1200"/>
              </a:spcBef>
            </a:pPr>
            <a:r>
              <a:rPr lang="en-US" sz="3600" dirty="0"/>
              <a:t> Your heart is affected by your stewardship.</a:t>
            </a:r>
          </a:p>
          <a:p>
            <a:pPr marL="457200" lvl="1" indent="0">
              <a:spcBef>
                <a:spcPts val="1200"/>
              </a:spcBef>
              <a:buNone/>
            </a:pPr>
            <a:r>
              <a:rPr lang="en-US" sz="3200" dirty="0"/>
              <a:t>Jesus makes the same point in Matthew 6</a:t>
            </a:r>
          </a:p>
        </p:txBody>
      </p:sp>
    </p:spTree>
    <p:extLst>
      <p:ext uri="{BB962C8B-B14F-4D97-AF65-F5344CB8AC3E}">
        <p14:creationId xmlns:p14="http://schemas.microsoft.com/office/powerpoint/2010/main" val="303760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34178DC-3232-4C8E-A63B-BEB401484BBE}"/>
              </a:ext>
            </a:extLst>
          </p:cNvPr>
          <p:cNvSpPr txBox="1"/>
          <p:nvPr/>
        </p:nvSpPr>
        <p:spPr>
          <a:xfrm>
            <a:off x="723900" y="1166842"/>
            <a:ext cx="10972800" cy="4524315"/>
          </a:xfrm>
          <a:prstGeom prst="rect">
            <a:avLst/>
          </a:prstGeom>
          <a:noFill/>
        </p:spPr>
        <p:txBody>
          <a:bodyPr wrap="square" rtlCol="0">
            <a:spAutoFit/>
          </a:bodyPr>
          <a:lstStyle/>
          <a:p>
            <a:r>
              <a:rPr lang="en-US" sz="3200" i="1" dirty="0"/>
              <a:t>For where your treasure is, there your heart will be also. The eye is the lamp of the body. So, if your eye is healthy, your whole body will be full of light, but if your eye is bad, your whole body will be full of darkness. If then the light in you is darkness, how great is the darkness! No one can serve two masters, for either he will hate the one and love the other, or he will be devoted to the one and despise the other. You cannot serve God and money.       </a:t>
            </a:r>
            <a:r>
              <a:rPr lang="en-US" sz="3200" dirty="0"/>
              <a:t>Matthew 6:21-24</a:t>
            </a:r>
          </a:p>
        </p:txBody>
      </p:sp>
    </p:spTree>
    <p:extLst>
      <p:ext uri="{BB962C8B-B14F-4D97-AF65-F5344CB8AC3E}">
        <p14:creationId xmlns:p14="http://schemas.microsoft.com/office/powerpoint/2010/main" val="3699690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130300"/>
            <a:ext cx="11075988" cy="5168900"/>
          </a:xfrm>
        </p:spPr>
        <p:txBody>
          <a:bodyPr>
            <a:normAutofit/>
          </a:bodyPr>
          <a:lstStyle/>
          <a:p>
            <a:pPr>
              <a:spcBef>
                <a:spcPts val="600"/>
              </a:spcBef>
            </a:pPr>
            <a:r>
              <a:rPr lang="en-US" sz="4000" dirty="0"/>
              <a:t> </a:t>
            </a:r>
            <a:r>
              <a:rPr lang="en-US" sz="3600" dirty="0"/>
              <a:t>What you have belongs to God.</a:t>
            </a:r>
          </a:p>
          <a:p>
            <a:pPr>
              <a:spcBef>
                <a:spcPts val="600"/>
              </a:spcBef>
            </a:pPr>
            <a:r>
              <a:rPr lang="en-US" sz="3600" dirty="0"/>
              <a:t> Your management of it will soon end.</a:t>
            </a:r>
          </a:p>
          <a:p>
            <a:pPr>
              <a:spcBef>
                <a:spcPts val="600"/>
              </a:spcBef>
            </a:pPr>
            <a:r>
              <a:rPr lang="en-US" sz="3600" dirty="0"/>
              <a:t> Your future is affected by your stewardship.</a:t>
            </a:r>
          </a:p>
          <a:p>
            <a:pPr>
              <a:spcBef>
                <a:spcPts val="600"/>
              </a:spcBef>
            </a:pPr>
            <a:r>
              <a:rPr lang="en-US" sz="3600" dirty="0"/>
              <a:t> Your heart is affected by your stewardship.</a:t>
            </a:r>
          </a:p>
          <a:p>
            <a:pPr marL="0" indent="0" algn="ctr">
              <a:spcBef>
                <a:spcPts val="600"/>
              </a:spcBef>
              <a:buNone/>
            </a:pPr>
            <a:r>
              <a:rPr lang="en-US" sz="4000" b="1" dirty="0">
                <a:solidFill>
                  <a:srgbClr val="FFFF00"/>
                </a:solidFill>
              </a:rPr>
              <a:t>Don’t I take risks being generous?</a:t>
            </a:r>
          </a:p>
        </p:txBody>
      </p:sp>
    </p:spTree>
    <p:extLst>
      <p:ext uri="{BB962C8B-B14F-4D97-AF65-F5344CB8AC3E}">
        <p14:creationId xmlns:p14="http://schemas.microsoft.com/office/powerpoint/2010/main" val="679325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EF1D0F6-42FD-4166-AD01-612851CB99B5}"/>
              </a:ext>
            </a:extLst>
          </p:cNvPr>
          <p:cNvSpPr txBox="1"/>
          <p:nvPr/>
        </p:nvSpPr>
        <p:spPr>
          <a:xfrm>
            <a:off x="417442" y="1033670"/>
            <a:ext cx="11161643" cy="5509200"/>
          </a:xfrm>
          <a:prstGeom prst="rect">
            <a:avLst/>
          </a:prstGeom>
          <a:noFill/>
        </p:spPr>
        <p:txBody>
          <a:bodyPr wrap="square" rtlCol="0">
            <a:spAutoFit/>
          </a:bodyPr>
          <a:lstStyle/>
          <a:p>
            <a:pPr algn="just"/>
            <a:r>
              <a:rPr lang="en-US" sz="3200" baseline="30000" dirty="0"/>
              <a:t>4</a:t>
            </a:r>
            <a:r>
              <a:rPr lang="en-US" sz="3200" dirty="0"/>
              <a:t> I have decided what to do, so that when I am removed from management, people may receive me into their houses.’ </a:t>
            </a:r>
            <a:r>
              <a:rPr lang="en-US" sz="3200" baseline="30000" dirty="0"/>
              <a:t>5</a:t>
            </a:r>
            <a:r>
              <a:rPr lang="en-US" sz="3200" dirty="0"/>
              <a:t> So, summoning his master's debtors one by one, he said to the first, ‘How much do you owe my master?’ </a:t>
            </a:r>
            <a:r>
              <a:rPr lang="en-US" sz="3200" baseline="30000" dirty="0"/>
              <a:t>6</a:t>
            </a:r>
            <a:r>
              <a:rPr lang="en-US" sz="3200" dirty="0"/>
              <a:t> He said, ‘A hundred measures of oil.’ He said to him, ‘Take your bill, and sit down quickly and write fifty.’ </a:t>
            </a:r>
            <a:r>
              <a:rPr lang="en-US" sz="3200" baseline="30000" dirty="0"/>
              <a:t>7</a:t>
            </a:r>
            <a:r>
              <a:rPr lang="en-US" sz="3200" dirty="0"/>
              <a:t> Then he said to another, ‘And how much do you owe?’ He said, ‘A hundred measures of wheat.’ He said to him, ‘Take your bill, and write eighty.’ </a:t>
            </a:r>
            <a:r>
              <a:rPr lang="en-US" sz="3200" baseline="30000" dirty="0"/>
              <a:t>8</a:t>
            </a:r>
            <a:r>
              <a:rPr lang="en-US" sz="3200" b="1" baseline="30000" dirty="0"/>
              <a:t> </a:t>
            </a:r>
            <a:r>
              <a:rPr lang="en-US" sz="3200" dirty="0"/>
              <a:t>The master commended the dishonest manager for his shrewdness… </a:t>
            </a:r>
          </a:p>
        </p:txBody>
      </p:sp>
    </p:spTree>
    <p:extLst>
      <p:ext uri="{BB962C8B-B14F-4D97-AF65-F5344CB8AC3E}">
        <p14:creationId xmlns:p14="http://schemas.microsoft.com/office/powerpoint/2010/main" val="5971413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75C61699-60CA-4CB2-B924-7522468B4494}"/>
              </a:ext>
            </a:extLst>
          </p:cNvPr>
          <p:cNvSpPr txBox="1"/>
          <p:nvPr/>
        </p:nvSpPr>
        <p:spPr>
          <a:xfrm>
            <a:off x="535884" y="807831"/>
            <a:ext cx="10934700" cy="5693866"/>
          </a:xfrm>
          <a:prstGeom prst="rect">
            <a:avLst/>
          </a:prstGeom>
          <a:noFill/>
        </p:spPr>
        <p:txBody>
          <a:bodyPr wrap="square" rtlCol="0">
            <a:spAutoFit/>
          </a:bodyPr>
          <a:lstStyle/>
          <a:p>
            <a:r>
              <a:rPr lang="en-US" sz="2800" baseline="30000" dirty="0"/>
              <a:t>25</a:t>
            </a:r>
            <a:r>
              <a:rPr lang="en-US" sz="2800" dirty="0"/>
              <a:t> “Therefore I tell you, do not be anxious about your life, what you will eat or what you will drink, nor about your body, what you will put on. Is not life more than food, and the body more than clothing? </a:t>
            </a:r>
            <a:r>
              <a:rPr lang="en-US" sz="2800" baseline="30000" dirty="0"/>
              <a:t>26</a:t>
            </a:r>
            <a:r>
              <a:rPr lang="en-US" sz="2800" dirty="0"/>
              <a:t> Look at the birds of the air: they neither sow nor reap nor gather into barns, and yet your heavenly Father feeds them. Are you not of more value than they? </a:t>
            </a:r>
            <a:r>
              <a:rPr lang="en-US" sz="2800" baseline="30000" dirty="0"/>
              <a:t>27</a:t>
            </a:r>
            <a:r>
              <a:rPr lang="en-US" sz="2800" dirty="0"/>
              <a:t> And which of you by being anxious can add a single hour to his span of life?...</a:t>
            </a:r>
            <a:r>
              <a:rPr lang="en-US" sz="2800" baseline="30000" dirty="0"/>
              <a:t> 31</a:t>
            </a:r>
            <a:r>
              <a:rPr lang="en-US" sz="2800" dirty="0"/>
              <a:t> Therefore do not be anxious, saying, ‘What shall we eat?’ or ‘What shall we drink?’ or ‘What shall we wear?’ </a:t>
            </a:r>
            <a:r>
              <a:rPr lang="en-US" sz="2800" baseline="30000" dirty="0"/>
              <a:t>32</a:t>
            </a:r>
            <a:r>
              <a:rPr lang="en-US" sz="2800" dirty="0"/>
              <a:t> For the Gentiles seek after all these things, and your heavenly Father knows that you need them all. </a:t>
            </a:r>
            <a:r>
              <a:rPr lang="en-US" sz="2800" baseline="30000" dirty="0"/>
              <a:t>33</a:t>
            </a:r>
            <a:r>
              <a:rPr lang="en-US" sz="2800" dirty="0"/>
              <a:t> But seek first the kingdom of God and his righteousness, and all these things will be added to you                  Matthew 6:25-33</a:t>
            </a:r>
          </a:p>
        </p:txBody>
      </p:sp>
    </p:spTree>
    <p:extLst>
      <p:ext uri="{BB962C8B-B14F-4D97-AF65-F5344CB8AC3E}">
        <p14:creationId xmlns:p14="http://schemas.microsoft.com/office/powerpoint/2010/main" val="2269329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130300"/>
            <a:ext cx="10479088" cy="5168900"/>
          </a:xfrm>
        </p:spPr>
        <p:txBody>
          <a:bodyPr>
            <a:normAutofit/>
          </a:bodyPr>
          <a:lstStyle/>
          <a:p>
            <a:pPr>
              <a:spcBef>
                <a:spcPts val="600"/>
              </a:spcBef>
            </a:pPr>
            <a:r>
              <a:rPr lang="en-US" sz="4000" dirty="0"/>
              <a:t> </a:t>
            </a:r>
            <a:r>
              <a:rPr lang="en-US" sz="3600" dirty="0"/>
              <a:t>What you have belongs to God.</a:t>
            </a:r>
          </a:p>
          <a:p>
            <a:pPr>
              <a:spcBef>
                <a:spcPts val="600"/>
              </a:spcBef>
            </a:pPr>
            <a:r>
              <a:rPr lang="en-US" sz="3600" dirty="0"/>
              <a:t> Your management of it will soon end.</a:t>
            </a:r>
          </a:p>
          <a:p>
            <a:pPr>
              <a:spcBef>
                <a:spcPts val="600"/>
              </a:spcBef>
            </a:pPr>
            <a:r>
              <a:rPr lang="en-US" sz="3600" dirty="0"/>
              <a:t> Your future is affected by your stewardship.</a:t>
            </a:r>
          </a:p>
          <a:p>
            <a:pPr>
              <a:spcBef>
                <a:spcPts val="600"/>
              </a:spcBef>
            </a:pPr>
            <a:r>
              <a:rPr lang="en-US" sz="3600" dirty="0"/>
              <a:t> Your heart is affected by your stewardship.</a:t>
            </a:r>
          </a:p>
        </p:txBody>
      </p:sp>
      <p:sp>
        <p:nvSpPr>
          <p:cNvPr id="4" name="TextBox 3">
            <a:extLst>
              <a:ext uri="{FF2B5EF4-FFF2-40B4-BE49-F238E27FC236}">
                <a16:creationId xmlns:a16="http://schemas.microsoft.com/office/drawing/2014/main" xmlns="" id="{26C679E7-7034-49A5-A272-CEEB53008CDE}"/>
              </a:ext>
            </a:extLst>
          </p:cNvPr>
          <p:cNvSpPr txBox="1"/>
          <p:nvPr/>
        </p:nvSpPr>
        <p:spPr>
          <a:xfrm>
            <a:off x="736600" y="4432300"/>
            <a:ext cx="10479088" cy="830997"/>
          </a:xfrm>
          <a:prstGeom prst="rect">
            <a:avLst/>
          </a:prstGeom>
          <a:noFill/>
        </p:spPr>
        <p:txBody>
          <a:bodyPr wrap="square" rtlCol="0">
            <a:spAutoFit/>
          </a:bodyPr>
          <a:lstStyle/>
          <a:p>
            <a:pPr algn="ctr"/>
            <a:r>
              <a:rPr lang="en-US" sz="4800" b="1" dirty="0"/>
              <a:t>Questions or Comments?</a:t>
            </a:r>
          </a:p>
        </p:txBody>
      </p:sp>
    </p:spTree>
    <p:extLst>
      <p:ext uri="{BB962C8B-B14F-4D97-AF65-F5344CB8AC3E}">
        <p14:creationId xmlns:p14="http://schemas.microsoft.com/office/powerpoint/2010/main" val="2599472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0644188" cy="4953746"/>
          </a:xfrm>
        </p:spPr>
        <p:txBody>
          <a:bodyPr>
            <a:normAutofit/>
          </a:bodyPr>
          <a:lstStyle/>
          <a:p>
            <a:pPr marL="0" indent="0">
              <a:buNone/>
            </a:pPr>
            <a:r>
              <a:rPr lang="en-US" sz="3200" dirty="0"/>
              <a:t>Why does a bad manager who becomes a thief get praised?</a:t>
            </a:r>
          </a:p>
          <a:p>
            <a:pPr marL="914400" indent="-457200">
              <a:buNone/>
            </a:pPr>
            <a:r>
              <a:rPr lang="en-US" sz="3200" dirty="0"/>
              <a:t>He’s not praised for his bad qualities but for one good quality – he’s shrewd.</a:t>
            </a:r>
          </a:p>
          <a:p>
            <a:pPr marL="457200" indent="0">
              <a:buNone/>
            </a:pPr>
            <a:r>
              <a:rPr lang="en-US" sz="3200" i="1" dirty="0" err="1"/>
              <a:t>phrŏnimos</a:t>
            </a:r>
            <a:r>
              <a:rPr lang="en-US" sz="3200" dirty="0"/>
              <a:t> – his skill at planning for his own interests</a:t>
            </a:r>
          </a:p>
        </p:txBody>
      </p:sp>
    </p:spTree>
    <p:extLst>
      <p:ext uri="{BB962C8B-B14F-4D97-AF65-F5344CB8AC3E}">
        <p14:creationId xmlns:p14="http://schemas.microsoft.com/office/powerpoint/2010/main" val="1647033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xmlns="" id="{F8CE07AE-BA61-42D4-8E03-4E4166DAC483}"/>
              </a:ext>
            </a:extLst>
          </p:cNvPr>
          <p:cNvSpPr/>
          <p:nvPr/>
        </p:nvSpPr>
        <p:spPr>
          <a:xfrm>
            <a:off x="7048500" y="127000"/>
            <a:ext cx="5143500" cy="2349500"/>
          </a:xfrm>
          <a:prstGeom prst="wedgeRoundRectCallout">
            <a:avLst>
              <a:gd name="adj1" fmla="val -58117"/>
              <a:gd name="adj2" fmla="val 8466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Clever girl</a:t>
            </a:r>
          </a:p>
        </p:txBody>
      </p:sp>
    </p:spTree>
    <p:extLst>
      <p:ext uri="{BB962C8B-B14F-4D97-AF65-F5344CB8AC3E}">
        <p14:creationId xmlns:p14="http://schemas.microsoft.com/office/powerpoint/2010/main" val="96692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AF6FE08-D616-40EB-A368-21D71D6B369E}"/>
              </a:ext>
            </a:extLst>
          </p:cNvPr>
          <p:cNvSpPr txBox="1"/>
          <p:nvPr/>
        </p:nvSpPr>
        <p:spPr>
          <a:xfrm>
            <a:off x="469900" y="1244342"/>
            <a:ext cx="10972800" cy="3539430"/>
          </a:xfrm>
          <a:prstGeom prst="rect">
            <a:avLst/>
          </a:prstGeom>
          <a:noFill/>
        </p:spPr>
        <p:txBody>
          <a:bodyPr wrap="square" rtlCol="0">
            <a:spAutoFit/>
          </a:bodyPr>
          <a:lstStyle/>
          <a:p>
            <a:r>
              <a:rPr lang="en-US" sz="3200" baseline="30000" dirty="0"/>
              <a:t>10</a:t>
            </a:r>
            <a:r>
              <a:rPr lang="en-US" sz="3200" dirty="0"/>
              <a:t> “One who is faithful in a very little is also faithful in much, and one who is dishonest in a very little is also dishonest in much. </a:t>
            </a:r>
            <a:r>
              <a:rPr lang="en-US" sz="3200" baseline="30000" dirty="0"/>
              <a:t>11</a:t>
            </a:r>
            <a:r>
              <a:rPr lang="en-US" sz="3200" dirty="0"/>
              <a:t> If then you have not been faithful in the unrighteous wealth, who will entrust to you the true riches? </a:t>
            </a:r>
            <a:r>
              <a:rPr lang="en-US" sz="3200" baseline="30000" dirty="0"/>
              <a:t>12</a:t>
            </a:r>
            <a:r>
              <a:rPr lang="en-US" sz="3200" dirty="0"/>
              <a:t> And if you have not been faithful in that which is another's, who will give you that which is your own? </a:t>
            </a:r>
          </a:p>
        </p:txBody>
      </p:sp>
    </p:spTree>
    <p:extLst>
      <p:ext uri="{BB962C8B-B14F-4D97-AF65-F5344CB8AC3E}">
        <p14:creationId xmlns:p14="http://schemas.microsoft.com/office/powerpoint/2010/main" val="784775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AF6FE08-D616-40EB-A368-21D71D6B369E}"/>
              </a:ext>
            </a:extLst>
          </p:cNvPr>
          <p:cNvSpPr txBox="1"/>
          <p:nvPr/>
        </p:nvSpPr>
        <p:spPr>
          <a:xfrm>
            <a:off x="469900" y="1244342"/>
            <a:ext cx="10972800" cy="3539430"/>
          </a:xfrm>
          <a:prstGeom prst="rect">
            <a:avLst/>
          </a:prstGeom>
          <a:noFill/>
        </p:spPr>
        <p:txBody>
          <a:bodyPr wrap="square" rtlCol="0">
            <a:spAutoFit/>
          </a:bodyPr>
          <a:lstStyle/>
          <a:p>
            <a:r>
              <a:rPr lang="en-US" sz="3200" baseline="30000" dirty="0"/>
              <a:t>10</a:t>
            </a:r>
            <a:r>
              <a:rPr lang="en-US" sz="3200" dirty="0"/>
              <a:t> “One who is faithful in a very little is also faithful in much, and one who is dishonest in a very little is also dishonest in much. </a:t>
            </a:r>
            <a:r>
              <a:rPr lang="en-US" sz="3200" baseline="30000" dirty="0"/>
              <a:t>11</a:t>
            </a:r>
            <a:r>
              <a:rPr lang="en-US" sz="3200" dirty="0"/>
              <a:t> If then you have not been faithful in the unrighteous wealth, who will entrust to you the true riches? </a:t>
            </a:r>
            <a:r>
              <a:rPr lang="en-US" sz="3200" baseline="30000" dirty="0"/>
              <a:t>12</a:t>
            </a:r>
            <a:r>
              <a:rPr lang="en-US" sz="3200" dirty="0"/>
              <a:t> And if you have not been faithful in </a:t>
            </a:r>
            <a:r>
              <a:rPr lang="en-US" sz="3200" b="1" dirty="0">
                <a:solidFill>
                  <a:srgbClr val="FFFF00"/>
                </a:solidFill>
              </a:rPr>
              <a:t>that which is another's</a:t>
            </a:r>
            <a:r>
              <a:rPr lang="en-US" sz="3200" dirty="0"/>
              <a:t>, who will give you that which is your own? </a:t>
            </a:r>
          </a:p>
        </p:txBody>
      </p:sp>
    </p:spTree>
    <p:extLst>
      <p:ext uri="{BB962C8B-B14F-4D97-AF65-F5344CB8AC3E}">
        <p14:creationId xmlns:p14="http://schemas.microsoft.com/office/powerpoint/2010/main" val="2308977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38212" y="1231900"/>
            <a:ext cx="11075988" cy="4953746"/>
          </a:xfrm>
        </p:spPr>
        <p:txBody>
          <a:bodyPr>
            <a:normAutofit fontScale="92500" lnSpcReduction="20000"/>
          </a:bodyPr>
          <a:lstStyle/>
          <a:p>
            <a:pPr>
              <a:spcBef>
                <a:spcPts val="0"/>
              </a:spcBef>
            </a:pPr>
            <a:r>
              <a:rPr lang="en-US" sz="4000" dirty="0"/>
              <a:t> </a:t>
            </a:r>
            <a:r>
              <a:rPr lang="en-US" sz="4200" dirty="0"/>
              <a:t>What you have belongs to God.</a:t>
            </a:r>
          </a:p>
          <a:p>
            <a:pPr marL="863600" indent="-406400">
              <a:spcBef>
                <a:spcPts val="1200"/>
              </a:spcBef>
              <a:buNone/>
            </a:pPr>
            <a:r>
              <a:rPr lang="en-US" sz="3300" dirty="0"/>
              <a:t>Job 41:11 </a:t>
            </a:r>
            <a:r>
              <a:rPr lang="en-US" sz="3300" i="1" dirty="0"/>
              <a:t>Whatever is under the whole heaven is mine.</a:t>
            </a:r>
          </a:p>
          <a:p>
            <a:pPr marL="863600" indent="-406400">
              <a:spcBef>
                <a:spcPts val="1200"/>
              </a:spcBef>
              <a:buNone/>
            </a:pPr>
            <a:r>
              <a:rPr lang="en-US" sz="3300" dirty="0"/>
              <a:t>Psalm 24:1 </a:t>
            </a:r>
            <a:r>
              <a:rPr lang="en-US" sz="3300" i="1" dirty="0"/>
              <a:t>The earth is the Lord's and the fullness thereof, the world and those who dwell therein</a:t>
            </a:r>
          </a:p>
          <a:p>
            <a:pPr marL="863600" indent="-406400">
              <a:spcBef>
                <a:spcPts val="1200"/>
              </a:spcBef>
              <a:buNone/>
            </a:pPr>
            <a:r>
              <a:rPr lang="en-US" sz="3300" dirty="0"/>
              <a:t>Psalm 50:10, 12 </a:t>
            </a:r>
            <a:r>
              <a:rPr lang="en-US" sz="3300" i="1" dirty="0"/>
              <a:t>For every beast of the forest is mine, the cattle on a thousand hills…the world and its fullness are mine.</a:t>
            </a:r>
          </a:p>
          <a:p>
            <a:pPr marL="863600" indent="-406400">
              <a:spcBef>
                <a:spcPts val="1200"/>
              </a:spcBef>
              <a:buNone/>
            </a:pPr>
            <a:r>
              <a:rPr lang="en-US" sz="3300" dirty="0"/>
              <a:t>1 Chronicles 29:14 …</a:t>
            </a:r>
            <a:r>
              <a:rPr lang="en-US" sz="3300" i="1" dirty="0"/>
              <a:t>all things come from you, and of your own have we given you.</a:t>
            </a:r>
          </a:p>
          <a:p>
            <a:pPr marL="457200" indent="0">
              <a:spcBef>
                <a:spcPts val="0"/>
              </a:spcBef>
              <a:buNone/>
            </a:pPr>
            <a:endParaRPr lang="en-US" sz="3600" dirty="0"/>
          </a:p>
        </p:txBody>
      </p:sp>
    </p:spTree>
    <p:extLst>
      <p:ext uri="{BB962C8B-B14F-4D97-AF65-F5344CB8AC3E}">
        <p14:creationId xmlns:p14="http://schemas.microsoft.com/office/powerpoint/2010/main" val="228480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16164-0B47-467B-864A-A74CA1CB406A}"/>
              </a:ext>
            </a:extLst>
          </p:cNvPr>
          <p:cNvSpPr>
            <a:spLocks noGrp="1"/>
          </p:cNvSpPr>
          <p:nvPr>
            <p:ph type="title"/>
          </p:nvPr>
        </p:nvSpPr>
        <p:spPr>
          <a:xfrm>
            <a:off x="646111" y="452718"/>
            <a:ext cx="9404723" cy="779182"/>
          </a:xfrm>
        </p:spPr>
        <p:txBody>
          <a:bodyPr/>
          <a:lstStyle/>
          <a:p>
            <a:r>
              <a:rPr lang="en-US" dirty="0"/>
              <a:t>Managing for your retirement.</a:t>
            </a:r>
          </a:p>
        </p:txBody>
      </p:sp>
      <p:sp>
        <p:nvSpPr>
          <p:cNvPr id="3" name="Content Placeholder 2">
            <a:extLst>
              <a:ext uri="{FF2B5EF4-FFF2-40B4-BE49-F238E27FC236}">
                <a16:creationId xmlns:a16="http://schemas.microsoft.com/office/drawing/2014/main" xmlns="" id="{4531EB0E-6574-4CA4-B6B5-9ADFFBC79D4A}"/>
              </a:ext>
            </a:extLst>
          </p:cNvPr>
          <p:cNvSpPr>
            <a:spLocks noGrp="1"/>
          </p:cNvSpPr>
          <p:nvPr>
            <p:ph idx="1"/>
          </p:nvPr>
        </p:nvSpPr>
        <p:spPr>
          <a:xfrm>
            <a:off x="976312" y="1345454"/>
            <a:ext cx="10593388" cy="4953746"/>
          </a:xfrm>
        </p:spPr>
        <p:txBody>
          <a:bodyPr>
            <a:normAutofit lnSpcReduction="10000"/>
          </a:bodyPr>
          <a:lstStyle/>
          <a:p>
            <a:pPr>
              <a:spcBef>
                <a:spcPts val="1200"/>
              </a:spcBef>
            </a:pPr>
            <a:r>
              <a:rPr lang="en-US" sz="4000" dirty="0"/>
              <a:t> </a:t>
            </a:r>
            <a:r>
              <a:rPr lang="en-US" sz="3600" dirty="0"/>
              <a:t>What you have belongs to God.</a:t>
            </a:r>
          </a:p>
          <a:p>
            <a:pPr>
              <a:spcBef>
                <a:spcPts val="1200"/>
              </a:spcBef>
            </a:pPr>
            <a:r>
              <a:rPr lang="en-US" sz="3600" dirty="0"/>
              <a:t> Your management of it will soon end.</a:t>
            </a:r>
          </a:p>
          <a:p>
            <a:pPr marL="457200" indent="0">
              <a:spcBef>
                <a:spcPts val="1200"/>
              </a:spcBef>
              <a:buNone/>
            </a:pPr>
            <a:r>
              <a:rPr lang="en-US" sz="3000" i="1" dirty="0"/>
              <a:t>O Lord, make me know my end and what is the measure of my days; let me know how fleeting I am! Behold, you have made my days a few handbreadths, and my lifetime is as nothing before you. Surely all mankind stands as a mere breath! Surely a man goes about as a shadow! Man heaps up wealth and does not know who will gather! </a:t>
            </a:r>
          </a:p>
          <a:p>
            <a:pPr marL="457200" indent="0" algn="r">
              <a:spcBef>
                <a:spcPts val="1200"/>
              </a:spcBef>
              <a:buNone/>
            </a:pPr>
            <a:r>
              <a:rPr lang="en-US" sz="3000" dirty="0"/>
              <a:t>Psalm 39: 4-6 </a:t>
            </a:r>
          </a:p>
          <a:p>
            <a:pPr marL="457200" indent="0">
              <a:spcBef>
                <a:spcPts val="1200"/>
              </a:spcBef>
              <a:buNone/>
            </a:pPr>
            <a:endParaRPr lang="en-US" sz="3600" dirty="0"/>
          </a:p>
        </p:txBody>
      </p:sp>
    </p:spTree>
    <p:extLst>
      <p:ext uri="{BB962C8B-B14F-4D97-AF65-F5344CB8AC3E}">
        <p14:creationId xmlns:p14="http://schemas.microsoft.com/office/powerpoint/2010/main" val="4427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1998</Words>
  <Application>Microsoft Office PowerPoint</Application>
  <PresentationFormat>Widescreen</PresentationFormat>
  <Paragraphs>160</Paragraphs>
  <Slides>31</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Century Gothic</vt:lpstr>
      <vt:lpstr>Wingdings 3</vt:lpstr>
      <vt:lpstr>Ion</vt:lpstr>
      <vt:lpstr>The Shrewd Manager</vt:lpstr>
      <vt:lpstr>PowerPoint Presentation</vt:lpstr>
      <vt:lpstr>PowerPoint Presentation</vt:lpstr>
      <vt:lpstr>Managing for your ‘retirement’.</vt:lpstr>
      <vt:lpstr>PowerPoint Presentation</vt:lpstr>
      <vt:lpstr>PowerPoint Presentation</vt:lpstr>
      <vt:lpstr>PowerPoint Presentation</vt:lpstr>
      <vt:lpstr>Managing for your ‘retirement’.</vt:lpstr>
      <vt:lpstr>Managing for your retirement.</vt:lpstr>
      <vt:lpstr>Managing for your retirement.</vt:lpstr>
      <vt:lpstr>Managing for your retirement.</vt:lpstr>
      <vt:lpstr>Managing for your retirement.</vt:lpstr>
      <vt:lpstr>PowerPoint Presentation</vt:lpstr>
      <vt:lpstr>PowerPoint Presentation</vt:lpstr>
      <vt:lpstr>Managing for your retirement.</vt:lpstr>
      <vt:lpstr>PowerPoint Presentation</vt:lpstr>
      <vt:lpstr>Managing for your retirement.</vt:lpstr>
      <vt:lpstr>PowerPoint Presentation</vt:lpstr>
      <vt:lpstr>Managing for your retirement.</vt:lpstr>
      <vt:lpstr>Managing for your retirement.</vt:lpstr>
      <vt:lpstr>Managing for your retirement.</vt:lpstr>
      <vt:lpstr>PowerPoint Presentation</vt:lpstr>
      <vt:lpstr>PowerPoint Presentation</vt:lpstr>
      <vt:lpstr>PowerPoint Presentation</vt:lpstr>
      <vt:lpstr>PowerPoint Presentation</vt:lpstr>
      <vt:lpstr>Managing for your retirement.</vt:lpstr>
      <vt:lpstr>Managing for your retirement.</vt:lpstr>
      <vt:lpstr>PowerPoint Presentation</vt:lpstr>
      <vt:lpstr>Managing for your retirement.</vt:lpstr>
      <vt:lpstr>PowerPoint Presentation</vt:lpstr>
      <vt:lpstr>Managing for your retirement.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2023-12-04T15:05:30Z</dcterms:created>
  <dcterms:modified xsi:type="dcterms:W3CDTF">2023-12-04T15:05:39Z</dcterms:modified>
</cp:coreProperties>
</file>