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29"/>
  </p:notesMasterIdLst>
  <p:handoutMasterIdLst>
    <p:handoutMasterId r:id="rId30"/>
  </p:handoutMasterIdLst>
  <p:sldIdLst>
    <p:sldId id="256" r:id="rId5"/>
    <p:sldId id="277" r:id="rId6"/>
    <p:sldId id="284" r:id="rId7"/>
    <p:sldId id="275" r:id="rId8"/>
    <p:sldId id="301" r:id="rId9"/>
    <p:sldId id="295" r:id="rId10"/>
    <p:sldId id="276" r:id="rId11"/>
    <p:sldId id="294" r:id="rId12"/>
    <p:sldId id="296" r:id="rId13"/>
    <p:sldId id="297" r:id="rId14"/>
    <p:sldId id="302" r:id="rId15"/>
    <p:sldId id="298" r:id="rId16"/>
    <p:sldId id="299" r:id="rId17"/>
    <p:sldId id="300" r:id="rId18"/>
    <p:sldId id="285" r:id="rId19"/>
    <p:sldId id="288" r:id="rId20"/>
    <p:sldId id="280" r:id="rId21"/>
    <p:sldId id="290" r:id="rId22"/>
    <p:sldId id="286" r:id="rId23"/>
    <p:sldId id="287" r:id="rId24"/>
    <p:sldId id="289" r:id="rId25"/>
    <p:sldId id="291" r:id="rId26"/>
    <p:sldId id="304" r:id="rId27"/>
    <p:sldId id="281"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4" autoAdjust="0"/>
  </p:normalViewPr>
  <p:slideViewPr>
    <p:cSldViewPr showGuides="1">
      <p:cViewPr varScale="1">
        <p:scale>
          <a:sx n="33" d="100"/>
          <a:sy n="33" d="100"/>
        </p:scale>
        <p:origin x="193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7C219EB-DE48-43D7-8F10-DA5E52ED854D}" type="datetimeFigureOut">
              <a:rPr lang="en-US" smtClean="0"/>
              <a:t>2/7/2019</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A316E93-CD8E-4D60-93FF-404C22624CE5}" type="slidenum">
              <a:rPr lang="en-US" smtClean="0"/>
              <a:t>‹#›</a:t>
            </a:fld>
            <a:endParaRPr lang="en-US"/>
          </a:p>
        </p:txBody>
      </p:sp>
    </p:spTree>
    <p:extLst>
      <p:ext uri="{BB962C8B-B14F-4D97-AF65-F5344CB8AC3E}">
        <p14:creationId xmlns:p14="http://schemas.microsoft.com/office/powerpoint/2010/main" val="352485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9FEDCB57-FE26-4D41-9072-93A613AD77A6}" type="datetimeFigureOut">
              <a:rPr lang="en-US" smtClean="0"/>
              <a:t>2/7/2019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4BC0161E-048D-4631-9EE0-34236EC61DB3}" type="slidenum">
              <a:rPr lang="en-US" smtClean="0"/>
              <a:t>‹#›</a:t>
            </a:fld>
            <a:endParaRPr lang="en-US"/>
          </a:p>
        </p:txBody>
      </p:sp>
    </p:spTree>
    <p:extLst>
      <p:ext uri="{BB962C8B-B14F-4D97-AF65-F5344CB8AC3E}">
        <p14:creationId xmlns:p14="http://schemas.microsoft.com/office/powerpoint/2010/main" val="324966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a:t>
            </a:fld>
            <a:endParaRPr lang="en-US"/>
          </a:p>
        </p:txBody>
      </p:sp>
    </p:spTree>
    <p:extLst>
      <p:ext uri="{BB962C8B-B14F-4D97-AF65-F5344CB8AC3E}">
        <p14:creationId xmlns:p14="http://schemas.microsoft.com/office/powerpoint/2010/main" val="310587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10</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11</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12</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13</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14</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15</a:t>
            </a:fld>
            <a:endParaRPr lang="en-US"/>
          </a:p>
        </p:txBody>
      </p:sp>
    </p:spTree>
    <p:extLst>
      <p:ext uri="{BB962C8B-B14F-4D97-AF65-F5344CB8AC3E}">
        <p14:creationId xmlns:p14="http://schemas.microsoft.com/office/powerpoint/2010/main" val="142180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16</a:t>
            </a:fld>
            <a:endParaRPr lang="en-US"/>
          </a:p>
        </p:txBody>
      </p:sp>
    </p:spTree>
    <p:extLst>
      <p:ext uri="{BB962C8B-B14F-4D97-AF65-F5344CB8AC3E}">
        <p14:creationId xmlns:p14="http://schemas.microsoft.com/office/powerpoint/2010/main" val="199369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17</a:t>
            </a:fld>
            <a:endParaRPr lang="en-US"/>
          </a:p>
        </p:txBody>
      </p:sp>
    </p:spTree>
    <p:extLst>
      <p:ext uri="{BB962C8B-B14F-4D97-AF65-F5344CB8AC3E}">
        <p14:creationId xmlns:p14="http://schemas.microsoft.com/office/powerpoint/2010/main" val="25904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18</a:t>
            </a:fld>
            <a:endParaRPr lang="en-US"/>
          </a:p>
        </p:txBody>
      </p:sp>
    </p:spTree>
    <p:extLst>
      <p:ext uri="{BB962C8B-B14F-4D97-AF65-F5344CB8AC3E}">
        <p14:creationId xmlns:p14="http://schemas.microsoft.com/office/powerpoint/2010/main" val="25904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C0161E-048D-4631-9EE0-34236EC61DB3}" type="slidenum">
              <a:rPr lang="en-US" smtClean="0"/>
              <a:t>19</a:t>
            </a:fld>
            <a:endParaRPr lang="en-US"/>
          </a:p>
        </p:txBody>
      </p:sp>
    </p:spTree>
    <p:extLst>
      <p:ext uri="{BB962C8B-B14F-4D97-AF65-F5344CB8AC3E}">
        <p14:creationId xmlns:p14="http://schemas.microsoft.com/office/powerpoint/2010/main" val="56473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2</a:t>
            </a:fld>
            <a:endParaRPr lang="en-US"/>
          </a:p>
        </p:txBody>
      </p:sp>
    </p:spTree>
    <p:extLst>
      <p:ext uri="{BB962C8B-B14F-4D97-AF65-F5344CB8AC3E}">
        <p14:creationId xmlns:p14="http://schemas.microsoft.com/office/powerpoint/2010/main" val="338265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C0161E-048D-4631-9EE0-34236EC61DB3}" type="slidenum">
              <a:rPr lang="en-US" smtClean="0"/>
              <a:t>20</a:t>
            </a:fld>
            <a:endParaRPr lang="en-US"/>
          </a:p>
        </p:txBody>
      </p:sp>
    </p:spTree>
    <p:extLst>
      <p:ext uri="{BB962C8B-B14F-4D97-AF65-F5344CB8AC3E}">
        <p14:creationId xmlns:p14="http://schemas.microsoft.com/office/powerpoint/2010/main" val="150072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21</a:t>
            </a:fld>
            <a:endParaRPr lang="en-US"/>
          </a:p>
        </p:txBody>
      </p:sp>
    </p:spTree>
    <p:extLst>
      <p:ext uri="{BB962C8B-B14F-4D97-AF65-F5344CB8AC3E}">
        <p14:creationId xmlns:p14="http://schemas.microsoft.com/office/powerpoint/2010/main" val="242947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22</a:t>
            </a:fld>
            <a:endParaRPr lang="en-US"/>
          </a:p>
        </p:txBody>
      </p:sp>
    </p:spTree>
    <p:extLst>
      <p:ext uri="{BB962C8B-B14F-4D97-AF65-F5344CB8AC3E}">
        <p14:creationId xmlns:p14="http://schemas.microsoft.com/office/powerpoint/2010/main" val="123659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23</a:t>
            </a:fld>
            <a:endParaRPr lang="en-US"/>
          </a:p>
        </p:txBody>
      </p:sp>
    </p:spTree>
    <p:extLst>
      <p:ext uri="{BB962C8B-B14F-4D97-AF65-F5344CB8AC3E}">
        <p14:creationId xmlns:p14="http://schemas.microsoft.com/office/powerpoint/2010/main" val="1236594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C0161E-048D-4631-9EE0-34236EC61DB3}" type="slidenum">
              <a:rPr lang="en-US" smtClean="0"/>
              <a:t>24</a:t>
            </a:fld>
            <a:endParaRPr lang="en-US"/>
          </a:p>
        </p:txBody>
      </p:sp>
    </p:spTree>
    <p:extLst>
      <p:ext uri="{BB962C8B-B14F-4D97-AF65-F5344CB8AC3E}">
        <p14:creationId xmlns:p14="http://schemas.microsoft.com/office/powerpoint/2010/main" val="290370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3</a:t>
            </a:fld>
            <a:endParaRPr lang="en-US"/>
          </a:p>
        </p:txBody>
      </p:sp>
    </p:spTree>
    <p:extLst>
      <p:ext uri="{BB962C8B-B14F-4D97-AF65-F5344CB8AC3E}">
        <p14:creationId xmlns:p14="http://schemas.microsoft.com/office/powerpoint/2010/main" val="424463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4</a:t>
            </a:fld>
            <a:endParaRPr lang="en-US"/>
          </a:p>
        </p:txBody>
      </p:sp>
    </p:spTree>
    <p:extLst>
      <p:ext uri="{BB962C8B-B14F-4D97-AF65-F5344CB8AC3E}">
        <p14:creationId xmlns:p14="http://schemas.microsoft.com/office/powerpoint/2010/main" val="75964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5</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6</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7</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8</a:t>
            </a:fld>
            <a:endParaRPr lang="en-US"/>
          </a:p>
        </p:txBody>
      </p:sp>
    </p:spTree>
    <p:extLst>
      <p:ext uri="{BB962C8B-B14F-4D97-AF65-F5344CB8AC3E}">
        <p14:creationId xmlns:p14="http://schemas.microsoft.com/office/powerpoint/2010/main" val="239872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0161E-048D-4631-9EE0-34236EC61DB3}" type="slidenum">
              <a:rPr lang="en-US" smtClean="0"/>
              <a:t>9</a:t>
            </a:fld>
            <a:endParaRPr lang="en-US"/>
          </a:p>
        </p:txBody>
      </p:sp>
    </p:spTree>
    <p:extLst>
      <p:ext uri="{BB962C8B-B14F-4D97-AF65-F5344CB8AC3E}">
        <p14:creationId xmlns:p14="http://schemas.microsoft.com/office/powerpoint/2010/main" val="239872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428689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231584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12471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EC9299-1BF2-4873-BBA4-A7679DCDBE5C}"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133454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a:latin typeface="Caecilia LT Std Roman" pitchFamily="18" charset="0"/>
              </a:defRPr>
            </a:lvl1pPr>
            <a:lvl2pPr>
              <a:defRPr>
                <a:latin typeface="Caecilia LT Std Roman" pitchFamily="18" charset="0"/>
              </a:defRPr>
            </a:lvl2pPr>
            <a:lvl3pPr>
              <a:defRPr>
                <a:latin typeface="Caecilia LT Std Roman" pitchFamily="18" charset="0"/>
              </a:defRPr>
            </a:lvl3pPr>
            <a:lvl4pPr>
              <a:defRPr>
                <a:latin typeface="Caecilia LT Std Roman" pitchFamily="18" charset="0"/>
              </a:defRPr>
            </a:lvl4pPr>
            <a:lvl5pPr>
              <a:defRPr>
                <a:latin typeface="Caecilia LT Std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24636687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F6B97-3D2E-4158-A433-173F7AD8965C}"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4655738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BB65CF-1332-4FBA-9212-7605BDC1CC36}"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18028038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E36E3C-63AF-47B3-BB2B-02706F36E95B}" type="slidenum">
              <a:rPr lang="en-US">
                <a:solidFill>
                  <a:srgbClr val="000000"/>
                </a:solidFill>
              </a:rPr>
              <a:pPr>
                <a:def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17264721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32B542-1571-4B00-A489-A31793528CB8}"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25633801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35564523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672D4-F647-467A-9F5D-0B76737A9F0B}"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10690900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202892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494C9F-2D6D-4E7A-9E49-91B93FCCD878}"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16531174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3C06D5-45D6-4364-A351-8A44E6BCAE58}"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25910370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8A7D0-6FDD-4998-911C-36C5E95C8EE6}"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53" y="6172200"/>
            <a:ext cx="634947" cy="609600"/>
          </a:xfrm>
          <a:prstGeom prst="rect">
            <a:avLst/>
          </a:prstGeom>
        </p:spPr>
      </p:pic>
    </p:spTree>
    <p:extLst>
      <p:ext uri="{BB962C8B-B14F-4D97-AF65-F5344CB8AC3E}">
        <p14:creationId xmlns:p14="http://schemas.microsoft.com/office/powerpoint/2010/main" val="7361086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95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250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060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808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610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934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09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958B9-F14B-46ED-A0A0-875C8E66914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2291252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75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853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31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62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424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117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5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404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763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89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958B9-F14B-46ED-A0A0-875C8E66914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643537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47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517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004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56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73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958B9-F14B-46ED-A0A0-875C8E66914C}"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293723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958B9-F14B-46ED-A0A0-875C8E66914C}"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17427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958B9-F14B-46ED-A0A0-875C8E66914C}"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3327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958B9-F14B-46ED-A0A0-875C8E66914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131983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958B9-F14B-46ED-A0A0-875C8E66914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BFD3D-2257-48EA-BC48-68BC0E482FF8}" type="slidenum">
              <a:rPr lang="en-US" smtClean="0"/>
              <a:t>‹#›</a:t>
            </a:fld>
            <a:endParaRPr lang="en-US"/>
          </a:p>
        </p:txBody>
      </p:sp>
    </p:spTree>
    <p:extLst>
      <p:ext uri="{BB962C8B-B14F-4D97-AF65-F5344CB8AC3E}">
        <p14:creationId xmlns:p14="http://schemas.microsoft.com/office/powerpoint/2010/main" val="398997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958B9-F14B-46ED-A0A0-875C8E66914C}" type="datetimeFigureOut">
              <a:rPr lang="en-US" smtClean="0"/>
              <a:t>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BFD3D-2257-48EA-BC48-68BC0E482FF8}" type="slidenum">
              <a:rPr lang="en-US" smtClean="0"/>
              <a:t>‹#›</a:t>
            </a:fld>
            <a:endParaRPr lang="en-US"/>
          </a:p>
        </p:txBody>
      </p:sp>
    </p:spTree>
    <p:extLst>
      <p:ext uri="{BB962C8B-B14F-4D97-AF65-F5344CB8AC3E}">
        <p14:creationId xmlns:p14="http://schemas.microsoft.com/office/powerpoint/2010/main" val="9140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1198EBD9-282A-4B64-BD6E-944A5EA2E3CC}"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pic>
        <p:nvPicPr>
          <p:cNvPr id="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00" y="6181725"/>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0"/>
            <a:ext cx="9144000" cy="1066800"/>
          </a:xfrm>
          <a:prstGeom prst="rect">
            <a:avLst/>
          </a:prstGeom>
          <a:solidFill>
            <a:srgbClr val="064680"/>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1035" name="Rectangle 11"/>
          <p:cNvSpPr>
            <a:spLocks noChangeArrowheads="1"/>
          </p:cNvSpPr>
          <p:nvPr/>
        </p:nvSpPr>
        <p:spPr bwMode="auto">
          <a:xfrm>
            <a:off x="0" y="1066800"/>
            <a:ext cx="9144000" cy="76200"/>
          </a:xfrm>
          <a:prstGeom prst="rect">
            <a:avLst/>
          </a:prstGeom>
          <a:solidFill>
            <a:srgbClr val="000000"/>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404655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064680"/>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64680"/>
        </a:buClr>
        <a:buChar char="–"/>
        <a:defRPr sz="2800">
          <a:solidFill>
            <a:schemeClr val="tx1"/>
          </a:solidFill>
          <a:latin typeface="+mn-lt"/>
        </a:defRPr>
      </a:lvl2pPr>
      <a:lvl3pPr marL="1143000" indent="-228600" algn="l" rtl="0" eaLnBrk="1" fontAlgn="base" hangingPunct="1">
        <a:spcBef>
          <a:spcPct val="20000"/>
        </a:spcBef>
        <a:spcAft>
          <a:spcPct val="0"/>
        </a:spcAft>
        <a:buClr>
          <a:srgbClr val="064680"/>
        </a:buClr>
        <a:buChar char="•"/>
        <a:defRPr sz="2400">
          <a:solidFill>
            <a:schemeClr val="tx1"/>
          </a:solidFill>
          <a:latin typeface="+mn-lt"/>
        </a:defRPr>
      </a:lvl3pPr>
      <a:lvl4pPr marL="1600200" indent="-228600" algn="l" rtl="0" eaLnBrk="1" fontAlgn="base" hangingPunct="1">
        <a:spcBef>
          <a:spcPct val="20000"/>
        </a:spcBef>
        <a:spcAft>
          <a:spcPct val="0"/>
        </a:spcAft>
        <a:buClr>
          <a:srgbClr val="064680"/>
        </a:buClr>
        <a:buChar char="–"/>
        <a:defRPr sz="2000">
          <a:solidFill>
            <a:schemeClr val="tx1"/>
          </a:solidFill>
          <a:latin typeface="+mn-lt"/>
        </a:defRPr>
      </a:lvl4pPr>
      <a:lvl5pPr marL="2057400" indent="-228600" algn="l" rtl="0" eaLnBrk="1" fontAlgn="base" hangingPunct="1">
        <a:spcBef>
          <a:spcPct val="20000"/>
        </a:spcBef>
        <a:spcAft>
          <a:spcPct val="0"/>
        </a:spcAft>
        <a:buClr>
          <a:srgbClr val="064680"/>
        </a:buClr>
        <a:buChar char="»"/>
        <a:defRPr sz="2000">
          <a:solidFill>
            <a:schemeClr val="tx1"/>
          </a:solidFill>
          <a:latin typeface="+mn-lt"/>
        </a:defRPr>
      </a:lvl5pPr>
      <a:lvl6pPr marL="2514600" indent="-228600" algn="l" rtl="0" eaLnBrk="1" fontAlgn="base" hangingPunct="1">
        <a:spcBef>
          <a:spcPct val="20000"/>
        </a:spcBef>
        <a:spcAft>
          <a:spcPct val="0"/>
        </a:spcAft>
        <a:buClr>
          <a:srgbClr val="064680"/>
        </a:buClr>
        <a:buChar char="»"/>
        <a:defRPr sz="2000">
          <a:solidFill>
            <a:schemeClr val="tx1"/>
          </a:solidFill>
          <a:latin typeface="+mn-lt"/>
        </a:defRPr>
      </a:lvl6pPr>
      <a:lvl7pPr marL="2971800" indent="-228600" algn="l" rtl="0" eaLnBrk="1" fontAlgn="base" hangingPunct="1">
        <a:spcBef>
          <a:spcPct val="20000"/>
        </a:spcBef>
        <a:spcAft>
          <a:spcPct val="0"/>
        </a:spcAft>
        <a:buClr>
          <a:srgbClr val="064680"/>
        </a:buClr>
        <a:buChar char="»"/>
        <a:defRPr sz="2000">
          <a:solidFill>
            <a:schemeClr val="tx1"/>
          </a:solidFill>
          <a:latin typeface="+mn-lt"/>
        </a:defRPr>
      </a:lvl7pPr>
      <a:lvl8pPr marL="3429000" indent="-228600" algn="l" rtl="0" eaLnBrk="1" fontAlgn="base" hangingPunct="1">
        <a:spcBef>
          <a:spcPct val="20000"/>
        </a:spcBef>
        <a:spcAft>
          <a:spcPct val="0"/>
        </a:spcAft>
        <a:buClr>
          <a:srgbClr val="064680"/>
        </a:buClr>
        <a:buChar char="»"/>
        <a:defRPr sz="2000">
          <a:solidFill>
            <a:schemeClr val="tx1"/>
          </a:solidFill>
          <a:latin typeface="+mn-lt"/>
        </a:defRPr>
      </a:lvl8pPr>
      <a:lvl9pPr marL="3886200" indent="-228600" algn="l" rtl="0" eaLnBrk="1" fontAlgn="base" hangingPunct="1">
        <a:spcBef>
          <a:spcPct val="20000"/>
        </a:spcBef>
        <a:spcAft>
          <a:spcPct val="0"/>
        </a:spcAft>
        <a:buClr>
          <a:srgbClr val="06468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904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958B9-F14B-46ED-A0A0-875C8E66914C}" type="datetimeFigureOut">
              <a:rPr lang="en-US" smtClean="0">
                <a:solidFill>
                  <a:prstClr val="black">
                    <a:tint val="75000"/>
                  </a:prstClr>
                </a:solidFill>
              </a:rPr>
              <a:pPr/>
              <a:t>2/7/2019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BFD3D-2257-48EA-BC48-68BC0E482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8612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hyperlink" Target="http://web.stanford.edu/class/msande271/onlinetools/LearnedOpt.html" TargetMode="External"/><Relationship Id="rId4" Type="http://schemas.openxmlformats.org/officeDocument/2006/relationships/image" Target="cid:167fcb8a21598796b1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cid:167fcb8a21598796b13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cid:167fcb8a21598796b1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b="1" dirty="0" smtClean="0"/>
              <a:t>Dealing with Tragedies:  </a:t>
            </a:r>
            <a:r>
              <a:rPr lang="en-US" dirty="0"/>
              <a:t/>
            </a:r>
            <a:br>
              <a:rPr lang="en-US" dirty="0"/>
            </a:br>
            <a:r>
              <a:rPr lang="en-US" dirty="0" smtClean="0"/>
              <a:t>small &amp; large; present &amp; future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68081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1752600" y="4343400"/>
            <a:ext cx="7086600" cy="2514600"/>
          </a:xfrm>
          <a:prstGeom prst="rect">
            <a:avLst/>
          </a:prstGeom>
          <a:solidFill>
            <a:schemeClr val="tx1"/>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dirty="0" smtClean="0">
                <a:solidFill>
                  <a:schemeClr val="bg1"/>
                </a:solidFill>
              </a:rPr>
              <a:t>Hope changes </a:t>
            </a:r>
            <a:r>
              <a:rPr lang="en-US" i="1" dirty="0" smtClean="0">
                <a:solidFill>
                  <a:schemeClr val="bg1"/>
                </a:solidFill>
              </a:rPr>
              <a:t>perspective</a:t>
            </a:r>
            <a:r>
              <a:rPr lang="en-US" dirty="0" smtClean="0">
                <a:solidFill>
                  <a:schemeClr val="bg1"/>
                </a:solidFill>
              </a:rPr>
              <a:t> about what </a:t>
            </a:r>
            <a:r>
              <a:rPr lang="en-US" dirty="0">
                <a:solidFill>
                  <a:schemeClr val="bg1"/>
                </a:solidFill>
              </a:rPr>
              <a:t>i</a:t>
            </a:r>
            <a:r>
              <a:rPr lang="en-US" dirty="0" smtClean="0">
                <a:solidFill>
                  <a:schemeClr val="bg1"/>
                </a:solidFill>
              </a:rPr>
              <a:t>s:</a:t>
            </a:r>
          </a:p>
          <a:p>
            <a:pPr marL="57150" indent="0">
              <a:lnSpc>
                <a:spcPct val="150000"/>
              </a:lnSpc>
              <a:spcBef>
                <a:spcPts val="0"/>
              </a:spcBef>
              <a:buNone/>
            </a:pPr>
            <a:r>
              <a:rPr lang="en-US" dirty="0" smtClean="0">
                <a:solidFill>
                  <a:schemeClr val="bg1"/>
                </a:solidFill>
              </a:rPr>
              <a:t>  P–</a:t>
            </a:r>
            <a:r>
              <a:rPr lang="en-US" dirty="0" err="1" smtClean="0">
                <a:solidFill>
                  <a:schemeClr val="bg1"/>
                </a:solidFill>
              </a:rPr>
              <a:t>ermanent</a:t>
            </a:r>
            <a:r>
              <a:rPr lang="en-US" dirty="0" smtClean="0">
                <a:solidFill>
                  <a:schemeClr val="bg1"/>
                </a:solidFill>
              </a:rPr>
              <a:t>	P–</a:t>
            </a:r>
            <a:r>
              <a:rPr lang="en-US" dirty="0" err="1" smtClean="0">
                <a:solidFill>
                  <a:schemeClr val="bg1"/>
                </a:solidFill>
              </a:rPr>
              <a:t>ervasive</a:t>
            </a:r>
            <a:r>
              <a:rPr lang="en-US" dirty="0" smtClean="0">
                <a:solidFill>
                  <a:schemeClr val="bg1"/>
                </a:solidFill>
              </a:rPr>
              <a:t>     P–</a:t>
            </a:r>
            <a:r>
              <a:rPr lang="en-US" dirty="0" err="1" smtClean="0">
                <a:solidFill>
                  <a:schemeClr val="bg1"/>
                </a:solidFill>
              </a:rPr>
              <a:t>ersonal</a:t>
            </a:r>
            <a:r>
              <a:rPr lang="en-US" dirty="0" smtClean="0">
                <a:solidFill>
                  <a:schemeClr val="bg1"/>
                </a:solidFill>
              </a:rPr>
              <a:t> </a:t>
            </a:r>
          </a:p>
          <a:p>
            <a:pPr marL="57150" indent="0">
              <a:lnSpc>
                <a:spcPct val="150000"/>
              </a:lnSpc>
              <a:spcBef>
                <a:spcPts val="0"/>
              </a:spcBef>
              <a:buNone/>
            </a:pPr>
            <a:r>
              <a:rPr lang="en-US" dirty="0" smtClean="0">
                <a:solidFill>
                  <a:schemeClr val="bg1"/>
                </a:solidFill>
              </a:rPr>
              <a:t>“ABC” = A-</a:t>
            </a:r>
            <a:r>
              <a:rPr lang="en-US" dirty="0" err="1" smtClean="0">
                <a:solidFill>
                  <a:schemeClr val="bg1"/>
                </a:solidFill>
              </a:rPr>
              <a:t>dversity</a:t>
            </a:r>
            <a:r>
              <a:rPr lang="en-US" dirty="0" smtClean="0">
                <a:solidFill>
                  <a:schemeClr val="bg1"/>
                </a:solidFill>
              </a:rPr>
              <a:t>   B-</a:t>
            </a:r>
            <a:r>
              <a:rPr lang="en-US" dirty="0" err="1" smtClean="0">
                <a:solidFill>
                  <a:schemeClr val="bg1"/>
                </a:solidFill>
              </a:rPr>
              <a:t>elieve</a:t>
            </a:r>
            <a:r>
              <a:rPr lang="en-US" dirty="0" smtClean="0">
                <a:solidFill>
                  <a:schemeClr val="bg1"/>
                </a:solidFill>
              </a:rPr>
              <a:t>   C-</a:t>
            </a:r>
            <a:r>
              <a:rPr lang="en-US" dirty="0" err="1" smtClean="0">
                <a:solidFill>
                  <a:schemeClr val="bg1"/>
                </a:solidFill>
              </a:rPr>
              <a:t>onclusion</a:t>
            </a:r>
            <a:endParaRPr lang="en-US" dirty="0" smtClean="0">
              <a:solidFill>
                <a:schemeClr val="bg1"/>
              </a:solidFill>
            </a:endParaRPr>
          </a:p>
          <a:p>
            <a:pPr marL="57150" indent="0">
              <a:lnSpc>
                <a:spcPct val="150000"/>
              </a:lnSpc>
              <a:spcBef>
                <a:spcPts val="0"/>
              </a:spcBef>
              <a:buNone/>
            </a:pPr>
            <a:endParaRPr lang="en-US" sz="2800" dirty="0" smtClean="0">
              <a:solidFill>
                <a:schemeClr val="bg1"/>
              </a:solidFill>
            </a:endParaRPr>
          </a:p>
        </p:txBody>
      </p:sp>
      <p:sp>
        <p:nvSpPr>
          <p:cNvPr id="7" name="TextBox 6"/>
          <p:cNvSpPr txBox="1"/>
          <p:nvPr/>
        </p:nvSpPr>
        <p:spPr>
          <a:xfrm>
            <a:off x="2209799" y="6443246"/>
            <a:ext cx="6316317" cy="338554"/>
          </a:xfrm>
          <a:prstGeom prst="rect">
            <a:avLst/>
          </a:prstGeom>
          <a:solidFill>
            <a:schemeClr val="bg1"/>
          </a:solidFill>
          <a:ln>
            <a:noFill/>
          </a:ln>
        </p:spPr>
        <p:txBody>
          <a:bodyPr wrap="square" rtlCol="0">
            <a:spAutoFit/>
          </a:bodyPr>
          <a:lstStyle/>
          <a:p>
            <a:r>
              <a:rPr lang="en-US" sz="1600" dirty="0">
                <a:solidFill>
                  <a:schemeClr val="bg1"/>
                </a:solidFill>
                <a:hlinkClick r:id="rId5"/>
              </a:rPr>
              <a:t>http://</a:t>
            </a:r>
            <a:r>
              <a:rPr lang="en-US" sz="1600" dirty="0" smtClean="0">
                <a:solidFill>
                  <a:schemeClr val="bg1"/>
                </a:solidFill>
                <a:hlinkClick r:id="rId5"/>
              </a:rPr>
              <a:t>web.stanford.edu/class/msande271/onlinetools/LearnedOpt.html</a:t>
            </a:r>
            <a:r>
              <a:rPr lang="en-US" sz="1400" dirty="0" smtClean="0">
                <a:solidFill>
                  <a:schemeClr val="bg1"/>
                </a:solidFill>
              </a:rPr>
              <a:t>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43400"/>
            <a:ext cx="1766068" cy="248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270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Key Parenting Skill?   Learning to </a:t>
            </a:r>
            <a:r>
              <a:rPr lang="en-US" i="1" dirty="0" smtClean="0">
                <a:solidFill>
                  <a:schemeClr val="bg1"/>
                </a:solidFill>
              </a:rPr>
              <a:t>lament:</a:t>
            </a:r>
          </a:p>
          <a:p>
            <a:pPr marL="0" indent="0">
              <a:buNone/>
            </a:pPr>
            <a:endParaRPr lang="en-US" sz="900" i="1" dirty="0">
              <a:solidFill>
                <a:schemeClr val="bg1"/>
              </a:solidFill>
            </a:endParaRPr>
          </a:p>
          <a:p>
            <a:pPr marL="393700" indent="0">
              <a:buNone/>
            </a:pPr>
            <a:r>
              <a:rPr lang="en-US" sz="2800" i="1" dirty="0">
                <a:solidFill>
                  <a:schemeClr val="bg1"/>
                </a:solidFill>
              </a:rPr>
              <a:t>“I have told you these things, so that in me you may have peace. </a:t>
            </a:r>
            <a:r>
              <a:rPr lang="en-US" sz="2800" i="1" dirty="0" smtClean="0">
                <a:solidFill>
                  <a:schemeClr val="bg1"/>
                </a:solidFill>
              </a:rPr>
              <a:t>  In </a:t>
            </a:r>
            <a:r>
              <a:rPr lang="en-US" sz="2800" i="1" dirty="0">
                <a:solidFill>
                  <a:schemeClr val="bg1"/>
                </a:solidFill>
              </a:rPr>
              <a:t>this world you will have trouble. </a:t>
            </a:r>
            <a:r>
              <a:rPr lang="en-US" sz="2800" i="1" dirty="0" smtClean="0">
                <a:solidFill>
                  <a:schemeClr val="bg1"/>
                </a:solidFill>
              </a:rPr>
              <a:t> But </a:t>
            </a:r>
            <a:r>
              <a:rPr lang="en-US" sz="2800" i="1" dirty="0">
                <a:solidFill>
                  <a:schemeClr val="bg1"/>
                </a:solidFill>
              </a:rPr>
              <a:t>take heart</a:t>
            </a:r>
            <a:r>
              <a:rPr lang="en-US" sz="2800" i="1" dirty="0" smtClean="0">
                <a:solidFill>
                  <a:schemeClr val="bg1"/>
                </a:solidFill>
              </a:rPr>
              <a:t>!   </a:t>
            </a:r>
            <a:r>
              <a:rPr lang="en-US" sz="2800" i="1" dirty="0">
                <a:solidFill>
                  <a:schemeClr val="bg1"/>
                </a:solidFill>
              </a:rPr>
              <a:t>I have overcome the world</a:t>
            </a:r>
            <a:r>
              <a:rPr lang="en-US" sz="2800" i="1" dirty="0" smtClean="0">
                <a:solidFill>
                  <a:schemeClr val="bg1"/>
                </a:solidFill>
              </a:rPr>
              <a:t>.”	</a:t>
            </a:r>
            <a:r>
              <a:rPr lang="en-US" sz="2800" i="1" dirty="0">
                <a:solidFill>
                  <a:schemeClr val="bg1"/>
                </a:solidFill>
              </a:rPr>
              <a:t> </a:t>
            </a:r>
            <a:r>
              <a:rPr lang="en-US" sz="2800" i="1" dirty="0" smtClean="0">
                <a:solidFill>
                  <a:schemeClr val="bg1"/>
                </a:solidFill>
              </a:rPr>
              <a:t>       </a:t>
            </a:r>
            <a:r>
              <a:rPr lang="en-US" sz="2400" dirty="0" smtClean="0">
                <a:solidFill>
                  <a:schemeClr val="bg1"/>
                </a:solidFill>
              </a:rPr>
              <a:t>- John 16:33</a:t>
            </a:r>
          </a:p>
        </p:txBody>
      </p:sp>
    </p:spTree>
    <p:extLst>
      <p:ext uri="{BB962C8B-B14F-4D97-AF65-F5344CB8AC3E}">
        <p14:creationId xmlns:p14="http://schemas.microsoft.com/office/powerpoint/2010/main" val="4169253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Key Parenting Skill?   Learning to </a:t>
            </a:r>
            <a:r>
              <a:rPr lang="en-US" i="1" dirty="0" smtClean="0">
                <a:solidFill>
                  <a:schemeClr val="bg1"/>
                </a:solidFill>
              </a:rPr>
              <a:t>lament:</a:t>
            </a:r>
          </a:p>
          <a:p>
            <a:pPr marL="0" indent="0">
              <a:buNone/>
            </a:pPr>
            <a:endParaRPr lang="en-US" sz="1100" i="1" dirty="0" smtClean="0">
              <a:solidFill>
                <a:schemeClr val="bg1"/>
              </a:solidFill>
            </a:endParaRPr>
          </a:p>
          <a:p>
            <a:pPr marL="393700" indent="0">
              <a:buNone/>
            </a:pPr>
            <a:r>
              <a:rPr lang="en-US" sz="2800" i="1" dirty="0" smtClean="0">
                <a:solidFill>
                  <a:schemeClr val="bg1"/>
                </a:solidFill>
              </a:rPr>
              <a:t>“Even </a:t>
            </a:r>
            <a:r>
              <a:rPr lang="en-US" sz="2800" i="1" dirty="0">
                <a:solidFill>
                  <a:schemeClr val="bg1"/>
                </a:solidFill>
              </a:rPr>
              <a:t>when I go through the darkest valley, I fear no danger, for you are with me; your rod and your staff ​-- ​they comfort me</a:t>
            </a:r>
            <a:r>
              <a:rPr lang="en-US" sz="2800" i="1" dirty="0" smtClean="0">
                <a:solidFill>
                  <a:schemeClr val="bg1"/>
                </a:solidFill>
              </a:rPr>
              <a:t>.“  </a:t>
            </a:r>
            <a:r>
              <a:rPr lang="en-US" sz="2400" i="1" dirty="0" smtClean="0">
                <a:solidFill>
                  <a:schemeClr val="bg1"/>
                </a:solidFill>
              </a:rPr>
              <a:t>                           		</a:t>
            </a:r>
            <a:r>
              <a:rPr lang="en-US" sz="2400" dirty="0" smtClean="0">
                <a:solidFill>
                  <a:schemeClr val="bg1"/>
                </a:solidFill>
              </a:rPr>
              <a:t>- Psalm 23:4</a:t>
            </a:r>
          </a:p>
        </p:txBody>
      </p:sp>
    </p:spTree>
    <p:extLst>
      <p:ext uri="{BB962C8B-B14F-4D97-AF65-F5344CB8AC3E}">
        <p14:creationId xmlns:p14="http://schemas.microsoft.com/office/powerpoint/2010/main" val="12118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1524000" y="4343400"/>
            <a:ext cx="3733800" cy="2514600"/>
          </a:xfrm>
          <a:prstGeom prst="rect">
            <a:avLst/>
          </a:prstGeom>
          <a:solidFill>
            <a:schemeClr val="tx1"/>
          </a:solidFill>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48"/>
              </a:spcBef>
              <a:buNone/>
            </a:pPr>
            <a:r>
              <a:rPr lang="en-US" u="sng" dirty="0" smtClean="0">
                <a:solidFill>
                  <a:schemeClr val="bg1"/>
                </a:solidFill>
              </a:rPr>
              <a:t>Our 5 Big Fears</a:t>
            </a:r>
            <a:r>
              <a:rPr lang="en-US" dirty="0" smtClean="0">
                <a:solidFill>
                  <a:schemeClr val="bg1"/>
                </a:solidFill>
              </a:rPr>
              <a:t>:</a:t>
            </a:r>
          </a:p>
          <a:p>
            <a:pPr marL="514350" indent="-514350">
              <a:spcBef>
                <a:spcPts val="648"/>
              </a:spcBef>
              <a:buFont typeface="+mj-lt"/>
              <a:buAutoNum type="arabicPeriod"/>
            </a:pPr>
            <a:r>
              <a:rPr lang="en-US" sz="2900" dirty="0">
                <a:solidFill>
                  <a:schemeClr val="bg1"/>
                </a:solidFill>
              </a:rPr>
              <a:t>Death		</a:t>
            </a:r>
          </a:p>
          <a:p>
            <a:pPr marL="514350" indent="-514350">
              <a:spcBef>
                <a:spcPts val="648"/>
              </a:spcBef>
              <a:buFont typeface="+mj-lt"/>
              <a:buAutoNum type="arabicPeriod"/>
            </a:pPr>
            <a:r>
              <a:rPr lang="en-US" sz="2900" dirty="0">
                <a:solidFill>
                  <a:schemeClr val="bg1"/>
                </a:solidFill>
              </a:rPr>
              <a:t>Outsider</a:t>
            </a:r>
          </a:p>
          <a:p>
            <a:pPr marL="514350" indent="-514350">
              <a:spcBef>
                <a:spcPts val="648"/>
              </a:spcBef>
              <a:buFont typeface="+mj-lt"/>
              <a:buAutoNum type="arabicPeriod"/>
            </a:pPr>
            <a:r>
              <a:rPr lang="en-US" sz="2900" dirty="0">
                <a:solidFill>
                  <a:schemeClr val="bg1"/>
                </a:solidFill>
              </a:rPr>
              <a:t>Future</a:t>
            </a:r>
          </a:p>
          <a:p>
            <a:pPr marL="514350" indent="-514350">
              <a:spcBef>
                <a:spcPts val="648"/>
              </a:spcBef>
              <a:buFont typeface="+mj-lt"/>
              <a:buAutoNum type="arabicPeriod"/>
            </a:pPr>
            <a:r>
              <a:rPr lang="en-US" sz="2900" dirty="0">
                <a:solidFill>
                  <a:schemeClr val="bg1"/>
                </a:solidFill>
              </a:rPr>
              <a:t>Chaos</a:t>
            </a:r>
          </a:p>
          <a:p>
            <a:pPr marL="514350" indent="-514350">
              <a:spcBef>
                <a:spcPts val="648"/>
              </a:spcBef>
              <a:buFont typeface="+mj-lt"/>
              <a:buAutoNum type="arabicPeriod"/>
            </a:pPr>
            <a:r>
              <a:rPr lang="en-US" sz="2900" dirty="0">
                <a:solidFill>
                  <a:schemeClr val="bg1"/>
                </a:solidFill>
              </a:rPr>
              <a:t>Meaninglessness</a:t>
            </a:r>
          </a:p>
        </p:txBody>
      </p:sp>
      <p:sp>
        <p:nvSpPr>
          <p:cNvPr id="10" name="Content Placeholder 2"/>
          <p:cNvSpPr txBox="1">
            <a:spLocks/>
          </p:cNvSpPr>
          <p:nvPr/>
        </p:nvSpPr>
        <p:spPr>
          <a:xfrm>
            <a:off x="5257800" y="4343401"/>
            <a:ext cx="3581400" cy="2514599"/>
          </a:xfrm>
          <a:prstGeom prst="rect">
            <a:avLst/>
          </a:prstGeom>
          <a:solidFill>
            <a:schemeClr val="tx1"/>
          </a:solidFill>
          <a:ln>
            <a:noFill/>
          </a:ln>
        </p:spPr>
        <p:txBody>
          <a:bodyPr vert="horz" lIns="91440" tIns="45720" rIns="91440" bIns="45720" rtlCol="0">
            <a:normAutofit fontScale="85000" lnSpcReduction="20000"/>
          </a:bodyPr>
          <a:lstStyle>
            <a:defPPr>
              <a:defRPr lang="en-US"/>
            </a:defPPr>
            <a:lvl1pPr indent="0">
              <a:spcBef>
                <a:spcPct val="20000"/>
              </a:spcBef>
              <a:buFont typeface="Arial" panose="020B0604020202020204" pitchFamily="34" charset="0"/>
              <a:buNone/>
              <a:defRPr sz="3200">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u="sng" dirty="0"/>
              <a:t>Our 5 </a:t>
            </a:r>
            <a:r>
              <a:rPr lang="en-US" u="sng" dirty="0" smtClean="0"/>
              <a:t>Big </a:t>
            </a:r>
            <a:r>
              <a:rPr lang="en-US" u="sng" dirty="0"/>
              <a:t>Needs</a:t>
            </a:r>
            <a:r>
              <a:rPr lang="en-US" dirty="0"/>
              <a:t>:</a:t>
            </a:r>
          </a:p>
          <a:p>
            <a:pPr marL="514350" indent="-514350">
              <a:buFont typeface="+mj-lt"/>
              <a:buAutoNum type="arabicPeriod"/>
            </a:pPr>
            <a:r>
              <a:rPr lang="en-US" dirty="0"/>
              <a:t>Security		</a:t>
            </a:r>
          </a:p>
          <a:p>
            <a:pPr marL="514350" indent="-514350">
              <a:buFont typeface="+mj-lt"/>
              <a:buAutoNum type="arabicPeriod"/>
            </a:pPr>
            <a:r>
              <a:rPr lang="en-US" dirty="0"/>
              <a:t>Community</a:t>
            </a:r>
          </a:p>
          <a:p>
            <a:pPr marL="514350" indent="-514350">
              <a:buFont typeface="+mj-lt"/>
              <a:buAutoNum type="arabicPeriod"/>
            </a:pPr>
            <a:r>
              <a:rPr lang="en-US" dirty="0"/>
              <a:t>Clarity</a:t>
            </a:r>
          </a:p>
          <a:p>
            <a:pPr marL="514350" indent="-514350">
              <a:buFont typeface="+mj-lt"/>
              <a:buAutoNum type="arabicPeriod"/>
            </a:pPr>
            <a:r>
              <a:rPr lang="en-US" dirty="0" smtClean="0"/>
              <a:t>Control</a:t>
            </a:r>
            <a:endParaRPr lang="en-US" dirty="0"/>
          </a:p>
          <a:p>
            <a:pPr marL="514350" indent="-514350">
              <a:buFont typeface="+mj-lt"/>
              <a:buAutoNum type="arabicPeriod"/>
            </a:pPr>
            <a:r>
              <a:rPr lang="en-US" dirty="0"/>
              <a:t>Purpose</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343401"/>
            <a:ext cx="1597393"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889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Key Parenting Skill:  </a:t>
            </a:r>
            <a:endParaRPr lang="en-US" i="1" dirty="0" smtClean="0">
              <a:solidFill>
                <a:schemeClr val="bg1"/>
              </a:solidFill>
            </a:endParaRPr>
          </a:p>
          <a:p>
            <a:pPr marL="0" indent="0">
              <a:buNone/>
            </a:pPr>
            <a:endParaRPr lang="en-US" sz="600" i="1" dirty="0" smtClean="0">
              <a:solidFill>
                <a:schemeClr val="bg1"/>
              </a:solidFill>
            </a:endParaRPr>
          </a:p>
          <a:p>
            <a:pPr marL="0" indent="0" algn="ctr">
              <a:buNone/>
            </a:pPr>
            <a:r>
              <a:rPr lang="en-US" i="1" dirty="0" smtClean="0">
                <a:solidFill>
                  <a:schemeClr val="bg1"/>
                </a:solidFill>
              </a:rPr>
              <a:t>Who you </a:t>
            </a:r>
            <a:r>
              <a:rPr lang="en-US" i="1" u="sng" dirty="0" smtClean="0">
                <a:solidFill>
                  <a:schemeClr val="bg1"/>
                </a:solidFill>
              </a:rPr>
              <a:t>are</a:t>
            </a:r>
            <a:r>
              <a:rPr lang="en-US" i="1" dirty="0" smtClean="0">
                <a:solidFill>
                  <a:schemeClr val="bg1"/>
                </a:solidFill>
              </a:rPr>
              <a:t> when you’re with your kids is more important than what you say or do…</a:t>
            </a:r>
            <a:endParaRPr lang="en-US" sz="2800" i="1" dirty="0" smtClean="0">
              <a:solidFill>
                <a:schemeClr val="bg1"/>
              </a:solidFill>
            </a:endParaRPr>
          </a:p>
        </p:txBody>
      </p:sp>
    </p:spTree>
    <p:extLst>
      <p:ext uri="{BB962C8B-B14F-4D97-AF65-F5344CB8AC3E}">
        <p14:creationId xmlns:p14="http://schemas.microsoft.com/office/powerpoint/2010/main" val="347517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Dealing with Tragedy Yourself</a:t>
            </a:r>
          </a:p>
          <a:p>
            <a:pPr marL="0" indent="0">
              <a:buNone/>
            </a:pPr>
            <a:endParaRPr lang="en-US" b="1" i="1" dirty="0"/>
          </a:p>
          <a:p>
            <a:pPr marL="0" indent="0">
              <a:buNone/>
            </a:pPr>
            <a:r>
              <a:rPr lang="en-US" b="1" dirty="0" smtClean="0"/>
              <a:t>2.  Training your Child</a:t>
            </a:r>
            <a:endParaRPr lang="en-US" b="1" dirty="0"/>
          </a:p>
          <a:p>
            <a:pPr marL="514350" indent="-514350">
              <a:buAutoNum type="arabicPeriod"/>
            </a:pPr>
            <a:endParaRPr lang="en-US" i="1" dirty="0"/>
          </a:p>
        </p:txBody>
      </p:sp>
    </p:spTree>
    <p:extLst>
      <p:ext uri="{BB962C8B-B14F-4D97-AF65-F5344CB8AC3E}">
        <p14:creationId xmlns:p14="http://schemas.microsoft.com/office/powerpoint/2010/main" val="24002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your Child</a:t>
            </a:r>
            <a:br>
              <a:rPr lang="en-US" dirty="0" smtClean="0"/>
            </a:br>
            <a:r>
              <a:rPr lang="en-US" dirty="0" smtClean="0"/>
              <a:t>Biblical Worldview</a:t>
            </a:r>
            <a:endParaRPr lang="en-US"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dirty="0" smtClean="0"/>
              <a:t>“Train a child in the way he should go, and when he is old he will not turn from it.”  </a:t>
            </a:r>
          </a:p>
          <a:p>
            <a:pPr algn="r">
              <a:buFontTx/>
              <a:buChar char="-"/>
            </a:pPr>
            <a:r>
              <a:rPr lang="en-US" dirty="0" smtClean="0"/>
              <a:t>Proverbs 22:6 </a:t>
            </a:r>
          </a:p>
          <a:p>
            <a:pPr algn="r">
              <a:buFontTx/>
              <a:buChar char="-"/>
            </a:pPr>
            <a:endParaRPr lang="en-US" dirty="0" smtClean="0"/>
          </a:p>
        </p:txBody>
      </p:sp>
    </p:spTree>
    <p:extLst>
      <p:ext uri="{BB962C8B-B14F-4D97-AF65-F5344CB8AC3E}">
        <p14:creationId xmlns:p14="http://schemas.microsoft.com/office/powerpoint/2010/main" val="2999614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your Child</a:t>
            </a:r>
            <a:br>
              <a:rPr lang="en-US" dirty="0" smtClean="0"/>
            </a:br>
            <a:r>
              <a:rPr lang="en-US" dirty="0" smtClean="0"/>
              <a:t>Biblical Worldview</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Teach </a:t>
            </a:r>
          </a:p>
          <a:p>
            <a:pPr marL="514350" indent="-514350">
              <a:buAutoNum type="arabicPeriod"/>
            </a:pPr>
            <a:endParaRPr lang="en-US" b="1" dirty="0"/>
          </a:p>
          <a:p>
            <a:pPr marL="0" indent="0">
              <a:buNone/>
            </a:pPr>
            <a:r>
              <a:rPr lang="en-US" dirty="0" smtClean="0"/>
              <a:t>“Dear friends, do not be surprised at the painful trial you are suffering, as though something strange were happening.”</a:t>
            </a:r>
          </a:p>
          <a:p>
            <a:pPr marL="0" indent="0" algn="r">
              <a:buNone/>
            </a:pPr>
            <a:r>
              <a:rPr lang="en-US" dirty="0" smtClean="0"/>
              <a:t> - 1 Peter 4:12</a:t>
            </a:r>
          </a:p>
        </p:txBody>
      </p:sp>
    </p:spTree>
    <p:extLst>
      <p:ext uri="{BB962C8B-B14F-4D97-AF65-F5344CB8AC3E}">
        <p14:creationId xmlns:p14="http://schemas.microsoft.com/office/powerpoint/2010/main" val="289413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your Child</a:t>
            </a:r>
            <a:br>
              <a:rPr lang="en-US" dirty="0" smtClean="0"/>
            </a:br>
            <a:r>
              <a:rPr lang="en-US" dirty="0" smtClean="0"/>
              <a:t>Biblical Worldview</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Teach </a:t>
            </a:r>
          </a:p>
          <a:p>
            <a:r>
              <a:rPr lang="en-US" dirty="0" smtClean="0"/>
              <a:t>Good and bad co-exists</a:t>
            </a:r>
          </a:p>
          <a:p>
            <a:r>
              <a:rPr lang="en-US" dirty="0" smtClean="0"/>
              <a:t>God is Sovereign</a:t>
            </a:r>
          </a:p>
          <a:p>
            <a:r>
              <a:rPr lang="en-US" dirty="0" smtClean="0"/>
              <a:t>Conflict resolution skills</a:t>
            </a:r>
          </a:p>
          <a:p>
            <a:r>
              <a:rPr lang="en-US" dirty="0" smtClean="0"/>
              <a:t>Delayed gratification skills</a:t>
            </a:r>
            <a:endParaRPr lang="en-US" dirty="0"/>
          </a:p>
        </p:txBody>
      </p:sp>
    </p:spTree>
    <p:extLst>
      <p:ext uri="{BB962C8B-B14F-4D97-AF65-F5344CB8AC3E}">
        <p14:creationId xmlns:p14="http://schemas.microsoft.com/office/powerpoint/2010/main" val="259224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your Child</a:t>
            </a:r>
            <a:br>
              <a:rPr lang="en-US" dirty="0" smtClean="0"/>
            </a:br>
            <a:r>
              <a:rPr lang="en-US" dirty="0" smtClean="0"/>
              <a:t>Biblical Worldview</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Teach</a:t>
            </a:r>
          </a:p>
          <a:p>
            <a:pPr marL="514350" indent="-514350">
              <a:buAutoNum type="arabicPeriod"/>
            </a:pPr>
            <a:endParaRPr lang="en-US" b="1" dirty="0"/>
          </a:p>
          <a:p>
            <a:pPr marL="514350" indent="-514350">
              <a:buAutoNum type="arabicPeriod"/>
            </a:pPr>
            <a:r>
              <a:rPr lang="en-US" b="1" dirty="0" smtClean="0"/>
              <a:t>Model</a:t>
            </a:r>
            <a:endParaRPr lang="en-US" b="1" dirty="0"/>
          </a:p>
          <a:p>
            <a:pPr marL="514350" indent="-514350">
              <a:buAutoNum type="arabicPeriod"/>
            </a:pPr>
            <a:endParaRPr lang="en-US" b="1" dirty="0" smtClean="0"/>
          </a:p>
        </p:txBody>
      </p:sp>
    </p:spTree>
    <p:extLst>
      <p:ext uri="{BB962C8B-B14F-4D97-AF65-F5344CB8AC3E}">
        <p14:creationId xmlns:p14="http://schemas.microsoft.com/office/powerpoint/2010/main" val="290020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a:t>
            </a:r>
            <a:endParaRPr lang="en-US" dirty="0"/>
          </a:p>
        </p:txBody>
      </p:sp>
      <p:sp>
        <p:nvSpPr>
          <p:cNvPr id="3" name="Content Placeholder 2"/>
          <p:cNvSpPr>
            <a:spLocks noGrp="1"/>
          </p:cNvSpPr>
          <p:nvPr>
            <p:ph idx="1"/>
          </p:nvPr>
        </p:nvSpPr>
        <p:spPr/>
        <p:txBody>
          <a:bodyPr/>
          <a:lstStyle/>
          <a:p>
            <a:pPr marL="0" indent="0">
              <a:buNone/>
            </a:pPr>
            <a:r>
              <a:rPr lang="en-US" i="1" dirty="0" smtClean="0"/>
              <a:t>A very sad, unfortunate, or upsetting situation; something that causes strong feelings of sadness; a disastrous event; misfortune</a:t>
            </a:r>
          </a:p>
          <a:p>
            <a:pPr marL="0" indent="0">
              <a:buNone/>
            </a:pPr>
            <a:endParaRPr lang="en-US" i="1" dirty="0" smtClean="0"/>
          </a:p>
          <a:p>
            <a:pPr marL="0" indent="0">
              <a:buNone/>
            </a:pPr>
            <a:endParaRPr lang="en-US" i="1" dirty="0"/>
          </a:p>
        </p:txBody>
      </p:sp>
    </p:spTree>
    <p:extLst>
      <p:ext uri="{BB962C8B-B14F-4D97-AF65-F5344CB8AC3E}">
        <p14:creationId xmlns:p14="http://schemas.microsoft.com/office/powerpoint/2010/main" val="155472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b="1" dirty="0" smtClean="0"/>
              <a:t>Teach </a:t>
            </a:r>
          </a:p>
          <a:p>
            <a:pPr marL="514350" indent="-514350">
              <a:buAutoNum type="arabicPeriod"/>
            </a:pPr>
            <a:endParaRPr lang="en-US" b="1" dirty="0"/>
          </a:p>
          <a:p>
            <a:pPr marL="514350" indent="-514350">
              <a:buAutoNum type="arabicPeriod"/>
            </a:pPr>
            <a:r>
              <a:rPr lang="en-US" b="1" dirty="0" smtClean="0"/>
              <a:t>Model </a:t>
            </a:r>
          </a:p>
          <a:p>
            <a:pPr marL="514350" indent="-514350">
              <a:buAutoNum type="arabicPeriod"/>
            </a:pPr>
            <a:endParaRPr lang="en-US" b="1" dirty="0"/>
          </a:p>
          <a:p>
            <a:pPr marL="514350" indent="-514350">
              <a:buAutoNum type="arabicPeriod"/>
            </a:pPr>
            <a:r>
              <a:rPr lang="en-US" b="1" dirty="0" smtClean="0"/>
              <a:t>Help your Child Internalize </a:t>
            </a:r>
          </a:p>
          <a:p>
            <a:pPr marL="514350" indent="-514350">
              <a:buAutoNum type="arabicPeriod"/>
            </a:pPr>
            <a:endParaRPr lang="en-US" b="1"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Training your Child</a:t>
            </a:r>
            <a:br>
              <a:rPr lang="en-US" dirty="0" smtClean="0"/>
            </a:br>
            <a:r>
              <a:rPr lang="en-US" dirty="0" smtClean="0"/>
              <a:t>Biblical Worldview</a:t>
            </a:r>
            <a:endParaRPr lang="en-US" dirty="0"/>
          </a:p>
        </p:txBody>
      </p:sp>
    </p:spTree>
    <p:extLst>
      <p:ext uri="{BB962C8B-B14F-4D97-AF65-F5344CB8AC3E}">
        <p14:creationId xmlns:p14="http://schemas.microsoft.com/office/powerpoint/2010/main" val="2519763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 your Child Internalize</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Encourage healthy expression of emotion</a:t>
            </a:r>
          </a:p>
          <a:p>
            <a:r>
              <a:rPr lang="en-US" dirty="0" smtClean="0"/>
              <a:t>Help them reflect on God’s truth</a:t>
            </a:r>
          </a:p>
          <a:p>
            <a:r>
              <a:rPr lang="en-US" dirty="0" smtClean="0"/>
              <a:t>Pray with them:  “God I feel…but your word says…”</a:t>
            </a:r>
          </a:p>
          <a:p>
            <a:r>
              <a:rPr lang="en-US" dirty="0" smtClean="0"/>
              <a:t>Set &amp; hold healthy boundaries to increasingly train them to take responsibility for their part</a:t>
            </a:r>
          </a:p>
          <a:p>
            <a:r>
              <a:rPr lang="en-US" dirty="0" smtClean="0"/>
              <a:t>Anticipate &amp; celebrate with them the ability to do the “hard” thing with God’s power</a:t>
            </a:r>
            <a:endParaRPr lang="en-US"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p:txBody>
      </p:sp>
    </p:spTree>
    <p:extLst>
      <p:ext uri="{BB962C8B-B14F-4D97-AF65-F5344CB8AC3E}">
        <p14:creationId xmlns:p14="http://schemas.microsoft.com/office/powerpoint/2010/main" val="3171095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Tragedy does Strike</a:t>
            </a:r>
            <a:endParaRPr lang="en-US" dirty="0"/>
          </a:p>
        </p:txBody>
      </p:sp>
      <p:sp>
        <p:nvSpPr>
          <p:cNvPr id="3" name="Content Placeholder 2"/>
          <p:cNvSpPr>
            <a:spLocks noGrp="1"/>
          </p:cNvSpPr>
          <p:nvPr>
            <p:ph idx="1"/>
          </p:nvPr>
        </p:nvSpPr>
        <p:spPr/>
        <p:txBody>
          <a:bodyPr>
            <a:normAutofit/>
          </a:bodyPr>
          <a:lstStyle/>
          <a:p>
            <a:pPr lvl="0"/>
            <a:r>
              <a:rPr lang="en-US" dirty="0">
                <a:solidFill>
                  <a:prstClr val="black"/>
                </a:solidFill>
              </a:rPr>
              <a:t>Be honest about what is happening</a:t>
            </a:r>
          </a:p>
          <a:p>
            <a:r>
              <a:rPr lang="en-US" dirty="0" smtClean="0"/>
              <a:t>Remember they see/hear everything </a:t>
            </a:r>
          </a:p>
          <a:p>
            <a:r>
              <a:rPr lang="en-US" dirty="0" smtClean="0"/>
              <a:t>Encourage them to talk/write/draw feelings</a:t>
            </a:r>
          </a:p>
          <a:p>
            <a:r>
              <a:rPr lang="en-US" dirty="0" smtClean="0"/>
              <a:t>Pray with them</a:t>
            </a:r>
          </a:p>
          <a:p>
            <a:r>
              <a:rPr lang="en-US" dirty="0" smtClean="0"/>
              <a:t>Keep as much routine as possible</a:t>
            </a:r>
          </a:p>
          <a:p>
            <a:r>
              <a:rPr lang="en-US" dirty="0" smtClean="0"/>
              <a:t>Encourage them to take opportunities for fun</a:t>
            </a:r>
          </a:p>
          <a:p>
            <a:r>
              <a:rPr lang="en-US" dirty="0" smtClean="0"/>
              <a:t>Ask for help</a:t>
            </a:r>
          </a:p>
          <a:p>
            <a:endParaRPr lang="en-US" dirty="0" smtClean="0"/>
          </a:p>
          <a:p>
            <a:endParaRPr lang="en-US"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p:txBody>
      </p:sp>
    </p:spTree>
    <p:extLst>
      <p:ext uri="{BB962C8B-B14F-4D97-AF65-F5344CB8AC3E}">
        <p14:creationId xmlns:p14="http://schemas.microsoft.com/office/powerpoint/2010/main" val="477826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Tragedy does Strike</a:t>
            </a:r>
            <a:endParaRPr lang="en-US" dirty="0"/>
          </a:p>
        </p:txBody>
      </p:sp>
      <p:sp>
        <p:nvSpPr>
          <p:cNvPr id="3" name="Content Placeholder 2"/>
          <p:cNvSpPr>
            <a:spLocks noGrp="1"/>
          </p:cNvSpPr>
          <p:nvPr>
            <p:ph idx="1"/>
          </p:nvPr>
        </p:nvSpPr>
        <p:spPr/>
        <p:txBody>
          <a:bodyPr>
            <a:normAutofit/>
          </a:bodyPr>
          <a:lstStyle/>
          <a:p>
            <a:pPr lvl="0"/>
            <a:r>
              <a:rPr lang="en-US" dirty="0">
                <a:solidFill>
                  <a:prstClr val="black"/>
                </a:solidFill>
              </a:rPr>
              <a:t>Be honest about what is happening</a:t>
            </a:r>
          </a:p>
          <a:p>
            <a:r>
              <a:rPr lang="en-US" dirty="0" smtClean="0"/>
              <a:t>Remember they see/hear everything </a:t>
            </a:r>
          </a:p>
          <a:p>
            <a:r>
              <a:rPr lang="en-US" dirty="0" smtClean="0"/>
              <a:t>Encourage them to talk/write/draw feelings</a:t>
            </a:r>
          </a:p>
          <a:p>
            <a:r>
              <a:rPr lang="en-US" dirty="0" smtClean="0"/>
              <a:t>Pray with them</a:t>
            </a:r>
          </a:p>
          <a:p>
            <a:r>
              <a:rPr lang="en-US" dirty="0" smtClean="0"/>
              <a:t>Keep as much routine as possible</a:t>
            </a:r>
          </a:p>
          <a:p>
            <a:r>
              <a:rPr lang="en-US" dirty="0" smtClean="0"/>
              <a:t>Encourage them to take opportunities for fun</a:t>
            </a:r>
          </a:p>
          <a:p>
            <a:r>
              <a:rPr lang="en-US" dirty="0" smtClean="0"/>
              <a:t>Ask for help</a:t>
            </a:r>
          </a:p>
          <a:p>
            <a:endParaRPr lang="en-US" dirty="0" smtClean="0"/>
          </a:p>
          <a:p>
            <a:endParaRPr lang="en-US"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a:p>
            <a:pPr marL="514350" indent="-514350">
              <a:buAutoNum type="arabicPeriod"/>
            </a:pPr>
            <a:endParaRPr lang="en-US" b="1" dirty="0"/>
          </a:p>
          <a:p>
            <a:pPr marL="514350" indent="-514350">
              <a:buAutoNum type="arabicPeriod"/>
            </a:pPr>
            <a:endParaRPr lang="en-US"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1273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b="1" dirty="0" smtClean="0"/>
              <a:t>Dealing with Tragedy:</a:t>
            </a:r>
            <a:r>
              <a:rPr lang="en-US" dirty="0"/>
              <a:t/>
            </a:r>
            <a:br>
              <a:rPr lang="en-US" dirty="0"/>
            </a:br>
            <a:r>
              <a:rPr lang="en-US" dirty="0" smtClean="0"/>
              <a:t>small &amp; large; present &amp; future</a:t>
            </a:r>
            <a:endParaRPr lang="en-US" dirty="0"/>
          </a:p>
        </p:txBody>
      </p:sp>
      <p:sp>
        <p:nvSpPr>
          <p:cNvPr id="3" name="Subtitle 2"/>
          <p:cNvSpPr>
            <a:spLocks noGrp="1"/>
          </p:cNvSpPr>
          <p:nvPr>
            <p:ph type="subTitle" idx="1"/>
          </p:nvPr>
        </p:nvSpPr>
        <p:spPr>
          <a:solidFill>
            <a:schemeClr val="tx1">
              <a:lumMod val="50000"/>
              <a:lumOff val="50000"/>
            </a:schemeClr>
          </a:solidFill>
        </p:spPr>
        <p:txBody>
          <a:bodyPr/>
          <a:lstStyle/>
          <a:p>
            <a:r>
              <a:rPr lang="en-US" b="1" dirty="0" smtClean="0">
                <a:solidFill>
                  <a:schemeClr val="bg1"/>
                </a:solidFill>
              </a:rPr>
              <a:t>Questions?</a:t>
            </a:r>
          </a:p>
          <a:p>
            <a:r>
              <a:rPr lang="en-US" b="1" dirty="0" smtClean="0">
                <a:solidFill>
                  <a:schemeClr val="bg1"/>
                </a:solidFill>
              </a:rPr>
              <a:t>Comments?</a:t>
            </a:r>
          </a:p>
          <a:p>
            <a:r>
              <a:rPr lang="en-US" b="1" dirty="0" smtClean="0">
                <a:solidFill>
                  <a:schemeClr val="bg1"/>
                </a:solidFill>
              </a:rPr>
              <a:t>Experiences?</a:t>
            </a:r>
            <a:endParaRPr lang="en-US" b="1" dirty="0">
              <a:solidFill>
                <a:schemeClr val="bg1"/>
              </a:solidFill>
            </a:endParaRPr>
          </a:p>
        </p:txBody>
      </p:sp>
    </p:spTree>
    <p:extLst>
      <p:ext uri="{BB962C8B-B14F-4D97-AF65-F5344CB8AC3E}">
        <p14:creationId xmlns:p14="http://schemas.microsoft.com/office/powerpoint/2010/main" val="189360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1.  Dealing with Tragedy Yourself</a:t>
            </a:r>
          </a:p>
          <a:p>
            <a:pPr marL="0" indent="0">
              <a:buNone/>
            </a:pPr>
            <a:r>
              <a:rPr lang="en-US" dirty="0" smtClean="0"/>
              <a:t>“Modeling goes on all the time, not just when you are in “parenting” mode.  It occurs basically anytime you are in eyesight or earshot of the child.  Many a mother is dismayed when she finds her children doing what she does, not what she says: “I taught them right from wrong!” she’ll exclaim.  And she may have, but often her child has figured out early in the game how his mother’s (or father’s) beliefs fit in with her actions.”  - Cloud &amp; Townsend</a:t>
            </a:r>
            <a:endParaRPr lang="en-US" dirty="0"/>
          </a:p>
        </p:txBody>
      </p:sp>
    </p:spTree>
    <p:extLst>
      <p:ext uri="{BB962C8B-B14F-4D97-AF65-F5344CB8AC3E}">
        <p14:creationId xmlns:p14="http://schemas.microsoft.com/office/powerpoint/2010/main" val="3381014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“Who shall separate us from the love of Christ?  Shall tribulation, distress, or persecution, or famine, or nakedness, or danger, or sword?...No, in all these things we are more than conquerors through him who loved us.”</a:t>
            </a:r>
          </a:p>
          <a:p>
            <a:pPr marL="0" indent="0">
              <a:buNone/>
            </a:pPr>
            <a:r>
              <a:rPr lang="en-US" dirty="0"/>
              <a:t>	</a:t>
            </a:r>
            <a:r>
              <a:rPr lang="en-US" dirty="0" smtClean="0"/>
              <a:t>				– Romans 8:36a,37</a:t>
            </a: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Dealing with Tragedy Yourself</a:t>
            </a:r>
            <a:endParaRPr lang="en-US" dirty="0"/>
          </a:p>
        </p:txBody>
      </p:sp>
    </p:spTree>
    <p:extLst>
      <p:ext uri="{BB962C8B-B14F-4D97-AF65-F5344CB8AC3E}">
        <p14:creationId xmlns:p14="http://schemas.microsoft.com/office/powerpoint/2010/main" val="329258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1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Dealing with Tragedy Yourself</a:t>
            </a:r>
            <a:endParaRPr lang="en-US" dirty="0"/>
          </a:p>
        </p:txBody>
      </p:sp>
    </p:spTree>
    <p:extLst>
      <p:ext uri="{BB962C8B-B14F-4D97-AF65-F5344CB8AC3E}">
        <p14:creationId xmlns:p14="http://schemas.microsoft.com/office/powerpoint/2010/main" val="242410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rotWithShape="1">
          <a:blip r:embed="rId3" r:link="rId4" cstate="print">
            <a:extLst>
              <a:ext uri="{28A0092B-C50C-407E-A947-70E740481C1C}">
                <a14:useLocalDpi xmlns:a14="http://schemas.microsoft.com/office/drawing/2010/main" val="0"/>
              </a:ext>
            </a:extLst>
          </a:blip>
          <a:srcRect/>
          <a:stretch/>
        </p:blipFill>
        <p:spPr bwMode="auto">
          <a:xfrm>
            <a:off x="0" y="0"/>
            <a:ext cx="9144000" cy="6857999"/>
          </a:xfrm>
          <a:prstGeom prst="rect">
            <a:avLst/>
          </a:prstGeom>
          <a:noFill/>
          <a:ln>
            <a:noFill/>
          </a:ln>
        </p:spPr>
      </p:pic>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“He </a:t>
            </a:r>
            <a:r>
              <a:rPr lang="en-US" dirty="0">
                <a:solidFill>
                  <a:schemeClr val="bg1"/>
                </a:solidFill>
              </a:rPr>
              <a:t>answered, </a:t>
            </a:r>
            <a:r>
              <a:rPr lang="en-US" dirty="0" smtClean="0">
                <a:solidFill>
                  <a:schemeClr val="bg1"/>
                </a:solidFill>
              </a:rPr>
              <a:t>‘While </a:t>
            </a:r>
            <a:r>
              <a:rPr lang="en-US" dirty="0">
                <a:solidFill>
                  <a:schemeClr val="bg1"/>
                </a:solidFill>
              </a:rPr>
              <a:t>the baby was alive, I fasted and wept because I thought, </a:t>
            </a:r>
            <a:r>
              <a:rPr lang="en-US" dirty="0" smtClean="0">
                <a:solidFill>
                  <a:schemeClr val="bg1"/>
                </a:solidFill>
              </a:rPr>
              <a:t>“Who </a:t>
            </a:r>
            <a:r>
              <a:rPr lang="en-US" dirty="0">
                <a:solidFill>
                  <a:schemeClr val="bg1"/>
                </a:solidFill>
              </a:rPr>
              <a:t>knows? The LORD may be gracious to me and let him live</a:t>
            </a:r>
            <a:r>
              <a:rPr lang="en-US" dirty="0" smtClean="0">
                <a:solidFill>
                  <a:schemeClr val="bg1"/>
                </a:solidFill>
              </a:rPr>
              <a:t>.”   But </a:t>
            </a:r>
            <a:r>
              <a:rPr lang="en-US" dirty="0">
                <a:solidFill>
                  <a:schemeClr val="bg1"/>
                </a:solidFill>
              </a:rPr>
              <a:t>now that he is dead, why should I fast? Can I bring him back again? I'll go to him, but he will never return to me</a:t>
            </a:r>
            <a:r>
              <a:rPr lang="en-US" dirty="0" smtClean="0">
                <a:solidFill>
                  <a:schemeClr val="bg1"/>
                </a:solidFill>
              </a:rPr>
              <a:t>.’" 		 			</a:t>
            </a:r>
            <a:r>
              <a:rPr lang="en-US" sz="2200" dirty="0" smtClean="0">
                <a:solidFill>
                  <a:schemeClr val="bg1"/>
                </a:solidFill>
              </a:rPr>
              <a:t>	</a:t>
            </a:r>
            <a:r>
              <a:rPr lang="en-US" dirty="0" smtClean="0">
                <a:solidFill>
                  <a:schemeClr val="bg1"/>
                </a:solidFill>
              </a:rPr>
              <a:t>		   </a:t>
            </a:r>
            <a:r>
              <a:rPr lang="en-US" sz="2600" dirty="0" smtClean="0">
                <a:solidFill>
                  <a:schemeClr val="bg1"/>
                </a:solidFill>
              </a:rPr>
              <a:t>- 2 Samuel 12:22-23</a:t>
            </a:r>
          </a:p>
        </p:txBody>
      </p:sp>
      <p:sp>
        <p:nvSpPr>
          <p:cNvPr id="1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Dealing with Tragedy Yourself</a:t>
            </a:r>
            <a:endParaRPr lang="en-US" dirty="0"/>
          </a:p>
        </p:txBody>
      </p:sp>
      <p:sp>
        <p:nvSpPr>
          <p:cNvPr id="11"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smtClean="0"/>
              <a:t>			- 1 Thessalonians 4:13</a:t>
            </a:r>
            <a:endParaRPr lang="en-US" dirty="0" smtClean="0"/>
          </a:p>
        </p:txBody>
      </p:sp>
    </p:spTree>
    <p:extLst>
      <p:ext uri="{BB962C8B-B14F-4D97-AF65-F5344CB8AC3E}">
        <p14:creationId xmlns:p14="http://schemas.microsoft.com/office/powerpoint/2010/main" val="27887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“Now </a:t>
            </a:r>
            <a:r>
              <a:rPr lang="en-US" dirty="0">
                <a:solidFill>
                  <a:schemeClr val="bg1"/>
                </a:solidFill>
              </a:rPr>
              <a:t>concerning the resurrection of the dead, haven't you read what was spoken to you by God:</a:t>
            </a:r>
          </a:p>
          <a:p>
            <a:pPr marL="0" indent="0">
              <a:buNone/>
            </a:pPr>
            <a:r>
              <a:rPr lang="en-US" dirty="0" smtClean="0">
                <a:solidFill>
                  <a:schemeClr val="bg1"/>
                </a:solidFill>
              </a:rPr>
              <a:t>‘I </a:t>
            </a:r>
            <a:r>
              <a:rPr lang="en-US" u="sng" dirty="0" smtClean="0">
                <a:solidFill>
                  <a:schemeClr val="bg1"/>
                </a:solidFill>
              </a:rPr>
              <a:t>AM</a:t>
            </a:r>
            <a:r>
              <a:rPr lang="en-US" dirty="0" smtClean="0">
                <a:solidFill>
                  <a:schemeClr val="bg1"/>
                </a:solidFill>
              </a:rPr>
              <a:t> the </a:t>
            </a:r>
            <a:r>
              <a:rPr lang="en-US" dirty="0">
                <a:solidFill>
                  <a:schemeClr val="bg1"/>
                </a:solidFill>
              </a:rPr>
              <a:t>God of Abraham and the God of Isaac and the God of Jacob</a:t>
            </a:r>
            <a:r>
              <a:rPr lang="en-US" dirty="0" smtClean="0">
                <a:solidFill>
                  <a:schemeClr val="bg1"/>
                </a:solidFill>
              </a:rPr>
              <a:t>?’   He </a:t>
            </a:r>
            <a:r>
              <a:rPr lang="en-US" dirty="0">
                <a:solidFill>
                  <a:schemeClr val="bg1"/>
                </a:solidFill>
              </a:rPr>
              <a:t>is not the God of the dead, but of the living</a:t>
            </a:r>
            <a:r>
              <a:rPr lang="en-US" dirty="0" smtClean="0">
                <a:solidFill>
                  <a:schemeClr val="bg1"/>
                </a:solidFill>
              </a:rPr>
              <a:t>.”                 		 </a:t>
            </a:r>
            <a:r>
              <a:rPr lang="en-US" sz="2600" dirty="0" smtClean="0">
                <a:solidFill>
                  <a:schemeClr val="bg1"/>
                </a:solidFill>
              </a:rPr>
              <a:t>- Matthew 22:31-32</a:t>
            </a:r>
          </a:p>
        </p:txBody>
      </p:sp>
    </p:spTree>
    <p:extLst>
      <p:ext uri="{BB962C8B-B14F-4D97-AF65-F5344CB8AC3E}">
        <p14:creationId xmlns:p14="http://schemas.microsoft.com/office/powerpoint/2010/main" val="235051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“Jesus </a:t>
            </a:r>
            <a:r>
              <a:rPr lang="en-US" dirty="0">
                <a:solidFill>
                  <a:schemeClr val="bg1"/>
                </a:solidFill>
              </a:rPr>
              <a:t>said to her, </a:t>
            </a:r>
            <a:r>
              <a:rPr lang="en-US" dirty="0" smtClean="0">
                <a:solidFill>
                  <a:schemeClr val="bg1"/>
                </a:solidFill>
              </a:rPr>
              <a:t>‘I AM the </a:t>
            </a:r>
            <a:r>
              <a:rPr lang="en-US" dirty="0">
                <a:solidFill>
                  <a:schemeClr val="bg1"/>
                </a:solidFill>
              </a:rPr>
              <a:t>resurrection and the life. The one who believes in me, even if he dies, will live</a:t>
            </a:r>
            <a:r>
              <a:rPr lang="en-US" dirty="0" smtClean="0">
                <a:solidFill>
                  <a:schemeClr val="bg1"/>
                </a:solidFill>
              </a:rPr>
              <a:t>.  Everyone </a:t>
            </a:r>
            <a:r>
              <a:rPr lang="en-US" dirty="0">
                <a:solidFill>
                  <a:schemeClr val="bg1"/>
                </a:solidFill>
              </a:rPr>
              <a:t>who lives and believes in me will never die. Do you believe this</a:t>
            </a:r>
            <a:r>
              <a:rPr lang="en-US" dirty="0" smtClean="0">
                <a:solidFill>
                  <a:schemeClr val="bg1"/>
                </a:solidFill>
              </a:rPr>
              <a:t>?’" 	   </a:t>
            </a:r>
            <a:r>
              <a:rPr lang="en-US" sz="2600" dirty="0" smtClean="0">
                <a:solidFill>
                  <a:schemeClr val="bg1"/>
                </a:solidFill>
              </a:rPr>
              <a:t>- John 11:25-26</a:t>
            </a:r>
          </a:p>
        </p:txBody>
      </p:sp>
    </p:spTree>
    <p:extLst>
      <p:ext uri="{BB962C8B-B14F-4D97-AF65-F5344CB8AC3E}">
        <p14:creationId xmlns:p14="http://schemas.microsoft.com/office/powerpoint/2010/main" val="134572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descr="image1.jpe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ln>
            <a:noFill/>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Dealing with Tragedy Yourself</a:t>
            </a:r>
            <a:endParaRPr lang="en-US" dirty="0"/>
          </a:p>
        </p:txBody>
      </p:sp>
      <p:sp>
        <p:nvSpPr>
          <p:cNvPr id="6" name="Content Placeholder 2"/>
          <p:cNvSpPr txBox="1">
            <a:spLocks/>
          </p:cNvSpPr>
          <p:nvPr/>
        </p:nvSpPr>
        <p:spPr>
          <a:xfrm>
            <a:off x="609600" y="1752601"/>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“But we do not want you to be uninformed, brothers, about those who are asleep, that you may not grieve as others do who  have no hope.”</a:t>
            </a:r>
          </a:p>
          <a:p>
            <a:pPr marL="0" indent="0" algn="r">
              <a:buFont typeface="Arial" panose="020B0604020202020204" pitchFamily="34" charset="0"/>
              <a:buNone/>
            </a:pPr>
            <a:r>
              <a:rPr lang="en-US" dirty="0" smtClean="0"/>
              <a:t>			- 1 Thessalonians 4:13</a:t>
            </a:r>
          </a:p>
        </p:txBody>
      </p:sp>
      <p:sp>
        <p:nvSpPr>
          <p:cNvPr id="8" name="Freeform 7"/>
          <p:cNvSpPr/>
          <p:nvPr/>
        </p:nvSpPr>
        <p:spPr>
          <a:xfrm>
            <a:off x="315310" y="3197022"/>
            <a:ext cx="1686911" cy="618233"/>
          </a:xfrm>
          <a:custGeom>
            <a:avLst/>
            <a:gdLst>
              <a:gd name="connsiteX0" fmla="*/ 441435 w 1686911"/>
              <a:gd name="connsiteY0" fmla="*/ 97971 h 618233"/>
              <a:gd name="connsiteX1" fmla="*/ 536028 w 1686911"/>
              <a:gd name="connsiteY1" fmla="*/ 82206 h 618233"/>
              <a:gd name="connsiteX2" fmla="*/ 662152 w 1686911"/>
              <a:gd name="connsiteY2" fmla="*/ 66440 h 618233"/>
              <a:gd name="connsiteX3" fmla="*/ 756745 w 1686911"/>
              <a:gd name="connsiteY3" fmla="*/ 34909 h 618233"/>
              <a:gd name="connsiteX4" fmla="*/ 1072056 w 1686911"/>
              <a:gd name="connsiteY4" fmla="*/ 3378 h 618233"/>
              <a:gd name="connsiteX5" fmla="*/ 1545021 w 1686911"/>
              <a:gd name="connsiteY5" fmla="*/ 19144 h 618233"/>
              <a:gd name="connsiteX6" fmla="*/ 1560787 w 1686911"/>
              <a:gd name="connsiteY6" fmla="*/ 113737 h 618233"/>
              <a:gd name="connsiteX7" fmla="*/ 1655380 w 1686911"/>
              <a:gd name="connsiteY7" fmla="*/ 255626 h 618233"/>
              <a:gd name="connsiteX8" fmla="*/ 1686911 w 1686911"/>
              <a:gd name="connsiteY8" fmla="*/ 302923 h 618233"/>
              <a:gd name="connsiteX9" fmla="*/ 1671145 w 1686911"/>
              <a:gd name="connsiteY9" fmla="*/ 381750 h 618233"/>
              <a:gd name="connsiteX10" fmla="*/ 1576552 w 1686911"/>
              <a:gd name="connsiteY10" fmla="*/ 444812 h 618233"/>
              <a:gd name="connsiteX11" fmla="*/ 1481959 w 1686911"/>
              <a:gd name="connsiteY11" fmla="*/ 476344 h 618233"/>
              <a:gd name="connsiteX12" fmla="*/ 1434662 w 1686911"/>
              <a:gd name="connsiteY12" fmla="*/ 492109 h 618233"/>
              <a:gd name="connsiteX13" fmla="*/ 1261242 w 1686911"/>
              <a:gd name="connsiteY13" fmla="*/ 507875 h 618233"/>
              <a:gd name="connsiteX14" fmla="*/ 1119352 w 1686911"/>
              <a:gd name="connsiteY14" fmla="*/ 523640 h 618233"/>
              <a:gd name="connsiteX15" fmla="*/ 851338 w 1686911"/>
              <a:gd name="connsiteY15" fmla="*/ 555171 h 618233"/>
              <a:gd name="connsiteX16" fmla="*/ 772511 w 1686911"/>
              <a:gd name="connsiteY16" fmla="*/ 570937 h 618233"/>
              <a:gd name="connsiteX17" fmla="*/ 677918 w 1686911"/>
              <a:gd name="connsiteY17" fmla="*/ 602468 h 618233"/>
              <a:gd name="connsiteX18" fmla="*/ 409904 w 1686911"/>
              <a:gd name="connsiteY18" fmla="*/ 618233 h 618233"/>
              <a:gd name="connsiteX19" fmla="*/ 94593 w 1686911"/>
              <a:gd name="connsiteY19" fmla="*/ 602468 h 618233"/>
              <a:gd name="connsiteX20" fmla="*/ 47297 w 1686911"/>
              <a:gd name="connsiteY20" fmla="*/ 586702 h 618233"/>
              <a:gd name="connsiteX21" fmla="*/ 0 w 1686911"/>
              <a:gd name="connsiteY21" fmla="*/ 492109 h 618233"/>
              <a:gd name="connsiteX22" fmla="*/ 31531 w 1686911"/>
              <a:gd name="connsiteY22" fmla="*/ 365985 h 618233"/>
              <a:gd name="connsiteX23" fmla="*/ 78828 w 1686911"/>
              <a:gd name="connsiteY23" fmla="*/ 318688 h 618233"/>
              <a:gd name="connsiteX24" fmla="*/ 126124 w 1686911"/>
              <a:gd name="connsiteY24" fmla="*/ 302923 h 618233"/>
              <a:gd name="connsiteX25" fmla="*/ 220718 w 1686911"/>
              <a:gd name="connsiteY25" fmla="*/ 239861 h 618233"/>
              <a:gd name="connsiteX26" fmla="*/ 268014 w 1686911"/>
              <a:gd name="connsiteY26" fmla="*/ 208330 h 618233"/>
              <a:gd name="connsiteX27" fmla="*/ 315311 w 1686911"/>
              <a:gd name="connsiteY27" fmla="*/ 192564 h 618233"/>
              <a:gd name="connsiteX28" fmla="*/ 378373 w 1686911"/>
              <a:gd name="connsiteY28" fmla="*/ 145268 h 618233"/>
              <a:gd name="connsiteX29" fmla="*/ 441435 w 1686911"/>
              <a:gd name="connsiteY29" fmla="*/ 97971 h 61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6911" h="618233">
                <a:moveTo>
                  <a:pt x="441435" y="97971"/>
                </a:moveTo>
                <a:cubicBezTo>
                  <a:pt x="467711" y="87461"/>
                  <a:pt x="504383" y="86727"/>
                  <a:pt x="536028" y="82206"/>
                </a:cubicBezTo>
                <a:cubicBezTo>
                  <a:pt x="577971" y="76214"/>
                  <a:pt x="620724" y="75318"/>
                  <a:pt x="662152" y="66440"/>
                </a:cubicBezTo>
                <a:cubicBezTo>
                  <a:pt x="694651" y="59476"/>
                  <a:pt x="723623" y="37669"/>
                  <a:pt x="756745" y="34909"/>
                </a:cubicBezTo>
                <a:cubicBezTo>
                  <a:pt x="988154" y="15626"/>
                  <a:pt x="883139" y="26993"/>
                  <a:pt x="1072056" y="3378"/>
                </a:cubicBezTo>
                <a:cubicBezTo>
                  <a:pt x="1229711" y="8633"/>
                  <a:pt x="1391152" y="-15601"/>
                  <a:pt x="1545021" y="19144"/>
                </a:cubicBezTo>
                <a:cubicBezTo>
                  <a:pt x="1576202" y="26185"/>
                  <a:pt x="1548492" y="84230"/>
                  <a:pt x="1560787" y="113737"/>
                </a:cubicBezTo>
                <a:cubicBezTo>
                  <a:pt x="1560789" y="113741"/>
                  <a:pt x="1639613" y="231976"/>
                  <a:pt x="1655380" y="255626"/>
                </a:cubicBezTo>
                <a:lnTo>
                  <a:pt x="1686911" y="302923"/>
                </a:lnTo>
                <a:cubicBezTo>
                  <a:pt x="1681656" y="329199"/>
                  <a:pt x="1687596" y="360599"/>
                  <a:pt x="1671145" y="381750"/>
                </a:cubicBezTo>
                <a:cubicBezTo>
                  <a:pt x="1647879" y="411663"/>
                  <a:pt x="1612503" y="432828"/>
                  <a:pt x="1576552" y="444812"/>
                </a:cubicBezTo>
                <a:lnTo>
                  <a:pt x="1481959" y="476344"/>
                </a:lnTo>
                <a:cubicBezTo>
                  <a:pt x="1466193" y="481599"/>
                  <a:pt x="1451212" y="490604"/>
                  <a:pt x="1434662" y="492109"/>
                </a:cubicBezTo>
                <a:lnTo>
                  <a:pt x="1261242" y="507875"/>
                </a:lnTo>
                <a:cubicBezTo>
                  <a:pt x="1213890" y="512610"/>
                  <a:pt x="1166704" y="518905"/>
                  <a:pt x="1119352" y="523640"/>
                </a:cubicBezTo>
                <a:cubicBezTo>
                  <a:pt x="942379" y="541337"/>
                  <a:pt x="987611" y="530394"/>
                  <a:pt x="851338" y="555171"/>
                </a:cubicBezTo>
                <a:cubicBezTo>
                  <a:pt x="824974" y="559964"/>
                  <a:pt x="798363" y="563886"/>
                  <a:pt x="772511" y="570937"/>
                </a:cubicBezTo>
                <a:cubicBezTo>
                  <a:pt x="740446" y="579682"/>
                  <a:pt x="711097" y="600516"/>
                  <a:pt x="677918" y="602468"/>
                </a:cubicBezTo>
                <a:lnTo>
                  <a:pt x="409904" y="618233"/>
                </a:lnTo>
                <a:cubicBezTo>
                  <a:pt x="304800" y="612978"/>
                  <a:pt x="199432" y="611584"/>
                  <a:pt x="94593" y="602468"/>
                </a:cubicBezTo>
                <a:cubicBezTo>
                  <a:pt x="78037" y="601028"/>
                  <a:pt x="60274" y="597083"/>
                  <a:pt x="47297" y="586702"/>
                </a:cubicBezTo>
                <a:cubicBezTo>
                  <a:pt x="19513" y="564475"/>
                  <a:pt x="10386" y="523266"/>
                  <a:pt x="0" y="492109"/>
                </a:cubicBezTo>
                <a:cubicBezTo>
                  <a:pt x="2273" y="480742"/>
                  <a:pt x="17681" y="386760"/>
                  <a:pt x="31531" y="365985"/>
                </a:cubicBezTo>
                <a:cubicBezTo>
                  <a:pt x="43899" y="347434"/>
                  <a:pt x="60277" y="331056"/>
                  <a:pt x="78828" y="318688"/>
                </a:cubicBezTo>
                <a:cubicBezTo>
                  <a:pt x="92655" y="309470"/>
                  <a:pt x="110359" y="308178"/>
                  <a:pt x="126124" y="302923"/>
                </a:cubicBezTo>
                <a:lnTo>
                  <a:pt x="220718" y="239861"/>
                </a:lnTo>
                <a:cubicBezTo>
                  <a:pt x="236483" y="229351"/>
                  <a:pt x="250039" y="214322"/>
                  <a:pt x="268014" y="208330"/>
                </a:cubicBezTo>
                <a:lnTo>
                  <a:pt x="315311" y="192564"/>
                </a:lnTo>
                <a:cubicBezTo>
                  <a:pt x="336332" y="176799"/>
                  <a:pt x="356992" y="160540"/>
                  <a:pt x="378373" y="145268"/>
                </a:cubicBezTo>
                <a:cubicBezTo>
                  <a:pt x="440765" y="100703"/>
                  <a:pt x="415159" y="108481"/>
                  <a:pt x="441435" y="97971"/>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0" y="4343400"/>
            <a:ext cx="8828690" cy="2514600"/>
          </a:xfrm>
          <a:prstGeom prst="rect">
            <a:avLst/>
          </a:prstGeom>
          <a:solidFill>
            <a:schemeClr val="tx1"/>
          </a:solidFill>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“...we </a:t>
            </a:r>
            <a:r>
              <a:rPr lang="en-US" dirty="0">
                <a:solidFill>
                  <a:schemeClr val="bg1"/>
                </a:solidFill>
              </a:rPr>
              <a:t>also rejoice in our afflictions, because we </a:t>
            </a:r>
            <a:r>
              <a:rPr lang="en-US" dirty="0" smtClean="0">
                <a:solidFill>
                  <a:schemeClr val="bg1"/>
                </a:solidFill>
              </a:rPr>
              <a:t>know </a:t>
            </a:r>
            <a:r>
              <a:rPr lang="en-US" dirty="0">
                <a:solidFill>
                  <a:schemeClr val="bg1"/>
                </a:solidFill>
              </a:rPr>
              <a:t>affliction produces </a:t>
            </a:r>
            <a:r>
              <a:rPr lang="en-US" dirty="0" smtClean="0">
                <a:solidFill>
                  <a:schemeClr val="bg1"/>
                </a:solidFill>
              </a:rPr>
              <a:t>endurance, endurance </a:t>
            </a:r>
            <a:r>
              <a:rPr lang="en-US" dirty="0">
                <a:solidFill>
                  <a:schemeClr val="bg1"/>
                </a:solidFill>
              </a:rPr>
              <a:t>produces proven character, and proven character produces </a:t>
            </a:r>
            <a:r>
              <a:rPr lang="en-US" dirty="0" smtClean="0">
                <a:solidFill>
                  <a:schemeClr val="bg1"/>
                </a:solidFill>
              </a:rPr>
              <a:t>hope.   </a:t>
            </a:r>
            <a:r>
              <a:rPr lang="en-US" u="sng" dirty="0" smtClean="0">
                <a:solidFill>
                  <a:schemeClr val="bg1"/>
                </a:solidFill>
              </a:rPr>
              <a:t>This </a:t>
            </a:r>
            <a:r>
              <a:rPr lang="en-US" u="sng" dirty="0">
                <a:solidFill>
                  <a:schemeClr val="bg1"/>
                </a:solidFill>
              </a:rPr>
              <a:t>hope will not disappoint us</a:t>
            </a:r>
            <a:r>
              <a:rPr lang="en-US" dirty="0">
                <a:solidFill>
                  <a:schemeClr val="bg1"/>
                </a:solidFill>
              </a:rPr>
              <a:t>, because God's love has been poured out in our hearts through the Holy Spirit who was given to us</a:t>
            </a:r>
            <a:r>
              <a:rPr lang="en-US" dirty="0" smtClean="0">
                <a:solidFill>
                  <a:schemeClr val="bg1"/>
                </a:solidFill>
              </a:rPr>
              <a:t>.”		 	   </a:t>
            </a:r>
            <a:r>
              <a:rPr lang="en-US" sz="2600" dirty="0" smtClean="0">
                <a:solidFill>
                  <a:schemeClr val="bg1"/>
                </a:solidFill>
              </a:rPr>
              <a:t>- Romans 5:3-5</a:t>
            </a:r>
          </a:p>
        </p:txBody>
      </p:sp>
    </p:spTree>
    <p:extLst>
      <p:ext uri="{BB962C8B-B14F-4D97-AF65-F5344CB8AC3E}">
        <p14:creationId xmlns:p14="http://schemas.microsoft.com/office/powerpoint/2010/main" val="3442889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yngergiz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On-screen Show (4:3)</PresentationFormat>
  <Paragraphs>175</Paragraphs>
  <Slides>24</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Arial Narrow</vt:lpstr>
      <vt:lpstr>Caecilia LT Std Roman</vt:lpstr>
      <vt:lpstr>Calibri</vt:lpstr>
      <vt:lpstr>Wingdings</vt:lpstr>
      <vt:lpstr>Office Theme</vt:lpstr>
      <vt:lpstr>1_Syngergize</vt:lpstr>
      <vt:lpstr>1_Office Theme</vt:lpstr>
      <vt:lpstr>2_Office Theme</vt:lpstr>
      <vt:lpstr>Dealing with Tragedies:   small &amp; large; present &amp; future</vt:lpstr>
      <vt:lpstr>Tragedy</vt:lpstr>
      <vt:lpstr>Tragedy</vt:lpstr>
      <vt:lpstr>PowerPoint Presentation</vt:lpstr>
      <vt:lpstr>PowerPoint Presentation</vt:lpstr>
      <vt:lpstr>John </vt:lpstr>
      <vt:lpstr>John </vt:lpstr>
      <vt:lpstr>John </vt:lpstr>
      <vt:lpstr>John </vt:lpstr>
      <vt:lpstr>John </vt:lpstr>
      <vt:lpstr>John </vt:lpstr>
      <vt:lpstr>John </vt:lpstr>
      <vt:lpstr>John </vt:lpstr>
      <vt:lpstr>John </vt:lpstr>
      <vt:lpstr>Tragedy</vt:lpstr>
      <vt:lpstr>Training your Child Biblical Worldview</vt:lpstr>
      <vt:lpstr>Training your Child Biblical Worldview</vt:lpstr>
      <vt:lpstr>Training your Child Biblical Worldview</vt:lpstr>
      <vt:lpstr>Training your Child Biblical Worldview</vt:lpstr>
      <vt:lpstr>Training your Child Biblical Worldview</vt:lpstr>
      <vt:lpstr>Help your Child Internalize</vt:lpstr>
      <vt:lpstr>When Tragedy does Strike</vt:lpstr>
      <vt:lpstr>When Tragedy does Strike</vt:lpstr>
      <vt:lpstr>Dealing with Tragedy: small &amp; large; present &amp;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2019-02-07T14:18:48Z</dcterms:created>
  <dcterms:modified xsi:type="dcterms:W3CDTF">2019-02-07T14:19:04Z</dcterms:modified>
</cp:coreProperties>
</file>