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sldIdLst>
    <p:sldId id="256" r:id="rId2"/>
    <p:sldId id="303" r:id="rId3"/>
    <p:sldId id="257" r:id="rId4"/>
    <p:sldId id="258" r:id="rId5"/>
    <p:sldId id="259" r:id="rId6"/>
    <p:sldId id="260" r:id="rId7"/>
    <p:sldId id="304" r:id="rId8"/>
    <p:sldId id="314" r:id="rId9"/>
    <p:sldId id="317" r:id="rId10"/>
    <p:sldId id="318" r:id="rId11"/>
    <p:sldId id="267" r:id="rId12"/>
    <p:sldId id="268" r:id="rId13"/>
    <p:sldId id="269" r:id="rId14"/>
    <p:sldId id="270" r:id="rId15"/>
    <p:sldId id="271" r:id="rId16"/>
    <p:sldId id="272" r:id="rId17"/>
    <p:sldId id="273" r:id="rId18"/>
    <p:sldId id="274" r:id="rId19"/>
    <p:sldId id="275" r:id="rId20"/>
    <p:sldId id="302" r:id="rId21"/>
    <p:sldId id="283" r:id="rId22"/>
    <p:sldId id="284" r:id="rId23"/>
    <p:sldId id="278" r:id="rId24"/>
    <p:sldId id="287" r:id="rId25"/>
    <p:sldId id="289" r:id="rId26"/>
    <p:sldId id="288" r:id="rId27"/>
    <p:sldId id="291" r:id="rId28"/>
    <p:sldId id="301" r:id="rId29"/>
    <p:sldId id="298" r:id="rId30"/>
    <p:sldId id="309" r:id="rId31"/>
    <p:sldId id="310" r:id="rId32"/>
    <p:sldId id="311" r:id="rId33"/>
    <p:sldId id="308" r:id="rId3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41954" autoAdjust="0"/>
    <p:restoredTop sz="94660"/>
  </p:normalViewPr>
  <p:slideViewPr>
    <p:cSldViewPr snapToGrid="0">
      <p:cViewPr varScale="1">
        <p:scale>
          <a:sx n="55" d="100"/>
          <a:sy n="55" d="100"/>
        </p:scale>
        <p:origin x="64" y="5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859169B-3D0F-42D8-A829-C747DBE055C9}" type="datetimeFigureOut">
              <a:rPr lang="en-US" smtClean="0"/>
              <a:t>3/25/2024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6B96E1-73BA-4E87-8661-348D2F827AE1}" type="slidenum">
              <a:rPr lang="en-US" smtClean="0"/>
              <a:t>‹#›</a:t>
            </a:fld>
            <a:endParaRPr lang="en-US"/>
          </a:p>
        </p:txBody>
      </p:sp>
    </p:spTree>
    <p:extLst>
      <p:ext uri="{BB962C8B-B14F-4D97-AF65-F5344CB8AC3E}">
        <p14:creationId xmlns:p14="http://schemas.microsoft.com/office/powerpoint/2010/main" val="6062014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859169B-3D0F-42D8-A829-C747DBE055C9}" type="datetimeFigureOut">
              <a:rPr lang="en-US" smtClean="0"/>
              <a:t>3/25/2024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6B96E1-73BA-4E87-8661-348D2F827AE1}" type="slidenum">
              <a:rPr lang="en-US" smtClean="0"/>
              <a:t>‹#›</a:t>
            </a:fld>
            <a:endParaRPr lang="en-US"/>
          </a:p>
        </p:txBody>
      </p:sp>
    </p:spTree>
    <p:extLst>
      <p:ext uri="{BB962C8B-B14F-4D97-AF65-F5344CB8AC3E}">
        <p14:creationId xmlns:p14="http://schemas.microsoft.com/office/powerpoint/2010/main" val="31370457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859169B-3D0F-42D8-A829-C747DBE055C9}" type="datetimeFigureOut">
              <a:rPr lang="en-US" smtClean="0"/>
              <a:t>3/25/2024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6B96E1-73BA-4E87-8661-348D2F827AE1}" type="slidenum">
              <a:rPr lang="en-US" smtClean="0"/>
              <a:t>‹#›</a:t>
            </a:fld>
            <a:endParaRPr lang="en-US"/>
          </a:p>
        </p:txBody>
      </p:sp>
    </p:spTree>
    <p:extLst>
      <p:ext uri="{BB962C8B-B14F-4D97-AF65-F5344CB8AC3E}">
        <p14:creationId xmlns:p14="http://schemas.microsoft.com/office/powerpoint/2010/main" val="15574721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859169B-3D0F-42D8-A829-C747DBE055C9}" type="datetimeFigureOut">
              <a:rPr lang="en-US" smtClean="0"/>
              <a:t>3/25/2024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6B96E1-73BA-4E87-8661-348D2F827AE1}" type="slidenum">
              <a:rPr lang="en-US" smtClean="0"/>
              <a:t>‹#›</a:t>
            </a:fld>
            <a:endParaRPr lang="en-US"/>
          </a:p>
        </p:txBody>
      </p:sp>
    </p:spTree>
    <p:extLst>
      <p:ext uri="{BB962C8B-B14F-4D97-AF65-F5344CB8AC3E}">
        <p14:creationId xmlns:p14="http://schemas.microsoft.com/office/powerpoint/2010/main" val="33286061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3859169B-3D0F-42D8-A829-C747DBE055C9}" type="datetimeFigureOut">
              <a:rPr lang="en-US" smtClean="0"/>
              <a:t>3/25/2024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6B96E1-73BA-4E87-8661-348D2F827AE1}" type="slidenum">
              <a:rPr lang="en-US" smtClean="0"/>
              <a:t>‹#›</a:t>
            </a:fld>
            <a:endParaRPr lang="en-US"/>
          </a:p>
        </p:txBody>
      </p:sp>
    </p:spTree>
    <p:extLst>
      <p:ext uri="{BB962C8B-B14F-4D97-AF65-F5344CB8AC3E}">
        <p14:creationId xmlns:p14="http://schemas.microsoft.com/office/powerpoint/2010/main" val="20954483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859169B-3D0F-42D8-A829-C747DBE055C9}" type="datetimeFigureOut">
              <a:rPr lang="en-US" smtClean="0"/>
              <a:t>3/25/2024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6B96E1-73BA-4E87-8661-348D2F827AE1}" type="slidenum">
              <a:rPr lang="en-US" smtClean="0"/>
              <a:t>‹#›</a:t>
            </a:fld>
            <a:endParaRPr lang="en-US"/>
          </a:p>
        </p:txBody>
      </p:sp>
    </p:spTree>
    <p:extLst>
      <p:ext uri="{BB962C8B-B14F-4D97-AF65-F5344CB8AC3E}">
        <p14:creationId xmlns:p14="http://schemas.microsoft.com/office/powerpoint/2010/main" val="34821547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859169B-3D0F-42D8-A829-C747DBE055C9}" type="datetimeFigureOut">
              <a:rPr lang="en-US" smtClean="0"/>
              <a:t>3/25/2024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26B96E1-73BA-4E87-8661-348D2F827AE1}" type="slidenum">
              <a:rPr lang="en-US" smtClean="0"/>
              <a:t>‹#›</a:t>
            </a:fld>
            <a:endParaRPr lang="en-US"/>
          </a:p>
        </p:txBody>
      </p:sp>
    </p:spTree>
    <p:extLst>
      <p:ext uri="{BB962C8B-B14F-4D97-AF65-F5344CB8AC3E}">
        <p14:creationId xmlns:p14="http://schemas.microsoft.com/office/powerpoint/2010/main" val="40614885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859169B-3D0F-42D8-A829-C747DBE055C9}" type="datetimeFigureOut">
              <a:rPr lang="en-US" smtClean="0"/>
              <a:t>3/25/2024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26B96E1-73BA-4E87-8661-348D2F827AE1}" type="slidenum">
              <a:rPr lang="en-US" smtClean="0"/>
              <a:t>‹#›</a:t>
            </a:fld>
            <a:endParaRPr lang="en-US"/>
          </a:p>
        </p:txBody>
      </p:sp>
    </p:spTree>
    <p:extLst>
      <p:ext uri="{BB962C8B-B14F-4D97-AF65-F5344CB8AC3E}">
        <p14:creationId xmlns:p14="http://schemas.microsoft.com/office/powerpoint/2010/main" val="24952105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859169B-3D0F-42D8-A829-C747DBE055C9}" type="datetimeFigureOut">
              <a:rPr lang="en-US" smtClean="0"/>
              <a:t>3/25/2024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26B96E1-73BA-4E87-8661-348D2F827AE1}" type="slidenum">
              <a:rPr lang="en-US" smtClean="0"/>
              <a:t>‹#›</a:t>
            </a:fld>
            <a:endParaRPr lang="en-US"/>
          </a:p>
        </p:txBody>
      </p:sp>
    </p:spTree>
    <p:extLst>
      <p:ext uri="{BB962C8B-B14F-4D97-AF65-F5344CB8AC3E}">
        <p14:creationId xmlns:p14="http://schemas.microsoft.com/office/powerpoint/2010/main" val="41245636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3859169B-3D0F-42D8-A829-C747DBE055C9}" type="datetimeFigureOut">
              <a:rPr lang="en-US" smtClean="0"/>
              <a:t>3/25/2024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6B96E1-73BA-4E87-8661-348D2F827AE1}" type="slidenum">
              <a:rPr lang="en-US" smtClean="0"/>
              <a:t>‹#›</a:t>
            </a:fld>
            <a:endParaRPr lang="en-US"/>
          </a:p>
        </p:txBody>
      </p:sp>
    </p:spTree>
    <p:extLst>
      <p:ext uri="{BB962C8B-B14F-4D97-AF65-F5344CB8AC3E}">
        <p14:creationId xmlns:p14="http://schemas.microsoft.com/office/powerpoint/2010/main" val="32989328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3859169B-3D0F-42D8-A829-C747DBE055C9}" type="datetimeFigureOut">
              <a:rPr lang="en-US" smtClean="0"/>
              <a:t>3/25/2024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6B96E1-73BA-4E87-8661-348D2F827AE1}" type="slidenum">
              <a:rPr lang="en-US" smtClean="0"/>
              <a:t>‹#›</a:t>
            </a:fld>
            <a:endParaRPr lang="en-US"/>
          </a:p>
        </p:txBody>
      </p:sp>
    </p:spTree>
    <p:extLst>
      <p:ext uri="{BB962C8B-B14F-4D97-AF65-F5344CB8AC3E}">
        <p14:creationId xmlns:p14="http://schemas.microsoft.com/office/powerpoint/2010/main" val="36910663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859169B-3D0F-42D8-A829-C747DBE055C9}" type="datetimeFigureOut">
              <a:rPr lang="en-US" smtClean="0"/>
              <a:t>3/25/2024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26B96E1-73BA-4E87-8661-348D2F827AE1}" type="slidenum">
              <a:rPr lang="en-US" smtClean="0"/>
              <a:t>‹#›</a:t>
            </a:fld>
            <a:endParaRPr lang="en-US"/>
          </a:p>
        </p:txBody>
      </p:sp>
    </p:spTree>
    <p:extLst>
      <p:ext uri="{BB962C8B-B14F-4D97-AF65-F5344CB8AC3E}">
        <p14:creationId xmlns:p14="http://schemas.microsoft.com/office/powerpoint/2010/main" val="2605235371"/>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2" Type="http://schemas.openxmlformats.org/officeDocument/2006/relationships/hyperlink" Target="https://www.christianity.com/bible/nlt/2-corinthians/8-14" TargetMode="External"/><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www.christianity.com/bible/niv/1-corinthians/9-17" TargetMode="External"/><Relationship Id="rId2" Type="http://schemas.openxmlformats.org/officeDocument/2006/relationships/hyperlink" Target="https://www.christianity.com/bible/niv/1-corinthians/9-16" TargetMode="External"/><Relationship Id="rId1" Type="http://schemas.openxmlformats.org/officeDocument/2006/relationships/slideLayout" Target="../slideLayouts/slideLayout2.xml"/><Relationship Id="rId4" Type="http://schemas.openxmlformats.org/officeDocument/2006/relationships/hyperlink" Target="https://www.christianity.com/bible/niv/1-corinthians/9-18"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www.christianity.com/bible/niv/1-corinthians/9-20" TargetMode="External"/><Relationship Id="rId2" Type="http://schemas.openxmlformats.org/officeDocument/2006/relationships/hyperlink" Target="https://www.christianity.com/bible/niv/1-corinthians/9-19" TargetMode="External"/><Relationship Id="rId1" Type="http://schemas.openxmlformats.org/officeDocument/2006/relationships/slideLayout" Target="../slideLayouts/slideLayout2.xml"/><Relationship Id="rId6" Type="http://schemas.openxmlformats.org/officeDocument/2006/relationships/hyperlink" Target="https://www.christianity.com/bible/niv/1-corinthians/9-23" TargetMode="External"/><Relationship Id="rId5" Type="http://schemas.openxmlformats.org/officeDocument/2006/relationships/hyperlink" Target="https://www.christianity.com/bible/niv/1-corinthians/9-22" TargetMode="External"/><Relationship Id="rId4" Type="http://schemas.openxmlformats.org/officeDocument/2006/relationships/hyperlink" Target="https://www.christianity.com/bible/niv/1-corinthians/9-21" TargetMode="External"/></Relationships>
</file>

<file path=ppt/slides/_rels/slide27.xml.rels><?xml version="1.0" encoding="UTF-8" standalone="yes"?>
<Relationships xmlns="http://schemas.openxmlformats.org/package/2006/relationships"><Relationship Id="rId3" Type="http://schemas.openxmlformats.org/officeDocument/2006/relationships/hyperlink" Target="https://www.christianity.com/bible/niv/1-corinthians/9-20" TargetMode="External"/><Relationship Id="rId2" Type="http://schemas.openxmlformats.org/officeDocument/2006/relationships/hyperlink" Target="https://www.christianity.com/bible/niv/1-corinthians/9-19" TargetMode="External"/><Relationship Id="rId1" Type="http://schemas.openxmlformats.org/officeDocument/2006/relationships/slideLayout" Target="../slideLayouts/slideLayout2.xml"/><Relationship Id="rId6" Type="http://schemas.openxmlformats.org/officeDocument/2006/relationships/hyperlink" Target="https://www.christianity.com/bible/niv/1-corinthians/9-23" TargetMode="External"/><Relationship Id="rId5" Type="http://schemas.openxmlformats.org/officeDocument/2006/relationships/hyperlink" Target="https://www.christianity.com/bible/niv/1-corinthians/9-22" TargetMode="External"/><Relationship Id="rId4" Type="http://schemas.openxmlformats.org/officeDocument/2006/relationships/hyperlink" Target="https://www.christianity.com/bible/niv/1-corinthians/9-21" TargetMode="Externa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3" Type="http://schemas.openxmlformats.org/officeDocument/2006/relationships/hyperlink" Target="https://www.christianity.com/bible/niv/1-corinthians/9-20" TargetMode="External"/><Relationship Id="rId2" Type="http://schemas.openxmlformats.org/officeDocument/2006/relationships/hyperlink" Target="https://www.christianity.com/bible/niv/1-corinthians/9-19" TargetMode="External"/><Relationship Id="rId1" Type="http://schemas.openxmlformats.org/officeDocument/2006/relationships/slideLayout" Target="../slideLayouts/slideLayout2.xml"/><Relationship Id="rId6" Type="http://schemas.openxmlformats.org/officeDocument/2006/relationships/hyperlink" Target="https://www.christianity.com/bible/niv/1-corinthians/9-23" TargetMode="External"/><Relationship Id="rId5" Type="http://schemas.openxmlformats.org/officeDocument/2006/relationships/hyperlink" Target="https://www.christianity.com/bible/niv/1-corinthians/9-22" TargetMode="External"/><Relationship Id="rId4" Type="http://schemas.openxmlformats.org/officeDocument/2006/relationships/hyperlink" Target="https://www.christianity.com/bible/niv/1-corinthians/9-21"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www.christianity.com/bible/niv/1-corinthians/9-2" TargetMode="External"/><Relationship Id="rId2" Type="http://schemas.openxmlformats.org/officeDocument/2006/relationships/hyperlink" Target="https://www.christianity.com/bible/niv/1-corinthians/9-1"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www.christianity.com/bible/niv/1-corinthians/9-20" TargetMode="External"/><Relationship Id="rId2" Type="http://schemas.openxmlformats.org/officeDocument/2006/relationships/hyperlink" Target="https://www.christianity.com/bible/niv/1-corinthians/9-19" TargetMode="External"/><Relationship Id="rId1" Type="http://schemas.openxmlformats.org/officeDocument/2006/relationships/slideLayout" Target="../slideLayouts/slideLayout2.xml"/><Relationship Id="rId6" Type="http://schemas.openxmlformats.org/officeDocument/2006/relationships/hyperlink" Target="https://www.christianity.com/bible/niv/1-corinthians/9-23" TargetMode="External"/><Relationship Id="rId5" Type="http://schemas.openxmlformats.org/officeDocument/2006/relationships/hyperlink" Target="https://www.christianity.com/bible/niv/1-corinthians/9-22" TargetMode="External"/><Relationship Id="rId4" Type="http://schemas.openxmlformats.org/officeDocument/2006/relationships/hyperlink" Target="https://www.christianity.com/bible/niv/1-corinthians/9-21" TargetMode="External"/></Relationships>
</file>

<file path=ppt/slides/_rels/slide31.xml.rels><?xml version="1.0" encoding="UTF-8" standalone="yes"?>
<Relationships xmlns="http://schemas.openxmlformats.org/package/2006/relationships"><Relationship Id="rId3" Type="http://schemas.openxmlformats.org/officeDocument/2006/relationships/hyperlink" Target="https://www.christianity.com/bible/niv/1-corinthians/9-20" TargetMode="External"/><Relationship Id="rId2" Type="http://schemas.openxmlformats.org/officeDocument/2006/relationships/hyperlink" Target="https://www.christianity.com/bible/niv/1-corinthians/9-19" TargetMode="External"/><Relationship Id="rId1" Type="http://schemas.openxmlformats.org/officeDocument/2006/relationships/slideLayout" Target="../slideLayouts/slideLayout2.xml"/><Relationship Id="rId6" Type="http://schemas.openxmlformats.org/officeDocument/2006/relationships/hyperlink" Target="https://www.christianity.com/bible/niv/1-corinthians/9-23" TargetMode="External"/><Relationship Id="rId5" Type="http://schemas.openxmlformats.org/officeDocument/2006/relationships/hyperlink" Target="https://www.christianity.com/bible/niv/1-corinthians/9-22" TargetMode="External"/><Relationship Id="rId4" Type="http://schemas.openxmlformats.org/officeDocument/2006/relationships/hyperlink" Target="https://www.christianity.com/bible/niv/1-corinthians/9-21" TargetMode="External"/></Relationships>
</file>

<file path=ppt/slides/_rels/slide32.xml.rels><?xml version="1.0" encoding="UTF-8" standalone="yes"?>
<Relationships xmlns="http://schemas.openxmlformats.org/package/2006/relationships"><Relationship Id="rId3" Type="http://schemas.openxmlformats.org/officeDocument/2006/relationships/hyperlink" Target="https://www.christianity.com/bible/niv/1-corinthians/9-20" TargetMode="External"/><Relationship Id="rId2" Type="http://schemas.openxmlformats.org/officeDocument/2006/relationships/hyperlink" Target="https://www.christianity.com/bible/niv/1-corinthians/9-19" TargetMode="External"/><Relationship Id="rId1" Type="http://schemas.openxmlformats.org/officeDocument/2006/relationships/slideLayout" Target="../slideLayouts/slideLayout2.xml"/><Relationship Id="rId6" Type="http://schemas.openxmlformats.org/officeDocument/2006/relationships/hyperlink" Target="https://www.christianity.com/bible/niv/1-corinthians/9-23" TargetMode="External"/><Relationship Id="rId5" Type="http://schemas.openxmlformats.org/officeDocument/2006/relationships/hyperlink" Target="https://www.christianity.com/bible/niv/1-corinthians/9-22" TargetMode="External"/><Relationship Id="rId4" Type="http://schemas.openxmlformats.org/officeDocument/2006/relationships/hyperlink" Target="https://www.christianity.com/bible/niv/1-corinthians/9-21" TargetMode="Externa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christianity.com/bible/niv/1-corinthians/9-4" TargetMode="External"/><Relationship Id="rId2" Type="http://schemas.openxmlformats.org/officeDocument/2006/relationships/hyperlink" Target="https://www.christianity.com/bible/niv/1-corinthians/9-3" TargetMode="External"/><Relationship Id="rId1" Type="http://schemas.openxmlformats.org/officeDocument/2006/relationships/slideLayout" Target="../slideLayouts/slideLayout2.xml"/><Relationship Id="rId6" Type="http://schemas.openxmlformats.org/officeDocument/2006/relationships/hyperlink" Target="https://www.christianity.com/bible/niv/1-corinthians/9-7" TargetMode="External"/><Relationship Id="rId5" Type="http://schemas.openxmlformats.org/officeDocument/2006/relationships/hyperlink" Target="https://www.christianity.com/bible/niv/1-corinthians/9-6" TargetMode="External"/><Relationship Id="rId4" Type="http://schemas.openxmlformats.org/officeDocument/2006/relationships/hyperlink" Target="https://www.christianity.com/bible/niv/1-corinthians/9-5"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christianity.com/bible/niv/1-corinthians/9-9" TargetMode="External"/><Relationship Id="rId2" Type="http://schemas.openxmlformats.org/officeDocument/2006/relationships/hyperlink" Target="https://www.christianity.com/bible/niv/1-corinthians/9-8" TargetMode="External"/><Relationship Id="rId1" Type="http://schemas.openxmlformats.org/officeDocument/2006/relationships/slideLayout" Target="../slideLayouts/slideLayout2.xml"/><Relationship Id="rId5" Type="http://schemas.openxmlformats.org/officeDocument/2006/relationships/hyperlink" Target="https://www.christianity.com/bible/niv/1-corinthians/9-11" TargetMode="External"/><Relationship Id="rId4" Type="http://schemas.openxmlformats.org/officeDocument/2006/relationships/hyperlink" Target="https://www.christianity.com/bible/niv/1-corinthians/9-10"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www.christianity.com/bible/niv/1-corinthians/9-13" TargetMode="External"/><Relationship Id="rId2" Type="http://schemas.openxmlformats.org/officeDocument/2006/relationships/hyperlink" Target="https://www.christianity.com/bible/niv/1-corinthians/9-12" TargetMode="External"/><Relationship Id="rId1" Type="http://schemas.openxmlformats.org/officeDocument/2006/relationships/slideLayout" Target="../slideLayouts/slideLayout2.xml"/><Relationship Id="rId4" Type="http://schemas.openxmlformats.org/officeDocument/2006/relationships/hyperlink" Target="https://www.christianity.com/bible/niv/1-corinthians/9-14"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www.christianity.com/bible/niv/1-corinthians/9-13" TargetMode="External"/><Relationship Id="rId2" Type="http://schemas.openxmlformats.org/officeDocument/2006/relationships/hyperlink" Target="https://www.christianity.com/bible/niv/1-corinthians/9-12" TargetMode="External"/><Relationship Id="rId1" Type="http://schemas.openxmlformats.org/officeDocument/2006/relationships/slideLayout" Target="../slideLayouts/slideLayout2.xml"/><Relationship Id="rId5" Type="http://schemas.openxmlformats.org/officeDocument/2006/relationships/hyperlink" Target="https://www.christianity.com/bible/niv/1-corinthians/9-15" TargetMode="External"/><Relationship Id="rId4" Type="http://schemas.openxmlformats.org/officeDocument/2006/relationships/hyperlink" Target="https://www.christianity.com/bible/niv/1-corinthians/9-14"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CD3AFE-360D-43AE-A9A3-6316B5A69474}"/>
              </a:ext>
            </a:extLst>
          </p:cNvPr>
          <p:cNvSpPr>
            <a:spLocks noGrp="1"/>
          </p:cNvSpPr>
          <p:nvPr>
            <p:ph type="ctrTitle"/>
          </p:nvPr>
        </p:nvSpPr>
        <p:spPr/>
        <p:txBody>
          <a:bodyPr/>
          <a:lstStyle/>
          <a:p>
            <a:r>
              <a:rPr lang="en-US" dirty="0"/>
              <a:t>God’s wisdom and my rights </a:t>
            </a:r>
          </a:p>
        </p:txBody>
      </p:sp>
      <p:sp>
        <p:nvSpPr>
          <p:cNvPr id="3" name="Subtitle 2">
            <a:extLst>
              <a:ext uri="{FF2B5EF4-FFF2-40B4-BE49-F238E27FC236}">
                <a16:creationId xmlns:a16="http://schemas.microsoft.com/office/drawing/2014/main" id="{58908DC1-5D51-4BB9-9834-E6FDA3A7E204}"/>
              </a:ext>
            </a:extLst>
          </p:cNvPr>
          <p:cNvSpPr>
            <a:spLocks noGrp="1"/>
          </p:cNvSpPr>
          <p:nvPr>
            <p:ph type="subTitle" idx="1"/>
          </p:nvPr>
        </p:nvSpPr>
        <p:spPr/>
        <p:txBody>
          <a:bodyPr>
            <a:normAutofit/>
          </a:bodyPr>
          <a:lstStyle/>
          <a:p>
            <a:r>
              <a:rPr lang="en-US" sz="6000" dirty="0"/>
              <a:t>I Cor 9:1-23</a:t>
            </a:r>
          </a:p>
        </p:txBody>
      </p:sp>
    </p:spTree>
    <p:extLst>
      <p:ext uri="{BB962C8B-B14F-4D97-AF65-F5344CB8AC3E}">
        <p14:creationId xmlns:p14="http://schemas.microsoft.com/office/powerpoint/2010/main" val="24670766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E7565D-3811-44FF-BC6D-80B8AC7B4D10}"/>
              </a:ext>
            </a:extLst>
          </p:cNvPr>
          <p:cNvSpPr>
            <a:spLocks noGrp="1"/>
          </p:cNvSpPr>
          <p:nvPr>
            <p:ph type="title"/>
          </p:nvPr>
        </p:nvSpPr>
        <p:spPr/>
        <p:txBody>
          <a:bodyPr/>
          <a:lstStyle/>
          <a:p>
            <a:r>
              <a:rPr lang="en-US" dirty="0"/>
              <a:t>I Cor 9:1-23</a:t>
            </a:r>
          </a:p>
        </p:txBody>
      </p:sp>
      <p:sp>
        <p:nvSpPr>
          <p:cNvPr id="5" name="Text Placeholder 4">
            <a:extLst>
              <a:ext uri="{FF2B5EF4-FFF2-40B4-BE49-F238E27FC236}">
                <a16:creationId xmlns:a16="http://schemas.microsoft.com/office/drawing/2014/main" id="{B25BCCB5-BF10-414F-BAE2-C275F14F291E}"/>
              </a:ext>
            </a:extLst>
          </p:cNvPr>
          <p:cNvSpPr>
            <a:spLocks noGrp="1"/>
          </p:cNvSpPr>
          <p:nvPr>
            <p:ph type="body" idx="1"/>
          </p:nvPr>
        </p:nvSpPr>
        <p:spPr/>
        <p:txBody>
          <a:bodyPr>
            <a:normAutofit/>
          </a:bodyPr>
          <a:lstStyle/>
          <a:p>
            <a:r>
              <a:rPr lang="en-US" sz="2800" dirty="0"/>
              <a:t>Wisdom of World</a:t>
            </a:r>
          </a:p>
        </p:txBody>
      </p:sp>
      <p:sp>
        <p:nvSpPr>
          <p:cNvPr id="3" name="Content Placeholder 2">
            <a:extLst>
              <a:ext uri="{FF2B5EF4-FFF2-40B4-BE49-F238E27FC236}">
                <a16:creationId xmlns:a16="http://schemas.microsoft.com/office/drawing/2014/main" id="{D1D561BC-1D30-4DDF-B7AA-2404C9107D5B}"/>
              </a:ext>
            </a:extLst>
          </p:cNvPr>
          <p:cNvSpPr>
            <a:spLocks noGrp="1"/>
          </p:cNvSpPr>
          <p:nvPr>
            <p:ph sz="half" idx="2"/>
          </p:nvPr>
        </p:nvSpPr>
        <p:spPr/>
        <p:txBody>
          <a:bodyPr>
            <a:normAutofit/>
          </a:bodyPr>
          <a:lstStyle/>
          <a:p>
            <a:pPr marL="0" indent="0">
              <a:buNone/>
            </a:pPr>
            <a:r>
              <a:rPr lang="en-US" dirty="0"/>
              <a:t>It’s about me and my rights</a:t>
            </a:r>
          </a:p>
          <a:p>
            <a:pPr marL="0" indent="0">
              <a:buNone/>
            </a:pPr>
            <a:r>
              <a:rPr lang="en-US" dirty="0"/>
              <a:t>Self is at the center </a:t>
            </a:r>
          </a:p>
        </p:txBody>
      </p:sp>
      <p:sp>
        <p:nvSpPr>
          <p:cNvPr id="6" name="Text Placeholder 5">
            <a:extLst>
              <a:ext uri="{FF2B5EF4-FFF2-40B4-BE49-F238E27FC236}">
                <a16:creationId xmlns:a16="http://schemas.microsoft.com/office/drawing/2014/main" id="{B945E62D-F1B3-4C2D-B546-197B3EF504BB}"/>
              </a:ext>
            </a:extLst>
          </p:cNvPr>
          <p:cNvSpPr>
            <a:spLocks noGrp="1"/>
          </p:cNvSpPr>
          <p:nvPr>
            <p:ph type="body" sz="quarter" idx="3"/>
          </p:nvPr>
        </p:nvSpPr>
        <p:spPr/>
        <p:txBody>
          <a:bodyPr>
            <a:normAutofit/>
          </a:bodyPr>
          <a:lstStyle/>
          <a:p>
            <a:r>
              <a:rPr lang="en-US" sz="2800" dirty="0"/>
              <a:t>Wisdom of God </a:t>
            </a:r>
          </a:p>
        </p:txBody>
      </p:sp>
      <p:sp>
        <p:nvSpPr>
          <p:cNvPr id="7" name="Content Placeholder 6">
            <a:extLst>
              <a:ext uri="{FF2B5EF4-FFF2-40B4-BE49-F238E27FC236}">
                <a16:creationId xmlns:a16="http://schemas.microsoft.com/office/drawing/2014/main" id="{574A6505-03C8-4572-9CAD-FE25817E1B67}"/>
              </a:ext>
            </a:extLst>
          </p:cNvPr>
          <p:cNvSpPr>
            <a:spLocks noGrp="1"/>
          </p:cNvSpPr>
          <p:nvPr>
            <p:ph sz="quarter" idx="4"/>
          </p:nvPr>
        </p:nvSpPr>
        <p:spPr>
          <a:xfrm>
            <a:off x="6172200" y="2505075"/>
            <a:ext cx="5183188" cy="3684588"/>
          </a:xfrm>
        </p:spPr>
        <p:txBody>
          <a:bodyPr/>
          <a:lstStyle/>
          <a:p>
            <a:pPr marL="0" indent="0">
              <a:buNone/>
            </a:pPr>
            <a:r>
              <a:rPr lang="en-US" dirty="0"/>
              <a:t>Something greater going on</a:t>
            </a:r>
          </a:p>
          <a:p>
            <a:r>
              <a:rPr lang="en-US" dirty="0"/>
              <a:t>Freedom </a:t>
            </a:r>
          </a:p>
          <a:p>
            <a:r>
              <a:rPr lang="en-US" dirty="0"/>
              <a:t>Makes “putting up with anything” worth it </a:t>
            </a:r>
          </a:p>
          <a:p>
            <a:endParaRPr lang="en-US" dirty="0"/>
          </a:p>
          <a:p>
            <a:endParaRPr lang="en-US" dirty="0"/>
          </a:p>
        </p:txBody>
      </p:sp>
      <p:sp>
        <p:nvSpPr>
          <p:cNvPr id="8" name="TextBox 7">
            <a:extLst>
              <a:ext uri="{FF2B5EF4-FFF2-40B4-BE49-F238E27FC236}">
                <a16:creationId xmlns:a16="http://schemas.microsoft.com/office/drawing/2014/main" id="{FC74F4D5-FD15-4A20-A6E9-90D68E4F9739}"/>
              </a:ext>
            </a:extLst>
          </p:cNvPr>
          <p:cNvSpPr txBox="1"/>
          <p:nvPr/>
        </p:nvSpPr>
        <p:spPr>
          <a:xfrm>
            <a:off x="1724850" y="1697836"/>
            <a:ext cx="7770026" cy="2677656"/>
          </a:xfrm>
          <a:prstGeom prst="rect">
            <a:avLst/>
          </a:prstGeom>
          <a:solidFill>
            <a:srgbClr val="0070C0"/>
          </a:solidFill>
        </p:spPr>
        <p:txBody>
          <a:bodyPr wrap="square" rtlCol="0">
            <a:spAutoFit/>
          </a:bodyPr>
          <a:lstStyle/>
          <a:p>
            <a:pPr lvl="0"/>
            <a:r>
              <a:rPr lang="en-US" sz="2800" dirty="0"/>
              <a:t>Acts 18:1 -3 : After these things he left Athens and went to Corinth.  And he found a Jew named Aquila, …with his wife Priscilla, …and because he was of the same trade, he stayed with them and they were working, for by trade they were tent-makers.  </a:t>
            </a:r>
          </a:p>
          <a:p>
            <a:endParaRPr lang="en-US" sz="2800" dirty="0"/>
          </a:p>
        </p:txBody>
      </p:sp>
    </p:spTree>
    <p:extLst>
      <p:ext uri="{BB962C8B-B14F-4D97-AF65-F5344CB8AC3E}">
        <p14:creationId xmlns:p14="http://schemas.microsoft.com/office/powerpoint/2010/main" val="34818845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E7565D-3811-44FF-BC6D-80B8AC7B4D10}"/>
              </a:ext>
            </a:extLst>
          </p:cNvPr>
          <p:cNvSpPr>
            <a:spLocks noGrp="1"/>
          </p:cNvSpPr>
          <p:nvPr>
            <p:ph type="title"/>
          </p:nvPr>
        </p:nvSpPr>
        <p:spPr/>
        <p:txBody>
          <a:bodyPr/>
          <a:lstStyle/>
          <a:p>
            <a:r>
              <a:rPr lang="en-US" dirty="0"/>
              <a:t>I Cor 9:1-23</a:t>
            </a:r>
          </a:p>
        </p:txBody>
      </p:sp>
      <p:sp>
        <p:nvSpPr>
          <p:cNvPr id="3" name="Content Placeholder 2">
            <a:extLst>
              <a:ext uri="{FF2B5EF4-FFF2-40B4-BE49-F238E27FC236}">
                <a16:creationId xmlns:a16="http://schemas.microsoft.com/office/drawing/2014/main" id="{D1D561BC-1D30-4DDF-B7AA-2404C9107D5B}"/>
              </a:ext>
            </a:extLst>
          </p:cNvPr>
          <p:cNvSpPr>
            <a:spLocks noGrp="1"/>
          </p:cNvSpPr>
          <p:nvPr>
            <p:ph idx="1"/>
          </p:nvPr>
        </p:nvSpPr>
        <p:spPr/>
        <p:txBody>
          <a:bodyPr>
            <a:normAutofit/>
          </a:bodyPr>
          <a:lstStyle/>
          <a:p>
            <a:pPr marL="0" indent="0">
              <a:buNone/>
            </a:pPr>
            <a:r>
              <a:rPr lang="en-US" dirty="0"/>
              <a:t>Why? </a:t>
            </a:r>
          </a:p>
          <a:p>
            <a:pPr marL="0" indent="0">
              <a:buNone/>
            </a:pPr>
            <a:r>
              <a:rPr lang="en-US" dirty="0"/>
              <a:t> Paul was gripped by the gospel </a:t>
            </a:r>
            <a:endParaRPr lang="en-US" b="1" dirty="0"/>
          </a:p>
          <a:p>
            <a:r>
              <a:rPr lang="en-US" dirty="0"/>
              <a:t>What Jesus set aside</a:t>
            </a:r>
          </a:p>
          <a:p>
            <a:pPr marL="0" indent="0">
              <a:buNone/>
            </a:pPr>
            <a:endParaRPr lang="en-US" dirty="0"/>
          </a:p>
        </p:txBody>
      </p:sp>
    </p:spTree>
    <p:extLst>
      <p:ext uri="{BB962C8B-B14F-4D97-AF65-F5344CB8AC3E}">
        <p14:creationId xmlns:p14="http://schemas.microsoft.com/office/powerpoint/2010/main" val="18225870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E7565D-3811-44FF-BC6D-80B8AC7B4D10}"/>
              </a:ext>
            </a:extLst>
          </p:cNvPr>
          <p:cNvSpPr>
            <a:spLocks noGrp="1"/>
          </p:cNvSpPr>
          <p:nvPr>
            <p:ph type="title"/>
          </p:nvPr>
        </p:nvSpPr>
        <p:spPr/>
        <p:txBody>
          <a:bodyPr/>
          <a:lstStyle/>
          <a:p>
            <a:r>
              <a:rPr lang="en-US" dirty="0"/>
              <a:t>Col. 1:15-23</a:t>
            </a:r>
          </a:p>
        </p:txBody>
      </p:sp>
      <p:sp>
        <p:nvSpPr>
          <p:cNvPr id="3" name="Content Placeholder 2">
            <a:extLst>
              <a:ext uri="{FF2B5EF4-FFF2-40B4-BE49-F238E27FC236}">
                <a16:creationId xmlns:a16="http://schemas.microsoft.com/office/drawing/2014/main" id="{D1D561BC-1D30-4DDF-B7AA-2404C9107D5B}"/>
              </a:ext>
            </a:extLst>
          </p:cNvPr>
          <p:cNvSpPr>
            <a:spLocks noGrp="1"/>
          </p:cNvSpPr>
          <p:nvPr>
            <p:ph idx="1"/>
          </p:nvPr>
        </p:nvSpPr>
        <p:spPr/>
        <p:txBody>
          <a:bodyPr>
            <a:normAutofit/>
          </a:bodyPr>
          <a:lstStyle/>
          <a:p>
            <a:pPr marL="0" indent="0" fontAlgn="base">
              <a:buNone/>
            </a:pPr>
            <a:r>
              <a:rPr lang="en-US" b="1" dirty="0"/>
              <a:t>15 </a:t>
            </a:r>
            <a:r>
              <a:rPr lang="en-US" b="1" u="sng" dirty="0"/>
              <a:t>Christ</a:t>
            </a:r>
            <a:r>
              <a:rPr lang="en-US" dirty="0"/>
              <a:t> </a:t>
            </a:r>
            <a:r>
              <a:rPr lang="en-US" dirty="0">
                <a:solidFill>
                  <a:schemeClr val="tx1">
                    <a:lumMod val="50000"/>
                  </a:schemeClr>
                </a:solidFill>
              </a:rPr>
              <a:t>is the </a:t>
            </a:r>
            <a:r>
              <a:rPr lang="en-US" b="1" u="sng" dirty="0"/>
              <a:t>visible image of the invisible God. He existed before anything was created and is supreme over all creation,</a:t>
            </a:r>
            <a:endParaRPr lang="en-US" b="1" u="sng" baseline="30000" dirty="0"/>
          </a:p>
          <a:p>
            <a:pPr marL="0" indent="0" fontAlgn="base">
              <a:lnSpc>
                <a:spcPct val="100000"/>
              </a:lnSpc>
              <a:buNone/>
            </a:pPr>
            <a:r>
              <a:rPr lang="en-US" b="1" dirty="0"/>
              <a:t>16 </a:t>
            </a:r>
            <a:r>
              <a:rPr lang="en-US" dirty="0"/>
              <a:t>for </a:t>
            </a:r>
            <a:r>
              <a:rPr lang="en-US" b="1" u="sng" dirty="0"/>
              <a:t>through him God created everything </a:t>
            </a:r>
            <a:r>
              <a:rPr lang="en-US" dirty="0">
                <a:solidFill>
                  <a:schemeClr val="tx1">
                    <a:lumMod val="65000"/>
                  </a:schemeClr>
                </a:solidFill>
              </a:rPr>
              <a:t>in the heavenly realms and on earth. He made the things we can see  and the things we can’t see—</a:t>
            </a:r>
          </a:p>
          <a:p>
            <a:pPr marL="0" indent="0" fontAlgn="base">
              <a:lnSpc>
                <a:spcPct val="100000"/>
              </a:lnSpc>
              <a:buNone/>
            </a:pPr>
            <a:r>
              <a:rPr lang="en-US" dirty="0">
                <a:solidFill>
                  <a:schemeClr val="tx1">
                    <a:lumMod val="65000"/>
                  </a:schemeClr>
                </a:solidFill>
              </a:rPr>
              <a:t>such as thrones, kingdoms, rulers, and authorities in the unseen world. </a:t>
            </a:r>
            <a:r>
              <a:rPr lang="en-US" b="1" u="sng" dirty="0"/>
              <a:t>Everything was created through him and for him.</a:t>
            </a:r>
          </a:p>
          <a:p>
            <a:pPr marL="0" indent="0">
              <a:buNone/>
            </a:pPr>
            <a:endParaRPr lang="en-US" dirty="0"/>
          </a:p>
        </p:txBody>
      </p:sp>
    </p:spTree>
    <p:extLst>
      <p:ext uri="{BB962C8B-B14F-4D97-AF65-F5344CB8AC3E}">
        <p14:creationId xmlns:p14="http://schemas.microsoft.com/office/powerpoint/2010/main" val="24598440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E7565D-3811-44FF-BC6D-80B8AC7B4D10}"/>
              </a:ext>
            </a:extLst>
          </p:cNvPr>
          <p:cNvSpPr>
            <a:spLocks noGrp="1"/>
          </p:cNvSpPr>
          <p:nvPr>
            <p:ph type="title"/>
          </p:nvPr>
        </p:nvSpPr>
        <p:spPr/>
        <p:txBody>
          <a:bodyPr/>
          <a:lstStyle/>
          <a:p>
            <a:r>
              <a:rPr lang="en-US" dirty="0"/>
              <a:t>Col. 1:15-22</a:t>
            </a:r>
          </a:p>
        </p:txBody>
      </p:sp>
      <p:sp>
        <p:nvSpPr>
          <p:cNvPr id="3" name="Content Placeholder 2">
            <a:extLst>
              <a:ext uri="{FF2B5EF4-FFF2-40B4-BE49-F238E27FC236}">
                <a16:creationId xmlns:a16="http://schemas.microsoft.com/office/drawing/2014/main" id="{D1D561BC-1D30-4DDF-B7AA-2404C9107D5B}"/>
              </a:ext>
            </a:extLst>
          </p:cNvPr>
          <p:cNvSpPr>
            <a:spLocks noGrp="1"/>
          </p:cNvSpPr>
          <p:nvPr>
            <p:ph idx="1"/>
          </p:nvPr>
        </p:nvSpPr>
        <p:spPr/>
        <p:txBody>
          <a:bodyPr>
            <a:normAutofit/>
          </a:bodyPr>
          <a:lstStyle/>
          <a:p>
            <a:pPr marL="0" indent="0" fontAlgn="base">
              <a:buNone/>
            </a:pPr>
            <a:r>
              <a:rPr lang="en-US" b="1" dirty="0"/>
              <a:t>17 </a:t>
            </a:r>
            <a:r>
              <a:rPr lang="en-US" b="1" u="sng" dirty="0"/>
              <a:t>He existed before anything else</a:t>
            </a:r>
            <a:r>
              <a:rPr lang="en-US" dirty="0"/>
              <a:t>, </a:t>
            </a:r>
            <a:r>
              <a:rPr lang="en-US" dirty="0">
                <a:solidFill>
                  <a:schemeClr val="tx1">
                    <a:lumMod val="50000"/>
                  </a:schemeClr>
                </a:solidFill>
              </a:rPr>
              <a:t>and he</a:t>
            </a:r>
            <a:r>
              <a:rPr lang="en-US" dirty="0"/>
              <a:t> </a:t>
            </a:r>
            <a:r>
              <a:rPr lang="en-US" b="1" u="sng" dirty="0"/>
              <a:t>holds all creation together.</a:t>
            </a:r>
          </a:p>
          <a:p>
            <a:pPr marL="0" indent="0" fontAlgn="base">
              <a:buNone/>
            </a:pPr>
            <a:r>
              <a:rPr lang="en-US" b="1" dirty="0"/>
              <a:t>18 </a:t>
            </a:r>
            <a:r>
              <a:rPr lang="en-US" dirty="0">
                <a:solidFill>
                  <a:schemeClr val="tx1">
                    <a:lumMod val="50000"/>
                  </a:schemeClr>
                </a:solidFill>
              </a:rPr>
              <a:t>Christ is also the</a:t>
            </a:r>
            <a:r>
              <a:rPr lang="en-US" dirty="0"/>
              <a:t> </a:t>
            </a:r>
            <a:r>
              <a:rPr lang="en-US" b="1" u="sng" dirty="0"/>
              <a:t>head of the church</a:t>
            </a:r>
            <a:r>
              <a:rPr lang="en-US" dirty="0"/>
              <a:t>, </a:t>
            </a:r>
            <a:r>
              <a:rPr lang="en-US" dirty="0">
                <a:solidFill>
                  <a:schemeClr val="tx1">
                    <a:lumMod val="50000"/>
                  </a:schemeClr>
                </a:solidFill>
              </a:rPr>
              <a:t>which is his body. He is the beginning,</a:t>
            </a:r>
            <a:r>
              <a:rPr lang="en-US" dirty="0"/>
              <a:t> </a:t>
            </a:r>
            <a:r>
              <a:rPr lang="en-US" b="1" u="sng" dirty="0"/>
              <a:t>supreme over all who rise from the dead.</a:t>
            </a:r>
            <a:r>
              <a:rPr lang="en-US" b="1" u="sng" baseline="30000" dirty="0"/>
              <a:t> </a:t>
            </a:r>
            <a:r>
              <a:rPr lang="en-US" b="1" u="sng" dirty="0"/>
              <a:t>So he is first in everything.</a:t>
            </a:r>
          </a:p>
          <a:p>
            <a:pPr marL="0" indent="0" fontAlgn="base">
              <a:buNone/>
            </a:pPr>
            <a:r>
              <a:rPr lang="en-US" b="1" dirty="0"/>
              <a:t>19 </a:t>
            </a:r>
            <a:r>
              <a:rPr lang="en-US" b="1" u="sng" dirty="0"/>
              <a:t>For God in all his fullness was pleased to live in Christ,</a:t>
            </a:r>
          </a:p>
          <a:p>
            <a:pPr marL="0" indent="0" fontAlgn="base">
              <a:buNone/>
            </a:pPr>
            <a:endParaRPr lang="en-US" b="1" u="sng" dirty="0"/>
          </a:p>
          <a:p>
            <a:pPr marL="0" indent="0">
              <a:buNone/>
            </a:pPr>
            <a:endParaRPr lang="en-US" dirty="0"/>
          </a:p>
        </p:txBody>
      </p:sp>
    </p:spTree>
    <p:extLst>
      <p:ext uri="{BB962C8B-B14F-4D97-AF65-F5344CB8AC3E}">
        <p14:creationId xmlns:p14="http://schemas.microsoft.com/office/powerpoint/2010/main" val="26163359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E7565D-3811-44FF-BC6D-80B8AC7B4D10}"/>
              </a:ext>
            </a:extLst>
          </p:cNvPr>
          <p:cNvSpPr>
            <a:spLocks noGrp="1"/>
          </p:cNvSpPr>
          <p:nvPr>
            <p:ph type="title"/>
          </p:nvPr>
        </p:nvSpPr>
        <p:spPr/>
        <p:txBody>
          <a:bodyPr/>
          <a:lstStyle/>
          <a:p>
            <a:r>
              <a:rPr lang="en-US" dirty="0"/>
              <a:t>I Cor 9:1-23</a:t>
            </a:r>
          </a:p>
        </p:txBody>
      </p:sp>
      <p:sp>
        <p:nvSpPr>
          <p:cNvPr id="3" name="Content Placeholder 2">
            <a:extLst>
              <a:ext uri="{FF2B5EF4-FFF2-40B4-BE49-F238E27FC236}">
                <a16:creationId xmlns:a16="http://schemas.microsoft.com/office/drawing/2014/main" id="{D1D561BC-1D30-4DDF-B7AA-2404C9107D5B}"/>
              </a:ext>
            </a:extLst>
          </p:cNvPr>
          <p:cNvSpPr>
            <a:spLocks noGrp="1"/>
          </p:cNvSpPr>
          <p:nvPr>
            <p:ph idx="1"/>
          </p:nvPr>
        </p:nvSpPr>
        <p:spPr/>
        <p:txBody>
          <a:bodyPr>
            <a:normAutofit/>
          </a:bodyPr>
          <a:lstStyle/>
          <a:p>
            <a:pPr marL="0" indent="0">
              <a:buNone/>
            </a:pPr>
            <a:r>
              <a:rPr lang="en-US" dirty="0"/>
              <a:t>Why? </a:t>
            </a:r>
          </a:p>
          <a:p>
            <a:pPr marL="0" indent="0">
              <a:buNone/>
            </a:pPr>
            <a:r>
              <a:rPr lang="en-US" dirty="0"/>
              <a:t> Paul was gripped by the gospel</a:t>
            </a:r>
            <a:endParaRPr lang="en-US" b="1" dirty="0"/>
          </a:p>
          <a:p>
            <a:r>
              <a:rPr lang="en-US" dirty="0"/>
              <a:t>What Jesus set aside</a:t>
            </a:r>
          </a:p>
          <a:p>
            <a:r>
              <a:rPr lang="en-US" dirty="0"/>
              <a:t>To reconcile Paul to the Father</a:t>
            </a:r>
          </a:p>
          <a:p>
            <a:pPr marL="0" indent="0">
              <a:buNone/>
            </a:pPr>
            <a:endParaRPr lang="en-US" dirty="0"/>
          </a:p>
        </p:txBody>
      </p:sp>
    </p:spTree>
    <p:extLst>
      <p:ext uri="{BB962C8B-B14F-4D97-AF65-F5344CB8AC3E}">
        <p14:creationId xmlns:p14="http://schemas.microsoft.com/office/powerpoint/2010/main" val="36228910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2272A0-485A-4987-ADFB-17D253A82EA5}"/>
              </a:ext>
            </a:extLst>
          </p:cNvPr>
          <p:cNvSpPr>
            <a:spLocks noGrp="1"/>
          </p:cNvSpPr>
          <p:nvPr>
            <p:ph type="title"/>
          </p:nvPr>
        </p:nvSpPr>
        <p:spPr/>
        <p:txBody>
          <a:bodyPr/>
          <a:lstStyle/>
          <a:p>
            <a:r>
              <a:rPr lang="en-US" dirty="0"/>
              <a:t>Col 1:15-22</a:t>
            </a:r>
          </a:p>
        </p:txBody>
      </p:sp>
      <p:sp>
        <p:nvSpPr>
          <p:cNvPr id="3" name="Content Placeholder 2">
            <a:extLst>
              <a:ext uri="{FF2B5EF4-FFF2-40B4-BE49-F238E27FC236}">
                <a16:creationId xmlns:a16="http://schemas.microsoft.com/office/drawing/2014/main" id="{74385C00-3B6F-408B-A033-1AC606962CC5}"/>
              </a:ext>
            </a:extLst>
          </p:cNvPr>
          <p:cNvSpPr>
            <a:spLocks noGrp="1"/>
          </p:cNvSpPr>
          <p:nvPr>
            <p:ph idx="1"/>
          </p:nvPr>
        </p:nvSpPr>
        <p:spPr/>
        <p:txBody>
          <a:bodyPr>
            <a:normAutofit/>
          </a:bodyPr>
          <a:lstStyle/>
          <a:p>
            <a:pPr marL="0" indent="0" fontAlgn="base">
              <a:buNone/>
            </a:pPr>
            <a:r>
              <a:rPr lang="en-US" b="1" dirty="0"/>
              <a:t>20 </a:t>
            </a:r>
            <a:r>
              <a:rPr lang="en-US" dirty="0">
                <a:solidFill>
                  <a:schemeClr val="tx1">
                    <a:lumMod val="50000"/>
                  </a:schemeClr>
                </a:solidFill>
              </a:rPr>
              <a:t>and through him </a:t>
            </a:r>
            <a:r>
              <a:rPr lang="en-US" b="1" u="sng" dirty="0"/>
              <a:t>God reconciled everything to himself. He made peace with everything in heaven and on earth</a:t>
            </a:r>
            <a:r>
              <a:rPr lang="en-US" dirty="0"/>
              <a:t> </a:t>
            </a:r>
            <a:r>
              <a:rPr lang="en-US" dirty="0">
                <a:solidFill>
                  <a:schemeClr val="tx1">
                    <a:lumMod val="50000"/>
                  </a:schemeClr>
                </a:solidFill>
              </a:rPr>
              <a:t>by means of Christ’s blood on the cross. </a:t>
            </a:r>
            <a:r>
              <a:rPr lang="en-US" b="1" dirty="0">
                <a:solidFill>
                  <a:schemeClr val="tx1">
                    <a:lumMod val="50000"/>
                  </a:schemeClr>
                </a:solidFill>
              </a:rPr>
              <a:t>21 </a:t>
            </a:r>
            <a:r>
              <a:rPr lang="en-US" dirty="0">
                <a:solidFill>
                  <a:schemeClr val="tx1">
                    <a:lumMod val="50000"/>
                  </a:schemeClr>
                </a:solidFill>
              </a:rPr>
              <a:t>This includes you who were once far away from God. You were his enemies, separated from him by your evil thoughts and actions. </a:t>
            </a:r>
            <a:r>
              <a:rPr lang="en-US" b="1" dirty="0">
                <a:solidFill>
                  <a:schemeClr val="tx1">
                    <a:lumMod val="50000"/>
                  </a:schemeClr>
                </a:solidFill>
              </a:rPr>
              <a:t>22 </a:t>
            </a:r>
            <a:r>
              <a:rPr lang="en-US" dirty="0">
                <a:solidFill>
                  <a:schemeClr val="tx1">
                    <a:lumMod val="50000"/>
                  </a:schemeClr>
                </a:solidFill>
              </a:rPr>
              <a:t>Yet now </a:t>
            </a:r>
            <a:r>
              <a:rPr lang="en-US" b="1" u="sng" dirty="0"/>
              <a:t>he has reconciled you to himself </a:t>
            </a:r>
            <a:r>
              <a:rPr lang="en-US" dirty="0">
                <a:solidFill>
                  <a:schemeClr val="tx1">
                    <a:lumMod val="50000"/>
                  </a:schemeClr>
                </a:solidFill>
              </a:rPr>
              <a:t>through the death of Christ in his physical body. As a result, he has brought you into his own presence, and you are holy and blameless as you stand before him without a single fault.</a:t>
            </a:r>
          </a:p>
        </p:txBody>
      </p:sp>
    </p:spTree>
    <p:extLst>
      <p:ext uri="{BB962C8B-B14F-4D97-AF65-F5344CB8AC3E}">
        <p14:creationId xmlns:p14="http://schemas.microsoft.com/office/powerpoint/2010/main" val="255016070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2272A0-485A-4987-ADFB-17D253A82EA5}"/>
              </a:ext>
            </a:extLst>
          </p:cNvPr>
          <p:cNvSpPr>
            <a:spLocks noGrp="1"/>
          </p:cNvSpPr>
          <p:nvPr>
            <p:ph type="title"/>
          </p:nvPr>
        </p:nvSpPr>
        <p:spPr/>
        <p:txBody>
          <a:bodyPr/>
          <a:lstStyle/>
          <a:p>
            <a:r>
              <a:rPr lang="en-US" dirty="0"/>
              <a:t>Col 1:15-23</a:t>
            </a:r>
          </a:p>
        </p:txBody>
      </p:sp>
      <p:sp>
        <p:nvSpPr>
          <p:cNvPr id="3" name="Content Placeholder 2">
            <a:extLst>
              <a:ext uri="{FF2B5EF4-FFF2-40B4-BE49-F238E27FC236}">
                <a16:creationId xmlns:a16="http://schemas.microsoft.com/office/drawing/2014/main" id="{74385C00-3B6F-408B-A033-1AC606962CC5}"/>
              </a:ext>
            </a:extLst>
          </p:cNvPr>
          <p:cNvSpPr>
            <a:spLocks noGrp="1"/>
          </p:cNvSpPr>
          <p:nvPr>
            <p:ph idx="1"/>
          </p:nvPr>
        </p:nvSpPr>
        <p:spPr/>
        <p:txBody>
          <a:bodyPr>
            <a:normAutofit/>
          </a:bodyPr>
          <a:lstStyle/>
          <a:p>
            <a:pPr marL="0" indent="0" fontAlgn="base">
              <a:buNone/>
            </a:pPr>
            <a:r>
              <a:rPr lang="en-US" b="1" dirty="0">
                <a:solidFill>
                  <a:schemeClr val="tx1">
                    <a:lumMod val="50000"/>
                  </a:schemeClr>
                </a:solidFill>
              </a:rPr>
              <a:t>20 </a:t>
            </a:r>
            <a:r>
              <a:rPr lang="en-US" dirty="0">
                <a:solidFill>
                  <a:schemeClr val="tx1">
                    <a:lumMod val="50000"/>
                  </a:schemeClr>
                </a:solidFill>
              </a:rPr>
              <a:t>and through him God reconciled everything to himself. He made peace with everything in heaven and on earth by means of Christ’s blood on the cross</a:t>
            </a:r>
            <a:r>
              <a:rPr lang="en-US" dirty="0"/>
              <a:t>. </a:t>
            </a:r>
            <a:r>
              <a:rPr lang="en-US" b="1" dirty="0"/>
              <a:t>21 </a:t>
            </a:r>
            <a:r>
              <a:rPr lang="en-US" b="1" u="sng" dirty="0"/>
              <a:t>This includes you who were once far away from God. You were his enemies, separated from him by your evil thoughts and actions.</a:t>
            </a:r>
            <a:r>
              <a:rPr lang="en-US" dirty="0"/>
              <a:t> </a:t>
            </a:r>
            <a:r>
              <a:rPr lang="en-US" b="1" dirty="0">
                <a:solidFill>
                  <a:schemeClr val="tx1">
                    <a:lumMod val="50000"/>
                  </a:schemeClr>
                </a:solidFill>
              </a:rPr>
              <a:t>22 </a:t>
            </a:r>
            <a:r>
              <a:rPr lang="en-US" dirty="0">
                <a:solidFill>
                  <a:schemeClr val="tx1">
                    <a:lumMod val="50000"/>
                  </a:schemeClr>
                </a:solidFill>
              </a:rPr>
              <a:t>Yet now he has reconciled you to himself through the death of Christ in his physical body. As a result, he has brought you into his own presence, and you are holy and blameless as you stand before him without a single fault.</a:t>
            </a:r>
          </a:p>
        </p:txBody>
      </p:sp>
    </p:spTree>
    <p:extLst>
      <p:ext uri="{BB962C8B-B14F-4D97-AF65-F5344CB8AC3E}">
        <p14:creationId xmlns:p14="http://schemas.microsoft.com/office/powerpoint/2010/main" val="228442639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2272A0-485A-4987-ADFB-17D253A82EA5}"/>
              </a:ext>
            </a:extLst>
          </p:cNvPr>
          <p:cNvSpPr>
            <a:spLocks noGrp="1"/>
          </p:cNvSpPr>
          <p:nvPr>
            <p:ph type="title"/>
          </p:nvPr>
        </p:nvSpPr>
        <p:spPr/>
        <p:txBody>
          <a:bodyPr/>
          <a:lstStyle/>
          <a:p>
            <a:r>
              <a:rPr lang="en-US" dirty="0"/>
              <a:t>Col 1:15-23</a:t>
            </a:r>
          </a:p>
        </p:txBody>
      </p:sp>
      <p:sp>
        <p:nvSpPr>
          <p:cNvPr id="3" name="Content Placeholder 2">
            <a:extLst>
              <a:ext uri="{FF2B5EF4-FFF2-40B4-BE49-F238E27FC236}">
                <a16:creationId xmlns:a16="http://schemas.microsoft.com/office/drawing/2014/main" id="{74385C00-3B6F-408B-A033-1AC606962CC5}"/>
              </a:ext>
            </a:extLst>
          </p:cNvPr>
          <p:cNvSpPr>
            <a:spLocks noGrp="1"/>
          </p:cNvSpPr>
          <p:nvPr>
            <p:ph idx="1"/>
          </p:nvPr>
        </p:nvSpPr>
        <p:spPr/>
        <p:txBody>
          <a:bodyPr>
            <a:normAutofit/>
          </a:bodyPr>
          <a:lstStyle/>
          <a:p>
            <a:pPr marL="0" indent="0" fontAlgn="base">
              <a:buNone/>
            </a:pPr>
            <a:r>
              <a:rPr lang="en-US" b="1" dirty="0"/>
              <a:t>20 </a:t>
            </a:r>
            <a:r>
              <a:rPr lang="en-US" dirty="0">
                <a:solidFill>
                  <a:schemeClr val="tx1">
                    <a:lumMod val="50000"/>
                  </a:schemeClr>
                </a:solidFill>
              </a:rPr>
              <a:t>and through him God reconciled everything to himself. He made peace with everything in heaven and on earth </a:t>
            </a:r>
            <a:r>
              <a:rPr lang="en-US" b="1" u="sng" dirty="0"/>
              <a:t>by means of Christ’s blood on the cross.</a:t>
            </a:r>
            <a:r>
              <a:rPr lang="en-US" dirty="0"/>
              <a:t> </a:t>
            </a:r>
            <a:r>
              <a:rPr lang="en-US" b="1" dirty="0">
                <a:solidFill>
                  <a:schemeClr val="tx1">
                    <a:lumMod val="50000"/>
                  </a:schemeClr>
                </a:solidFill>
              </a:rPr>
              <a:t>21 </a:t>
            </a:r>
            <a:r>
              <a:rPr lang="en-US" dirty="0">
                <a:solidFill>
                  <a:schemeClr val="tx1">
                    <a:lumMod val="50000"/>
                  </a:schemeClr>
                </a:solidFill>
              </a:rPr>
              <a:t>This includes you who were once far away from God. You were his enemies, separated from him by your evil thoughts and actions. </a:t>
            </a:r>
            <a:r>
              <a:rPr lang="en-US" b="1" dirty="0">
                <a:solidFill>
                  <a:schemeClr val="tx1">
                    <a:lumMod val="50000"/>
                  </a:schemeClr>
                </a:solidFill>
              </a:rPr>
              <a:t>22 </a:t>
            </a:r>
            <a:r>
              <a:rPr lang="en-US" dirty="0">
                <a:solidFill>
                  <a:schemeClr val="tx1">
                    <a:lumMod val="50000"/>
                  </a:schemeClr>
                </a:solidFill>
              </a:rPr>
              <a:t>Yet now he has reconciled you to himself </a:t>
            </a:r>
            <a:r>
              <a:rPr lang="en-US" b="1" u="sng" dirty="0"/>
              <a:t>through the death of Christ in his physical body</a:t>
            </a:r>
            <a:r>
              <a:rPr lang="en-US" dirty="0"/>
              <a:t>. </a:t>
            </a:r>
            <a:r>
              <a:rPr lang="en-US" dirty="0">
                <a:solidFill>
                  <a:schemeClr val="tx1">
                    <a:lumMod val="65000"/>
                  </a:schemeClr>
                </a:solidFill>
              </a:rPr>
              <a:t>As a result, he has brought you into his own presence, and you are holy and blameless as you stand before him without a single fault.</a:t>
            </a:r>
          </a:p>
        </p:txBody>
      </p:sp>
    </p:spTree>
    <p:extLst>
      <p:ext uri="{BB962C8B-B14F-4D97-AF65-F5344CB8AC3E}">
        <p14:creationId xmlns:p14="http://schemas.microsoft.com/office/powerpoint/2010/main" val="48784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2272A0-485A-4987-ADFB-17D253A82EA5}"/>
              </a:ext>
            </a:extLst>
          </p:cNvPr>
          <p:cNvSpPr>
            <a:spLocks noGrp="1"/>
          </p:cNvSpPr>
          <p:nvPr>
            <p:ph type="title"/>
          </p:nvPr>
        </p:nvSpPr>
        <p:spPr/>
        <p:txBody>
          <a:bodyPr/>
          <a:lstStyle/>
          <a:p>
            <a:r>
              <a:rPr lang="en-US" dirty="0"/>
              <a:t>Col 1:15-22</a:t>
            </a:r>
          </a:p>
        </p:txBody>
      </p:sp>
      <p:sp>
        <p:nvSpPr>
          <p:cNvPr id="3" name="Content Placeholder 2">
            <a:extLst>
              <a:ext uri="{FF2B5EF4-FFF2-40B4-BE49-F238E27FC236}">
                <a16:creationId xmlns:a16="http://schemas.microsoft.com/office/drawing/2014/main" id="{74385C00-3B6F-408B-A033-1AC606962CC5}"/>
              </a:ext>
            </a:extLst>
          </p:cNvPr>
          <p:cNvSpPr>
            <a:spLocks noGrp="1"/>
          </p:cNvSpPr>
          <p:nvPr>
            <p:ph idx="1"/>
          </p:nvPr>
        </p:nvSpPr>
        <p:spPr/>
        <p:txBody>
          <a:bodyPr>
            <a:normAutofit/>
          </a:bodyPr>
          <a:lstStyle/>
          <a:p>
            <a:pPr marL="0" indent="0" fontAlgn="base">
              <a:buNone/>
            </a:pPr>
            <a:r>
              <a:rPr lang="en-US" b="1" dirty="0">
                <a:solidFill>
                  <a:schemeClr val="tx1">
                    <a:lumMod val="50000"/>
                  </a:schemeClr>
                </a:solidFill>
              </a:rPr>
              <a:t>20 </a:t>
            </a:r>
            <a:r>
              <a:rPr lang="en-US" dirty="0">
                <a:solidFill>
                  <a:schemeClr val="tx1">
                    <a:lumMod val="50000"/>
                  </a:schemeClr>
                </a:solidFill>
              </a:rPr>
              <a:t>and through him God reconciled everything to himself. He made peace with everything in heaven and on earth by means of Christ’s blood on the cross. 21 This includes you who were once far away from God. You were his enemies, separated from him by your evil thoughts and actions. </a:t>
            </a:r>
            <a:r>
              <a:rPr lang="en-US" b="1" dirty="0">
                <a:solidFill>
                  <a:schemeClr val="tx1">
                    <a:lumMod val="50000"/>
                  </a:schemeClr>
                </a:solidFill>
              </a:rPr>
              <a:t>22 </a:t>
            </a:r>
            <a:r>
              <a:rPr lang="en-US" dirty="0">
                <a:solidFill>
                  <a:schemeClr val="tx1">
                    <a:lumMod val="50000"/>
                  </a:schemeClr>
                </a:solidFill>
              </a:rPr>
              <a:t>Yet now he has reconciled you to himself through the death of Christ in his physical body. </a:t>
            </a:r>
            <a:r>
              <a:rPr lang="en-US" b="1" u="sng" dirty="0"/>
              <a:t>As a result, he has brought you into his own presence, and you are holy and blameless as you stand before him without a single fault.</a:t>
            </a:r>
          </a:p>
        </p:txBody>
      </p:sp>
    </p:spTree>
    <p:extLst>
      <p:ext uri="{BB962C8B-B14F-4D97-AF65-F5344CB8AC3E}">
        <p14:creationId xmlns:p14="http://schemas.microsoft.com/office/powerpoint/2010/main" val="33775068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2272A0-485A-4987-ADFB-17D253A82EA5}"/>
              </a:ext>
            </a:extLst>
          </p:cNvPr>
          <p:cNvSpPr>
            <a:spLocks noGrp="1"/>
          </p:cNvSpPr>
          <p:nvPr>
            <p:ph type="title"/>
          </p:nvPr>
        </p:nvSpPr>
        <p:spPr/>
        <p:txBody>
          <a:bodyPr/>
          <a:lstStyle/>
          <a:p>
            <a:r>
              <a:rPr lang="en-US" dirty="0"/>
              <a:t>I Cor 9:1-23 </a:t>
            </a:r>
          </a:p>
        </p:txBody>
      </p:sp>
      <p:sp>
        <p:nvSpPr>
          <p:cNvPr id="3" name="Content Placeholder 2">
            <a:extLst>
              <a:ext uri="{FF2B5EF4-FFF2-40B4-BE49-F238E27FC236}">
                <a16:creationId xmlns:a16="http://schemas.microsoft.com/office/drawing/2014/main" id="{74385C00-3B6F-408B-A033-1AC606962CC5}"/>
              </a:ext>
            </a:extLst>
          </p:cNvPr>
          <p:cNvSpPr>
            <a:spLocks noGrp="1"/>
          </p:cNvSpPr>
          <p:nvPr>
            <p:ph idx="1"/>
          </p:nvPr>
        </p:nvSpPr>
        <p:spPr/>
        <p:txBody>
          <a:bodyPr>
            <a:normAutofit/>
          </a:bodyPr>
          <a:lstStyle/>
          <a:p>
            <a:pPr marL="0" indent="0" fontAlgn="base">
              <a:buNone/>
            </a:pPr>
            <a:r>
              <a:rPr lang="en-US" dirty="0"/>
              <a:t>Many applications  </a:t>
            </a:r>
          </a:p>
          <a:p>
            <a:pPr fontAlgn="base"/>
            <a:r>
              <a:rPr lang="en-US" dirty="0"/>
              <a:t>Money</a:t>
            </a:r>
          </a:p>
          <a:p>
            <a:pPr fontAlgn="base"/>
            <a:r>
              <a:rPr lang="en-US" dirty="0"/>
              <a:t>Not a church planter but excess income (income that exceeds basic needs) </a:t>
            </a:r>
          </a:p>
          <a:p>
            <a:pPr fontAlgn="base"/>
            <a:r>
              <a:rPr lang="en-US" dirty="0"/>
              <a:t>Something greater going on should impact how you view excess wealth </a:t>
            </a:r>
          </a:p>
        </p:txBody>
      </p:sp>
    </p:spTree>
    <p:extLst>
      <p:ext uri="{BB962C8B-B14F-4D97-AF65-F5344CB8AC3E}">
        <p14:creationId xmlns:p14="http://schemas.microsoft.com/office/powerpoint/2010/main" val="4803824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E7565D-3811-44FF-BC6D-80B8AC7B4D10}"/>
              </a:ext>
            </a:extLst>
          </p:cNvPr>
          <p:cNvSpPr>
            <a:spLocks noGrp="1"/>
          </p:cNvSpPr>
          <p:nvPr>
            <p:ph type="title"/>
          </p:nvPr>
        </p:nvSpPr>
        <p:spPr/>
        <p:txBody>
          <a:bodyPr/>
          <a:lstStyle/>
          <a:p>
            <a:r>
              <a:rPr lang="en-US" dirty="0"/>
              <a:t>I Cor 9:1-23</a:t>
            </a:r>
          </a:p>
        </p:txBody>
      </p:sp>
      <p:sp>
        <p:nvSpPr>
          <p:cNvPr id="3" name="Content Placeholder 2">
            <a:extLst>
              <a:ext uri="{FF2B5EF4-FFF2-40B4-BE49-F238E27FC236}">
                <a16:creationId xmlns:a16="http://schemas.microsoft.com/office/drawing/2014/main" id="{D1D561BC-1D30-4DDF-B7AA-2404C9107D5B}"/>
              </a:ext>
            </a:extLst>
          </p:cNvPr>
          <p:cNvSpPr>
            <a:spLocks noGrp="1"/>
          </p:cNvSpPr>
          <p:nvPr>
            <p:ph idx="1"/>
          </p:nvPr>
        </p:nvSpPr>
        <p:spPr/>
        <p:txBody>
          <a:bodyPr/>
          <a:lstStyle/>
          <a:p>
            <a:pPr marL="0" indent="0">
              <a:buNone/>
            </a:pPr>
            <a:r>
              <a:rPr lang="en-US" dirty="0"/>
              <a:t>As an apostle he a right to compensation </a:t>
            </a:r>
          </a:p>
          <a:p>
            <a:pPr marL="0" indent="0">
              <a:buNone/>
            </a:pPr>
            <a:r>
              <a:rPr lang="en-US" dirty="0"/>
              <a:t>Why he sets aside his right to compensation</a:t>
            </a:r>
          </a:p>
          <a:p>
            <a:pPr marL="0" indent="0">
              <a:buNone/>
            </a:pPr>
            <a:r>
              <a:rPr lang="en-US" dirty="0"/>
              <a:t>Example of limiting other rights</a:t>
            </a:r>
          </a:p>
          <a:p>
            <a:pPr marL="0" indent="0">
              <a:buNone/>
            </a:pPr>
            <a:endParaRPr lang="en-US" dirty="0"/>
          </a:p>
        </p:txBody>
      </p:sp>
    </p:spTree>
    <p:extLst>
      <p:ext uri="{BB962C8B-B14F-4D97-AF65-F5344CB8AC3E}">
        <p14:creationId xmlns:p14="http://schemas.microsoft.com/office/powerpoint/2010/main" val="8683748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8D52DBF-71CD-4F53-B78F-67A7C966ADBB}"/>
              </a:ext>
            </a:extLst>
          </p:cNvPr>
          <p:cNvSpPr>
            <a:spLocks noGrp="1"/>
          </p:cNvSpPr>
          <p:nvPr>
            <p:ph type="title"/>
          </p:nvPr>
        </p:nvSpPr>
        <p:spPr/>
        <p:txBody>
          <a:bodyPr/>
          <a:lstStyle/>
          <a:p>
            <a:r>
              <a:rPr lang="en-US" dirty="0"/>
              <a:t>Excess Wealth </a:t>
            </a:r>
          </a:p>
        </p:txBody>
      </p:sp>
      <p:sp>
        <p:nvSpPr>
          <p:cNvPr id="5" name="Text Placeholder 4">
            <a:extLst>
              <a:ext uri="{FF2B5EF4-FFF2-40B4-BE49-F238E27FC236}">
                <a16:creationId xmlns:a16="http://schemas.microsoft.com/office/drawing/2014/main" id="{5FF86515-BD1C-49B8-870A-F1153D8FA07C}"/>
              </a:ext>
            </a:extLst>
          </p:cNvPr>
          <p:cNvSpPr>
            <a:spLocks noGrp="1"/>
          </p:cNvSpPr>
          <p:nvPr>
            <p:ph type="body" idx="1"/>
          </p:nvPr>
        </p:nvSpPr>
        <p:spPr/>
        <p:txBody>
          <a:bodyPr/>
          <a:lstStyle/>
          <a:p>
            <a:r>
              <a:rPr lang="en-US" dirty="0"/>
              <a:t>Wisdom of World </a:t>
            </a:r>
          </a:p>
        </p:txBody>
      </p:sp>
      <p:sp>
        <p:nvSpPr>
          <p:cNvPr id="6" name="Content Placeholder 5">
            <a:extLst>
              <a:ext uri="{FF2B5EF4-FFF2-40B4-BE49-F238E27FC236}">
                <a16:creationId xmlns:a16="http://schemas.microsoft.com/office/drawing/2014/main" id="{90570A22-D4BB-440D-A67A-799C72CBC1D3}"/>
              </a:ext>
            </a:extLst>
          </p:cNvPr>
          <p:cNvSpPr>
            <a:spLocks noGrp="1"/>
          </p:cNvSpPr>
          <p:nvPr>
            <p:ph sz="half" idx="2"/>
          </p:nvPr>
        </p:nvSpPr>
        <p:spPr/>
        <p:txBody>
          <a:bodyPr/>
          <a:lstStyle/>
          <a:p>
            <a:r>
              <a:rPr lang="en-US" dirty="0"/>
              <a:t>My money, I earned it  </a:t>
            </a:r>
          </a:p>
          <a:p>
            <a:r>
              <a:rPr lang="en-US" dirty="0"/>
              <a:t>Spend it on self and family </a:t>
            </a:r>
          </a:p>
          <a:p>
            <a:r>
              <a:rPr lang="en-US" dirty="0"/>
              <a:t>Unquestioned assumption </a:t>
            </a:r>
          </a:p>
          <a:p>
            <a:pPr marL="0" indent="0">
              <a:buNone/>
            </a:pPr>
            <a:endParaRPr lang="en-US" dirty="0"/>
          </a:p>
        </p:txBody>
      </p:sp>
      <p:sp>
        <p:nvSpPr>
          <p:cNvPr id="7" name="Text Placeholder 6">
            <a:extLst>
              <a:ext uri="{FF2B5EF4-FFF2-40B4-BE49-F238E27FC236}">
                <a16:creationId xmlns:a16="http://schemas.microsoft.com/office/drawing/2014/main" id="{4E7745B2-79DD-4634-ADB9-763EA65C6538}"/>
              </a:ext>
            </a:extLst>
          </p:cNvPr>
          <p:cNvSpPr>
            <a:spLocks noGrp="1"/>
          </p:cNvSpPr>
          <p:nvPr>
            <p:ph type="body" sz="quarter" idx="3"/>
          </p:nvPr>
        </p:nvSpPr>
        <p:spPr/>
        <p:txBody>
          <a:bodyPr/>
          <a:lstStyle/>
          <a:p>
            <a:r>
              <a:rPr lang="en-US" dirty="0"/>
              <a:t>Wisdom of God </a:t>
            </a:r>
          </a:p>
        </p:txBody>
      </p:sp>
      <p:sp>
        <p:nvSpPr>
          <p:cNvPr id="8" name="Content Placeholder 7">
            <a:extLst>
              <a:ext uri="{FF2B5EF4-FFF2-40B4-BE49-F238E27FC236}">
                <a16:creationId xmlns:a16="http://schemas.microsoft.com/office/drawing/2014/main" id="{33C895C0-E997-41D7-A10D-E0AE5829DEE1}"/>
              </a:ext>
            </a:extLst>
          </p:cNvPr>
          <p:cNvSpPr>
            <a:spLocks noGrp="1"/>
          </p:cNvSpPr>
          <p:nvPr>
            <p:ph sz="quarter" idx="4"/>
          </p:nvPr>
        </p:nvSpPr>
        <p:spPr/>
        <p:txBody>
          <a:bodyPr/>
          <a:lstStyle/>
          <a:p>
            <a:pPr marL="0" indent="0">
              <a:buNone/>
            </a:pPr>
            <a:endParaRPr lang="en-US" dirty="0"/>
          </a:p>
        </p:txBody>
      </p:sp>
    </p:spTree>
    <p:extLst>
      <p:ext uri="{BB962C8B-B14F-4D97-AF65-F5344CB8AC3E}">
        <p14:creationId xmlns:p14="http://schemas.microsoft.com/office/powerpoint/2010/main" val="63661813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8D52DBF-71CD-4F53-B78F-67A7C966ADBB}"/>
              </a:ext>
            </a:extLst>
          </p:cNvPr>
          <p:cNvSpPr>
            <a:spLocks noGrp="1"/>
          </p:cNvSpPr>
          <p:nvPr>
            <p:ph type="title"/>
          </p:nvPr>
        </p:nvSpPr>
        <p:spPr/>
        <p:txBody>
          <a:bodyPr/>
          <a:lstStyle/>
          <a:p>
            <a:r>
              <a:rPr lang="en-US" dirty="0"/>
              <a:t>Excess Wealth </a:t>
            </a:r>
          </a:p>
        </p:txBody>
      </p:sp>
      <p:sp>
        <p:nvSpPr>
          <p:cNvPr id="5" name="Text Placeholder 4">
            <a:extLst>
              <a:ext uri="{FF2B5EF4-FFF2-40B4-BE49-F238E27FC236}">
                <a16:creationId xmlns:a16="http://schemas.microsoft.com/office/drawing/2014/main" id="{5FF86515-BD1C-49B8-870A-F1153D8FA07C}"/>
              </a:ext>
            </a:extLst>
          </p:cNvPr>
          <p:cNvSpPr>
            <a:spLocks noGrp="1"/>
          </p:cNvSpPr>
          <p:nvPr>
            <p:ph type="body" idx="1"/>
          </p:nvPr>
        </p:nvSpPr>
        <p:spPr/>
        <p:txBody>
          <a:bodyPr/>
          <a:lstStyle/>
          <a:p>
            <a:r>
              <a:rPr lang="en-US" dirty="0"/>
              <a:t>Wisdom of World </a:t>
            </a:r>
          </a:p>
        </p:txBody>
      </p:sp>
      <p:sp>
        <p:nvSpPr>
          <p:cNvPr id="6" name="Content Placeholder 5">
            <a:extLst>
              <a:ext uri="{FF2B5EF4-FFF2-40B4-BE49-F238E27FC236}">
                <a16:creationId xmlns:a16="http://schemas.microsoft.com/office/drawing/2014/main" id="{90570A22-D4BB-440D-A67A-799C72CBC1D3}"/>
              </a:ext>
            </a:extLst>
          </p:cNvPr>
          <p:cNvSpPr>
            <a:spLocks noGrp="1"/>
          </p:cNvSpPr>
          <p:nvPr>
            <p:ph sz="half" idx="2"/>
          </p:nvPr>
        </p:nvSpPr>
        <p:spPr/>
        <p:txBody>
          <a:bodyPr/>
          <a:lstStyle/>
          <a:p>
            <a:r>
              <a:rPr lang="en-US" dirty="0"/>
              <a:t>My money, I earned it  </a:t>
            </a:r>
          </a:p>
          <a:p>
            <a:r>
              <a:rPr lang="en-US" dirty="0"/>
              <a:t>Spend it on self and family </a:t>
            </a:r>
          </a:p>
          <a:p>
            <a:r>
              <a:rPr lang="en-US" dirty="0"/>
              <a:t>Unquestioned assumption </a:t>
            </a:r>
          </a:p>
          <a:p>
            <a:pPr marL="0" indent="0">
              <a:buNone/>
            </a:pPr>
            <a:endParaRPr lang="en-US" dirty="0"/>
          </a:p>
        </p:txBody>
      </p:sp>
      <p:sp>
        <p:nvSpPr>
          <p:cNvPr id="7" name="Text Placeholder 6">
            <a:extLst>
              <a:ext uri="{FF2B5EF4-FFF2-40B4-BE49-F238E27FC236}">
                <a16:creationId xmlns:a16="http://schemas.microsoft.com/office/drawing/2014/main" id="{4E7745B2-79DD-4634-ADB9-763EA65C6538}"/>
              </a:ext>
            </a:extLst>
          </p:cNvPr>
          <p:cNvSpPr>
            <a:spLocks noGrp="1"/>
          </p:cNvSpPr>
          <p:nvPr>
            <p:ph type="body" sz="quarter" idx="3"/>
          </p:nvPr>
        </p:nvSpPr>
        <p:spPr/>
        <p:txBody>
          <a:bodyPr/>
          <a:lstStyle/>
          <a:p>
            <a:r>
              <a:rPr lang="en-US" dirty="0"/>
              <a:t>Wisdom of God </a:t>
            </a:r>
          </a:p>
        </p:txBody>
      </p:sp>
      <p:sp>
        <p:nvSpPr>
          <p:cNvPr id="8" name="Content Placeholder 7">
            <a:extLst>
              <a:ext uri="{FF2B5EF4-FFF2-40B4-BE49-F238E27FC236}">
                <a16:creationId xmlns:a16="http://schemas.microsoft.com/office/drawing/2014/main" id="{33C895C0-E997-41D7-A10D-E0AE5829DEE1}"/>
              </a:ext>
            </a:extLst>
          </p:cNvPr>
          <p:cNvSpPr>
            <a:spLocks noGrp="1"/>
          </p:cNvSpPr>
          <p:nvPr>
            <p:ph sz="quarter" idx="4"/>
          </p:nvPr>
        </p:nvSpPr>
        <p:spPr/>
        <p:txBody>
          <a:bodyPr/>
          <a:lstStyle/>
          <a:p>
            <a:r>
              <a:rPr lang="en-US" dirty="0"/>
              <a:t>Stewardship</a:t>
            </a:r>
          </a:p>
          <a:p>
            <a:r>
              <a:rPr lang="en-US" dirty="0"/>
              <a:t>Give away more  </a:t>
            </a:r>
          </a:p>
          <a:p>
            <a:endParaRPr lang="en-US" dirty="0"/>
          </a:p>
        </p:txBody>
      </p:sp>
      <p:sp>
        <p:nvSpPr>
          <p:cNvPr id="2" name="TextBox 1">
            <a:extLst>
              <a:ext uri="{FF2B5EF4-FFF2-40B4-BE49-F238E27FC236}">
                <a16:creationId xmlns:a16="http://schemas.microsoft.com/office/drawing/2014/main" id="{180C23D7-AEA5-42A9-9C52-E2E01AFBF003}"/>
              </a:ext>
            </a:extLst>
          </p:cNvPr>
          <p:cNvSpPr txBox="1"/>
          <p:nvPr/>
        </p:nvSpPr>
        <p:spPr>
          <a:xfrm>
            <a:off x="745379" y="4108204"/>
            <a:ext cx="10331778" cy="2677656"/>
          </a:xfrm>
          <a:prstGeom prst="rect">
            <a:avLst/>
          </a:prstGeom>
          <a:solidFill>
            <a:srgbClr val="0070C0"/>
          </a:solidFill>
        </p:spPr>
        <p:txBody>
          <a:bodyPr wrap="square" rtlCol="0">
            <a:spAutoFit/>
          </a:bodyPr>
          <a:lstStyle/>
          <a:p>
            <a:r>
              <a:rPr lang="en-US" sz="2800" dirty="0"/>
              <a:t>2 Cor 8:12 &amp;14  And give according to what you have, not what you don't have.  Of course, I don't mean your giving should make life easy for others and hard for yourselves. I only mean that there should be some equality. </a:t>
            </a:r>
            <a:r>
              <a:rPr lang="en-US" sz="2800" u="sng" baseline="30000" dirty="0">
                <a:hlinkClick r:id="rId2" tooltip="2 Corinthians 8:14"/>
              </a:rPr>
              <a:t>1</a:t>
            </a:r>
            <a:r>
              <a:rPr lang="en-US" sz="2800" dirty="0"/>
              <a:t>Right now you have plenty and can help those who are in need. Later, they will have plenty and can share with you when you need it. In this way, things will be equal.  </a:t>
            </a:r>
          </a:p>
        </p:txBody>
      </p:sp>
    </p:spTree>
    <p:extLst>
      <p:ext uri="{BB962C8B-B14F-4D97-AF65-F5344CB8AC3E}">
        <p14:creationId xmlns:p14="http://schemas.microsoft.com/office/powerpoint/2010/main" val="243881104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8D52DBF-71CD-4F53-B78F-67A7C966ADBB}"/>
              </a:ext>
            </a:extLst>
          </p:cNvPr>
          <p:cNvSpPr>
            <a:spLocks noGrp="1"/>
          </p:cNvSpPr>
          <p:nvPr>
            <p:ph type="title"/>
          </p:nvPr>
        </p:nvSpPr>
        <p:spPr/>
        <p:txBody>
          <a:bodyPr/>
          <a:lstStyle/>
          <a:p>
            <a:r>
              <a:rPr lang="en-US" dirty="0"/>
              <a:t>Excess Wealth </a:t>
            </a:r>
          </a:p>
        </p:txBody>
      </p:sp>
      <p:sp>
        <p:nvSpPr>
          <p:cNvPr id="5" name="Text Placeholder 4">
            <a:extLst>
              <a:ext uri="{FF2B5EF4-FFF2-40B4-BE49-F238E27FC236}">
                <a16:creationId xmlns:a16="http://schemas.microsoft.com/office/drawing/2014/main" id="{5FF86515-BD1C-49B8-870A-F1153D8FA07C}"/>
              </a:ext>
            </a:extLst>
          </p:cNvPr>
          <p:cNvSpPr>
            <a:spLocks noGrp="1"/>
          </p:cNvSpPr>
          <p:nvPr>
            <p:ph type="body" idx="1"/>
          </p:nvPr>
        </p:nvSpPr>
        <p:spPr/>
        <p:txBody>
          <a:bodyPr/>
          <a:lstStyle/>
          <a:p>
            <a:r>
              <a:rPr lang="en-US" dirty="0"/>
              <a:t>Wisdom of World </a:t>
            </a:r>
          </a:p>
        </p:txBody>
      </p:sp>
      <p:sp>
        <p:nvSpPr>
          <p:cNvPr id="6" name="Content Placeholder 5">
            <a:extLst>
              <a:ext uri="{FF2B5EF4-FFF2-40B4-BE49-F238E27FC236}">
                <a16:creationId xmlns:a16="http://schemas.microsoft.com/office/drawing/2014/main" id="{90570A22-D4BB-440D-A67A-799C72CBC1D3}"/>
              </a:ext>
            </a:extLst>
          </p:cNvPr>
          <p:cNvSpPr>
            <a:spLocks noGrp="1"/>
          </p:cNvSpPr>
          <p:nvPr>
            <p:ph sz="half" idx="2"/>
          </p:nvPr>
        </p:nvSpPr>
        <p:spPr/>
        <p:txBody>
          <a:bodyPr/>
          <a:lstStyle/>
          <a:p>
            <a:r>
              <a:rPr lang="en-US" dirty="0"/>
              <a:t>My money, I earned it  </a:t>
            </a:r>
          </a:p>
          <a:p>
            <a:r>
              <a:rPr lang="en-US" dirty="0"/>
              <a:t>Spend it on self and family </a:t>
            </a:r>
          </a:p>
          <a:p>
            <a:r>
              <a:rPr lang="en-US" dirty="0"/>
              <a:t>Unquestioned assumption </a:t>
            </a:r>
          </a:p>
          <a:p>
            <a:pPr marL="0" indent="0">
              <a:buNone/>
            </a:pPr>
            <a:endParaRPr lang="en-US" dirty="0"/>
          </a:p>
        </p:txBody>
      </p:sp>
      <p:sp>
        <p:nvSpPr>
          <p:cNvPr id="7" name="Text Placeholder 6">
            <a:extLst>
              <a:ext uri="{FF2B5EF4-FFF2-40B4-BE49-F238E27FC236}">
                <a16:creationId xmlns:a16="http://schemas.microsoft.com/office/drawing/2014/main" id="{4E7745B2-79DD-4634-ADB9-763EA65C6538}"/>
              </a:ext>
            </a:extLst>
          </p:cNvPr>
          <p:cNvSpPr>
            <a:spLocks noGrp="1"/>
          </p:cNvSpPr>
          <p:nvPr>
            <p:ph type="body" sz="quarter" idx="3"/>
          </p:nvPr>
        </p:nvSpPr>
        <p:spPr/>
        <p:txBody>
          <a:bodyPr/>
          <a:lstStyle/>
          <a:p>
            <a:r>
              <a:rPr lang="en-US" dirty="0"/>
              <a:t>Wisdom of God </a:t>
            </a:r>
          </a:p>
        </p:txBody>
      </p:sp>
      <p:sp>
        <p:nvSpPr>
          <p:cNvPr id="8" name="Content Placeholder 7">
            <a:extLst>
              <a:ext uri="{FF2B5EF4-FFF2-40B4-BE49-F238E27FC236}">
                <a16:creationId xmlns:a16="http://schemas.microsoft.com/office/drawing/2014/main" id="{33C895C0-E997-41D7-A10D-E0AE5829DEE1}"/>
              </a:ext>
            </a:extLst>
          </p:cNvPr>
          <p:cNvSpPr>
            <a:spLocks noGrp="1"/>
          </p:cNvSpPr>
          <p:nvPr>
            <p:ph sz="quarter" idx="4"/>
          </p:nvPr>
        </p:nvSpPr>
        <p:spPr/>
        <p:txBody>
          <a:bodyPr/>
          <a:lstStyle/>
          <a:p>
            <a:r>
              <a:rPr lang="en-US" dirty="0"/>
              <a:t>Stewardship</a:t>
            </a:r>
          </a:p>
          <a:p>
            <a:r>
              <a:rPr lang="en-US" dirty="0"/>
              <a:t>Give away more</a:t>
            </a:r>
          </a:p>
          <a:p>
            <a:r>
              <a:rPr lang="en-US" dirty="0"/>
              <a:t>Counter-cultural   </a:t>
            </a:r>
          </a:p>
          <a:p>
            <a:endParaRPr lang="en-US" dirty="0"/>
          </a:p>
        </p:txBody>
      </p:sp>
    </p:spTree>
    <p:extLst>
      <p:ext uri="{BB962C8B-B14F-4D97-AF65-F5344CB8AC3E}">
        <p14:creationId xmlns:p14="http://schemas.microsoft.com/office/powerpoint/2010/main" val="53410369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D5F083-1107-4F48-B7BC-09D8DC60A971}"/>
              </a:ext>
            </a:extLst>
          </p:cNvPr>
          <p:cNvSpPr>
            <a:spLocks noGrp="1"/>
          </p:cNvSpPr>
          <p:nvPr>
            <p:ph type="title"/>
          </p:nvPr>
        </p:nvSpPr>
        <p:spPr/>
        <p:txBody>
          <a:bodyPr/>
          <a:lstStyle/>
          <a:p>
            <a:r>
              <a:rPr lang="en-US" dirty="0"/>
              <a:t>Excess wealth</a:t>
            </a:r>
          </a:p>
        </p:txBody>
      </p:sp>
      <p:sp>
        <p:nvSpPr>
          <p:cNvPr id="3" name="Content Placeholder 2">
            <a:extLst>
              <a:ext uri="{FF2B5EF4-FFF2-40B4-BE49-F238E27FC236}">
                <a16:creationId xmlns:a16="http://schemas.microsoft.com/office/drawing/2014/main" id="{13A2C60D-80E4-49AF-8932-B6E42163A509}"/>
              </a:ext>
            </a:extLst>
          </p:cNvPr>
          <p:cNvSpPr>
            <a:spLocks noGrp="1"/>
          </p:cNvSpPr>
          <p:nvPr>
            <p:ph idx="1"/>
          </p:nvPr>
        </p:nvSpPr>
        <p:spPr/>
        <p:txBody>
          <a:bodyPr/>
          <a:lstStyle/>
          <a:p>
            <a:pPr marL="0" indent="0">
              <a:buNone/>
            </a:pPr>
            <a:r>
              <a:rPr lang="en-US" dirty="0"/>
              <a:t>Ask yourself?</a:t>
            </a:r>
          </a:p>
          <a:p>
            <a:r>
              <a:rPr lang="en-US" dirty="0"/>
              <a:t>Where am I being influenced by my culture’s view of a standard of living?</a:t>
            </a:r>
          </a:p>
          <a:p>
            <a:r>
              <a:rPr lang="en-US" dirty="0"/>
              <a:t>Why am I frugal? Bigger savings account, meet basic needs or be more generous</a:t>
            </a:r>
          </a:p>
          <a:p>
            <a:r>
              <a:rPr lang="en-US" dirty="0"/>
              <a:t>Inheritance?  What would be best for my kids?</a:t>
            </a:r>
          </a:p>
          <a:p>
            <a:r>
              <a:rPr lang="en-US" dirty="0"/>
              <a:t>Great topic of discussion:  I can afford it, should I buy it?  What does it look like to be generous on fixed income and uncertain future? </a:t>
            </a:r>
          </a:p>
          <a:p>
            <a:endParaRPr lang="en-US" dirty="0"/>
          </a:p>
          <a:p>
            <a:endParaRPr lang="en-US" dirty="0"/>
          </a:p>
        </p:txBody>
      </p:sp>
    </p:spTree>
    <p:extLst>
      <p:ext uri="{BB962C8B-B14F-4D97-AF65-F5344CB8AC3E}">
        <p14:creationId xmlns:p14="http://schemas.microsoft.com/office/powerpoint/2010/main" val="27994757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D5F083-1107-4F48-B7BC-09D8DC60A971}"/>
              </a:ext>
            </a:extLst>
          </p:cNvPr>
          <p:cNvSpPr>
            <a:spLocks noGrp="1"/>
          </p:cNvSpPr>
          <p:nvPr>
            <p:ph type="title"/>
          </p:nvPr>
        </p:nvSpPr>
        <p:spPr/>
        <p:txBody>
          <a:bodyPr/>
          <a:lstStyle/>
          <a:p>
            <a:r>
              <a:rPr lang="en-US" dirty="0"/>
              <a:t>1 Cor 9:1-23</a:t>
            </a:r>
          </a:p>
        </p:txBody>
      </p:sp>
      <p:sp>
        <p:nvSpPr>
          <p:cNvPr id="3" name="Content Placeholder 2">
            <a:extLst>
              <a:ext uri="{FF2B5EF4-FFF2-40B4-BE49-F238E27FC236}">
                <a16:creationId xmlns:a16="http://schemas.microsoft.com/office/drawing/2014/main" id="{13A2C60D-80E4-49AF-8932-B6E42163A509}"/>
              </a:ext>
            </a:extLst>
          </p:cNvPr>
          <p:cNvSpPr>
            <a:spLocks noGrp="1"/>
          </p:cNvSpPr>
          <p:nvPr>
            <p:ph idx="1"/>
          </p:nvPr>
        </p:nvSpPr>
        <p:spPr/>
        <p:txBody>
          <a:bodyPr/>
          <a:lstStyle/>
          <a:p>
            <a:pPr marL="0" indent="0">
              <a:buNone/>
            </a:pPr>
            <a:r>
              <a:rPr lang="en-US" dirty="0"/>
              <a:t>And I am not writing this in the hope that you will do such things for me, for I would rather die than allow anyone to deprive me of this boast. </a:t>
            </a:r>
            <a:r>
              <a:rPr lang="en-US" u="sng" baseline="30000" dirty="0">
                <a:hlinkClick r:id="rId2" tooltip="1 Corinthians 9:16"/>
              </a:rPr>
              <a:t>16</a:t>
            </a:r>
            <a:r>
              <a:rPr lang="en-US" dirty="0"/>
              <a:t> For when I preach the gospel, I cannot boast, since I am compelled to preach. Woe to me if I do not preach the gospel! </a:t>
            </a:r>
            <a:r>
              <a:rPr lang="en-US" u="sng" baseline="30000" dirty="0">
                <a:hlinkClick r:id="rId3" tooltip="1 Corinthians 9:17"/>
              </a:rPr>
              <a:t>17</a:t>
            </a:r>
            <a:r>
              <a:rPr lang="en-US" dirty="0"/>
              <a:t> If I preach voluntarily, I have a reward; if not voluntarily, I am simply discharging the trust committed to me. </a:t>
            </a:r>
            <a:r>
              <a:rPr lang="en-US" u="sng" baseline="30000" dirty="0">
                <a:hlinkClick r:id="rId4" tooltip="1 Corinthians 9:18"/>
              </a:rPr>
              <a:t>18</a:t>
            </a:r>
            <a:r>
              <a:rPr lang="en-US" dirty="0"/>
              <a:t> What then is my reward? Just this: that in preaching the gospel I may offer it free of charge, and so not make full use of my rights as a preacher of the gospel.</a:t>
            </a:r>
          </a:p>
        </p:txBody>
      </p:sp>
    </p:spTree>
    <p:extLst>
      <p:ext uri="{BB962C8B-B14F-4D97-AF65-F5344CB8AC3E}">
        <p14:creationId xmlns:p14="http://schemas.microsoft.com/office/powerpoint/2010/main" val="99702465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D5F083-1107-4F48-B7BC-09D8DC60A971}"/>
              </a:ext>
            </a:extLst>
          </p:cNvPr>
          <p:cNvSpPr>
            <a:spLocks noGrp="1"/>
          </p:cNvSpPr>
          <p:nvPr>
            <p:ph type="title"/>
          </p:nvPr>
        </p:nvSpPr>
        <p:spPr/>
        <p:txBody>
          <a:bodyPr/>
          <a:lstStyle/>
          <a:p>
            <a:r>
              <a:rPr lang="en-US" dirty="0"/>
              <a:t>1 Cor 9:1-23</a:t>
            </a:r>
          </a:p>
        </p:txBody>
      </p:sp>
      <p:sp>
        <p:nvSpPr>
          <p:cNvPr id="3" name="Content Placeholder 2">
            <a:extLst>
              <a:ext uri="{FF2B5EF4-FFF2-40B4-BE49-F238E27FC236}">
                <a16:creationId xmlns:a16="http://schemas.microsoft.com/office/drawing/2014/main" id="{13A2C60D-80E4-49AF-8932-B6E42163A509}"/>
              </a:ext>
            </a:extLst>
          </p:cNvPr>
          <p:cNvSpPr>
            <a:spLocks noGrp="1"/>
          </p:cNvSpPr>
          <p:nvPr>
            <p:ph idx="1"/>
          </p:nvPr>
        </p:nvSpPr>
        <p:spPr/>
        <p:txBody>
          <a:bodyPr/>
          <a:lstStyle/>
          <a:p>
            <a:pPr marL="0" indent="0">
              <a:buNone/>
            </a:pPr>
            <a:r>
              <a:rPr lang="en-US" dirty="0"/>
              <a:t>Vs 12: “On the contrary, we will put up with anything rather than hinder the gospel of Christ.”</a:t>
            </a:r>
          </a:p>
          <a:p>
            <a:pPr marL="0" indent="0">
              <a:buNone/>
            </a:pPr>
            <a:endParaRPr lang="en-US" dirty="0"/>
          </a:p>
        </p:txBody>
      </p:sp>
    </p:spTree>
    <p:extLst>
      <p:ext uri="{BB962C8B-B14F-4D97-AF65-F5344CB8AC3E}">
        <p14:creationId xmlns:p14="http://schemas.microsoft.com/office/powerpoint/2010/main" val="261623810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D5F083-1107-4F48-B7BC-09D8DC60A971}"/>
              </a:ext>
            </a:extLst>
          </p:cNvPr>
          <p:cNvSpPr>
            <a:spLocks noGrp="1"/>
          </p:cNvSpPr>
          <p:nvPr>
            <p:ph type="title"/>
          </p:nvPr>
        </p:nvSpPr>
        <p:spPr/>
        <p:txBody>
          <a:bodyPr/>
          <a:lstStyle/>
          <a:p>
            <a:r>
              <a:rPr lang="en-US" dirty="0"/>
              <a:t>1 Cor 9:1-23</a:t>
            </a:r>
          </a:p>
        </p:txBody>
      </p:sp>
      <p:sp>
        <p:nvSpPr>
          <p:cNvPr id="3" name="Content Placeholder 2">
            <a:extLst>
              <a:ext uri="{FF2B5EF4-FFF2-40B4-BE49-F238E27FC236}">
                <a16:creationId xmlns:a16="http://schemas.microsoft.com/office/drawing/2014/main" id="{13A2C60D-80E4-49AF-8932-B6E42163A509}"/>
              </a:ext>
            </a:extLst>
          </p:cNvPr>
          <p:cNvSpPr>
            <a:spLocks noGrp="1"/>
          </p:cNvSpPr>
          <p:nvPr>
            <p:ph idx="1"/>
          </p:nvPr>
        </p:nvSpPr>
        <p:spPr/>
        <p:txBody>
          <a:bodyPr/>
          <a:lstStyle/>
          <a:p>
            <a:pPr marL="0" indent="0">
              <a:buNone/>
            </a:pPr>
            <a:r>
              <a:rPr lang="en-US" u="sng" baseline="30000" dirty="0">
                <a:hlinkClick r:id="rId2" tooltip="1 Corinthians 9:19"/>
              </a:rPr>
              <a:t>19</a:t>
            </a:r>
            <a:r>
              <a:rPr lang="en-US" dirty="0"/>
              <a:t> Though I am free and belong to no one, I have made myself a slave to everyone, to win as many as possible. </a:t>
            </a:r>
            <a:r>
              <a:rPr lang="en-US" u="sng" baseline="30000" dirty="0">
                <a:hlinkClick r:id="rId3" tooltip="1 Corinthians 9:20"/>
              </a:rPr>
              <a:t>20</a:t>
            </a:r>
            <a:r>
              <a:rPr lang="en-US" dirty="0"/>
              <a:t> To the Jews I became like a Jew, to win the Jews. To those under the law I became like one under the law (though I myself am not under the law), so as to win those under the law. </a:t>
            </a:r>
            <a:r>
              <a:rPr lang="en-US" u="sng" baseline="30000" dirty="0">
                <a:hlinkClick r:id="rId4" tooltip="1 Corinthians 9:21"/>
              </a:rPr>
              <a:t>21</a:t>
            </a:r>
            <a:r>
              <a:rPr lang="en-US" dirty="0"/>
              <a:t> To those not having the law I became like one not having the law (though I am not free from God's law but am under Christ's law), so as to win those not having the law. </a:t>
            </a:r>
            <a:r>
              <a:rPr lang="en-US" u="sng" baseline="30000" dirty="0">
                <a:hlinkClick r:id="rId5" tooltip="1 Corinthians 9:22"/>
              </a:rPr>
              <a:t>22</a:t>
            </a:r>
            <a:r>
              <a:rPr lang="en-US" dirty="0"/>
              <a:t> To the weak I became weak, to win the weak. I have become all things to all people so that by all possible means I might save some. </a:t>
            </a:r>
            <a:r>
              <a:rPr lang="en-US" u="sng" baseline="30000" dirty="0">
                <a:hlinkClick r:id="rId6" tooltip="1 Corinthians 9:23"/>
              </a:rPr>
              <a:t>23</a:t>
            </a:r>
            <a:r>
              <a:rPr lang="en-US" dirty="0"/>
              <a:t> I do all this for the sake of the gospel, that I may share in its blessings.</a:t>
            </a:r>
          </a:p>
          <a:p>
            <a:pPr marL="0" indent="0">
              <a:buNone/>
            </a:pPr>
            <a:endParaRPr lang="en-US" dirty="0"/>
          </a:p>
        </p:txBody>
      </p:sp>
    </p:spTree>
    <p:extLst>
      <p:ext uri="{BB962C8B-B14F-4D97-AF65-F5344CB8AC3E}">
        <p14:creationId xmlns:p14="http://schemas.microsoft.com/office/powerpoint/2010/main" val="219056944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D5F083-1107-4F48-B7BC-09D8DC60A971}"/>
              </a:ext>
            </a:extLst>
          </p:cNvPr>
          <p:cNvSpPr>
            <a:spLocks noGrp="1"/>
          </p:cNvSpPr>
          <p:nvPr>
            <p:ph type="title"/>
          </p:nvPr>
        </p:nvSpPr>
        <p:spPr/>
        <p:txBody>
          <a:bodyPr/>
          <a:lstStyle/>
          <a:p>
            <a:r>
              <a:rPr lang="en-US" dirty="0"/>
              <a:t>1 Cor 9:1-23</a:t>
            </a:r>
          </a:p>
        </p:txBody>
      </p:sp>
      <p:sp>
        <p:nvSpPr>
          <p:cNvPr id="3" name="Content Placeholder 2">
            <a:extLst>
              <a:ext uri="{FF2B5EF4-FFF2-40B4-BE49-F238E27FC236}">
                <a16:creationId xmlns:a16="http://schemas.microsoft.com/office/drawing/2014/main" id="{13A2C60D-80E4-49AF-8932-B6E42163A509}"/>
              </a:ext>
            </a:extLst>
          </p:cNvPr>
          <p:cNvSpPr>
            <a:spLocks noGrp="1"/>
          </p:cNvSpPr>
          <p:nvPr>
            <p:ph idx="1"/>
          </p:nvPr>
        </p:nvSpPr>
        <p:spPr/>
        <p:txBody>
          <a:bodyPr/>
          <a:lstStyle/>
          <a:p>
            <a:pPr marL="0" indent="0">
              <a:buNone/>
            </a:pPr>
            <a:r>
              <a:rPr lang="en-US" u="sng" baseline="30000" dirty="0">
                <a:hlinkClick r:id="rId2" tooltip="1 Corinthians 9:19"/>
              </a:rPr>
              <a:t>19</a:t>
            </a:r>
            <a:r>
              <a:rPr lang="en-US" dirty="0"/>
              <a:t> </a:t>
            </a:r>
            <a:r>
              <a:rPr lang="en-US" b="1" u="sng" dirty="0"/>
              <a:t>Though I am free and belong to no one, I have made myself a slave to everyone, to win as many as possible.</a:t>
            </a:r>
            <a:r>
              <a:rPr lang="en-US" dirty="0"/>
              <a:t> </a:t>
            </a:r>
            <a:r>
              <a:rPr lang="en-US" u="sng" baseline="30000" dirty="0">
                <a:solidFill>
                  <a:schemeClr val="tx1">
                    <a:lumMod val="50000"/>
                  </a:schemeClr>
                </a:solidFill>
                <a:hlinkClick r:id="rId3" tooltip="1 Corinthians 9:20">
                  <a:extLst>
                    <a:ext uri="{A12FA001-AC4F-418D-AE19-62706E023703}">
                      <ahyp:hlinkClr xmlns:ahyp="http://schemas.microsoft.com/office/drawing/2018/hyperlinkcolor" val="tx"/>
                    </a:ext>
                  </a:extLst>
                </a:hlinkClick>
              </a:rPr>
              <a:t>20</a:t>
            </a:r>
            <a:r>
              <a:rPr lang="en-US" dirty="0">
                <a:solidFill>
                  <a:schemeClr val="tx1">
                    <a:lumMod val="50000"/>
                  </a:schemeClr>
                </a:solidFill>
              </a:rPr>
              <a:t> To the Jews I became like a Jew, to win the Jews. To those under the law I became like one under the law (though I myself am not under the law), so as to win those under the law. </a:t>
            </a:r>
            <a:r>
              <a:rPr lang="en-US" u="sng" baseline="30000" dirty="0">
                <a:solidFill>
                  <a:schemeClr val="tx1">
                    <a:lumMod val="50000"/>
                  </a:schemeClr>
                </a:solidFill>
                <a:hlinkClick r:id="rId4" tooltip="1 Corinthians 9:21">
                  <a:extLst>
                    <a:ext uri="{A12FA001-AC4F-418D-AE19-62706E023703}">
                      <ahyp:hlinkClr xmlns:ahyp="http://schemas.microsoft.com/office/drawing/2018/hyperlinkcolor" val="tx"/>
                    </a:ext>
                  </a:extLst>
                </a:hlinkClick>
              </a:rPr>
              <a:t>21</a:t>
            </a:r>
            <a:r>
              <a:rPr lang="en-US" dirty="0">
                <a:solidFill>
                  <a:schemeClr val="tx1">
                    <a:lumMod val="50000"/>
                  </a:schemeClr>
                </a:solidFill>
              </a:rPr>
              <a:t> To those not having the law I became like one not having the law (though I am not free from God's law but am under Christ's law), so as to win those not having the law. </a:t>
            </a:r>
            <a:r>
              <a:rPr lang="en-US" u="sng" baseline="30000" dirty="0">
                <a:solidFill>
                  <a:schemeClr val="tx1">
                    <a:lumMod val="50000"/>
                  </a:schemeClr>
                </a:solidFill>
                <a:hlinkClick r:id="rId5" tooltip="1 Corinthians 9:22">
                  <a:extLst>
                    <a:ext uri="{A12FA001-AC4F-418D-AE19-62706E023703}">
                      <ahyp:hlinkClr xmlns:ahyp="http://schemas.microsoft.com/office/drawing/2018/hyperlinkcolor" val="tx"/>
                    </a:ext>
                  </a:extLst>
                </a:hlinkClick>
              </a:rPr>
              <a:t>22</a:t>
            </a:r>
            <a:r>
              <a:rPr lang="en-US" dirty="0">
                <a:solidFill>
                  <a:schemeClr val="tx1">
                    <a:lumMod val="50000"/>
                  </a:schemeClr>
                </a:solidFill>
              </a:rPr>
              <a:t> To the weak I became weak, to win the weak. I have become all things to all people so that by all possible means I might save some. </a:t>
            </a:r>
            <a:r>
              <a:rPr lang="en-US" u="sng" baseline="30000" dirty="0">
                <a:solidFill>
                  <a:schemeClr val="tx1">
                    <a:lumMod val="50000"/>
                  </a:schemeClr>
                </a:solidFill>
                <a:hlinkClick r:id="rId6" tooltip="1 Corinthians 9:23">
                  <a:extLst>
                    <a:ext uri="{A12FA001-AC4F-418D-AE19-62706E023703}">
                      <ahyp:hlinkClr xmlns:ahyp="http://schemas.microsoft.com/office/drawing/2018/hyperlinkcolor" val="tx"/>
                    </a:ext>
                  </a:extLst>
                </a:hlinkClick>
              </a:rPr>
              <a:t>23</a:t>
            </a:r>
            <a:r>
              <a:rPr lang="en-US" dirty="0">
                <a:solidFill>
                  <a:schemeClr val="tx1">
                    <a:lumMod val="50000"/>
                  </a:schemeClr>
                </a:solidFill>
              </a:rPr>
              <a:t> I do all this for the sake of the gospel, that I may share in its blessings.</a:t>
            </a:r>
          </a:p>
          <a:p>
            <a:pPr marL="0" indent="0">
              <a:buNone/>
            </a:pPr>
            <a:endParaRPr lang="en-US" dirty="0"/>
          </a:p>
        </p:txBody>
      </p:sp>
    </p:spTree>
    <p:extLst>
      <p:ext uri="{BB962C8B-B14F-4D97-AF65-F5344CB8AC3E}">
        <p14:creationId xmlns:p14="http://schemas.microsoft.com/office/powerpoint/2010/main" val="202636078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8D52DBF-71CD-4F53-B78F-67A7C966ADBB}"/>
              </a:ext>
            </a:extLst>
          </p:cNvPr>
          <p:cNvSpPr>
            <a:spLocks noGrp="1"/>
          </p:cNvSpPr>
          <p:nvPr>
            <p:ph type="title"/>
          </p:nvPr>
        </p:nvSpPr>
        <p:spPr/>
        <p:txBody>
          <a:bodyPr/>
          <a:lstStyle/>
          <a:p>
            <a:r>
              <a:rPr lang="en-US" dirty="0"/>
              <a:t>My right to …</a:t>
            </a:r>
          </a:p>
        </p:txBody>
      </p:sp>
      <p:sp>
        <p:nvSpPr>
          <p:cNvPr id="5" name="Text Placeholder 4">
            <a:extLst>
              <a:ext uri="{FF2B5EF4-FFF2-40B4-BE49-F238E27FC236}">
                <a16:creationId xmlns:a16="http://schemas.microsoft.com/office/drawing/2014/main" id="{5FF86515-BD1C-49B8-870A-F1153D8FA07C}"/>
              </a:ext>
            </a:extLst>
          </p:cNvPr>
          <p:cNvSpPr>
            <a:spLocks noGrp="1"/>
          </p:cNvSpPr>
          <p:nvPr>
            <p:ph type="body" idx="1"/>
          </p:nvPr>
        </p:nvSpPr>
        <p:spPr/>
        <p:txBody>
          <a:bodyPr/>
          <a:lstStyle/>
          <a:p>
            <a:r>
              <a:rPr lang="en-US" dirty="0"/>
              <a:t>Wisdom of World </a:t>
            </a:r>
          </a:p>
        </p:txBody>
      </p:sp>
      <p:sp>
        <p:nvSpPr>
          <p:cNvPr id="6" name="Content Placeholder 5">
            <a:extLst>
              <a:ext uri="{FF2B5EF4-FFF2-40B4-BE49-F238E27FC236}">
                <a16:creationId xmlns:a16="http://schemas.microsoft.com/office/drawing/2014/main" id="{90570A22-D4BB-440D-A67A-799C72CBC1D3}"/>
              </a:ext>
            </a:extLst>
          </p:cNvPr>
          <p:cNvSpPr>
            <a:spLocks noGrp="1"/>
          </p:cNvSpPr>
          <p:nvPr>
            <p:ph sz="half" idx="2"/>
          </p:nvPr>
        </p:nvSpPr>
        <p:spPr/>
        <p:txBody>
          <a:bodyPr/>
          <a:lstStyle/>
          <a:p>
            <a:r>
              <a:rPr lang="en-US" dirty="0"/>
              <a:t>Initiate with people like him</a:t>
            </a:r>
          </a:p>
          <a:p>
            <a:r>
              <a:rPr lang="en-US" dirty="0"/>
              <a:t>Same interests &amp; perspectives</a:t>
            </a:r>
          </a:p>
          <a:p>
            <a:r>
              <a:rPr lang="en-US" dirty="0"/>
              <a:t>Get something back</a:t>
            </a:r>
          </a:p>
          <a:p>
            <a:endParaRPr lang="en-US" dirty="0"/>
          </a:p>
          <a:p>
            <a:pPr marL="0" indent="0">
              <a:buNone/>
            </a:pPr>
            <a:endParaRPr lang="en-US" dirty="0"/>
          </a:p>
        </p:txBody>
      </p:sp>
      <p:sp>
        <p:nvSpPr>
          <p:cNvPr id="7" name="Text Placeholder 6">
            <a:extLst>
              <a:ext uri="{FF2B5EF4-FFF2-40B4-BE49-F238E27FC236}">
                <a16:creationId xmlns:a16="http://schemas.microsoft.com/office/drawing/2014/main" id="{4E7745B2-79DD-4634-ADB9-763EA65C6538}"/>
              </a:ext>
            </a:extLst>
          </p:cNvPr>
          <p:cNvSpPr>
            <a:spLocks noGrp="1"/>
          </p:cNvSpPr>
          <p:nvPr>
            <p:ph type="body" sz="quarter" idx="3"/>
          </p:nvPr>
        </p:nvSpPr>
        <p:spPr/>
        <p:txBody>
          <a:bodyPr/>
          <a:lstStyle/>
          <a:p>
            <a:r>
              <a:rPr lang="en-US" dirty="0"/>
              <a:t>Wisdom of God </a:t>
            </a:r>
          </a:p>
        </p:txBody>
      </p:sp>
      <p:sp>
        <p:nvSpPr>
          <p:cNvPr id="8" name="Content Placeholder 7">
            <a:extLst>
              <a:ext uri="{FF2B5EF4-FFF2-40B4-BE49-F238E27FC236}">
                <a16:creationId xmlns:a16="http://schemas.microsoft.com/office/drawing/2014/main" id="{33C895C0-E997-41D7-A10D-E0AE5829DEE1}"/>
              </a:ext>
            </a:extLst>
          </p:cNvPr>
          <p:cNvSpPr>
            <a:spLocks noGrp="1"/>
          </p:cNvSpPr>
          <p:nvPr>
            <p:ph sz="quarter" idx="4"/>
          </p:nvPr>
        </p:nvSpPr>
        <p:spPr/>
        <p:txBody>
          <a:bodyPr/>
          <a:lstStyle/>
          <a:p>
            <a:pPr marL="0" indent="0">
              <a:buNone/>
            </a:pPr>
            <a:endParaRPr lang="en-US" dirty="0"/>
          </a:p>
        </p:txBody>
      </p:sp>
    </p:spTree>
    <p:extLst>
      <p:ext uri="{BB962C8B-B14F-4D97-AF65-F5344CB8AC3E}">
        <p14:creationId xmlns:p14="http://schemas.microsoft.com/office/powerpoint/2010/main" val="253357807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D5F083-1107-4F48-B7BC-09D8DC60A971}"/>
              </a:ext>
            </a:extLst>
          </p:cNvPr>
          <p:cNvSpPr>
            <a:spLocks noGrp="1"/>
          </p:cNvSpPr>
          <p:nvPr>
            <p:ph type="title"/>
          </p:nvPr>
        </p:nvSpPr>
        <p:spPr/>
        <p:txBody>
          <a:bodyPr/>
          <a:lstStyle/>
          <a:p>
            <a:r>
              <a:rPr lang="en-US" dirty="0"/>
              <a:t>Wisdom of God</a:t>
            </a:r>
          </a:p>
        </p:txBody>
      </p:sp>
      <p:sp>
        <p:nvSpPr>
          <p:cNvPr id="3" name="Content Placeholder 2">
            <a:extLst>
              <a:ext uri="{FF2B5EF4-FFF2-40B4-BE49-F238E27FC236}">
                <a16:creationId xmlns:a16="http://schemas.microsoft.com/office/drawing/2014/main" id="{13A2C60D-80E4-49AF-8932-B6E42163A509}"/>
              </a:ext>
            </a:extLst>
          </p:cNvPr>
          <p:cNvSpPr>
            <a:spLocks noGrp="1"/>
          </p:cNvSpPr>
          <p:nvPr>
            <p:ph idx="1"/>
          </p:nvPr>
        </p:nvSpPr>
        <p:spPr/>
        <p:txBody>
          <a:bodyPr/>
          <a:lstStyle/>
          <a:p>
            <a:pPr marL="0" indent="0">
              <a:buNone/>
            </a:pPr>
            <a:r>
              <a:rPr lang="en-US" u="sng" baseline="30000" dirty="0">
                <a:hlinkClick r:id="rId2" tooltip="1 Corinthians 9:19"/>
              </a:rPr>
              <a:t>19</a:t>
            </a:r>
            <a:r>
              <a:rPr lang="en-US" dirty="0"/>
              <a:t> </a:t>
            </a:r>
            <a:r>
              <a:rPr lang="en-US" dirty="0">
                <a:solidFill>
                  <a:schemeClr val="tx1">
                    <a:lumMod val="50000"/>
                  </a:schemeClr>
                </a:solidFill>
              </a:rPr>
              <a:t>Though I am free and belong to no one, I have made myself a slave to everyone, to win as many as possible</a:t>
            </a:r>
            <a:r>
              <a:rPr lang="en-US" dirty="0"/>
              <a:t>. </a:t>
            </a:r>
            <a:r>
              <a:rPr lang="en-US" u="sng" baseline="30000" dirty="0">
                <a:hlinkClick r:id="rId3" tooltip="1 Corinthians 9:20"/>
              </a:rPr>
              <a:t>20</a:t>
            </a:r>
            <a:r>
              <a:rPr lang="en-US" dirty="0"/>
              <a:t> </a:t>
            </a:r>
            <a:r>
              <a:rPr lang="en-US" b="1" u="sng" dirty="0"/>
              <a:t>To the Jews I became like a Jew, to win the Jews. To those under the law I became like one under the law (though I myself am not under the law), so as to win those under the law.</a:t>
            </a:r>
            <a:r>
              <a:rPr lang="en-US" dirty="0"/>
              <a:t> </a:t>
            </a:r>
            <a:r>
              <a:rPr lang="en-US" u="sng" baseline="30000" dirty="0">
                <a:hlinkClick r:id="rId4" tooltip="1 Corinthians 9:21"/>
              </a:rPr>
              <a:t>21</a:t>
            </a:r>
            <a:r>
              <a:rPr lang="en-US" dirty="0"/>
              <a:t> </a:t>
            </a:r>
            <a:r>
              <a:rPr lang="en-US" dirty="0">
                <a:solidFill>
                  <a:schemeClr val="tx1">
                    <a:lumMod val="50000"/>
                  </a:schemeClr>
                </a:solidFill>
              </a:rPr>
              <a:t>To those not having the law I became like one not having the law (though I am not free from God's law but am under Christ's law), so as to win those not having the law. </a:t>
            </a:r>
            <a:r>
              <a:rPr lang="en-US" u="sng" baseline="30000" dirty="0">
                <a:solidFill>
                  <a:schemeClr val="tx1">
                    <a:lumMod val="50000"/>
                  </a:schemeClr>
                </a:solidFill>
                <a:hlinkClick r:id="rId5" tooltip="1 Corinthians 9:22">
                  <a:extLst>
                    <a:ext uri="{A12FA001-AC4F-418D-AE19-62706E023703}">
                      <ahyp:hlinkClr xmlns:ahyp="http://schemas.microsoft.com/office/drawing/2018/hyperlinkcolor" val="tx"/>
                    </a:ext>
                  </a:extLst>
                </a:hlinkClick>
              </a:rPr>
              <a:t>22</a:t>
            </a:r>
            <a:r>
              <a:rPr lang="en-US" dirty="0">
                <a:solidFill>
                  <a:schemeClr val="tx1">
                    <a:lumMod val="50000"/>
                  </a:schemeClr>
                </a:solidFill>
              </a:rPr>
              <a:t> To the weak I became weak, to win the weak. I have become all things to all people so that by all possible means I might save some. </a:t>
            </a:r>
            <a:r>
              <a:rPr lang="en-US" u="sng" baseline="30000" dirty="0">
                <a:solidFill>
                  <a:schemeClr val="tx1">
                    <a:lumMod val="50000"/>
                  </a:schemeClr>
                </a:solidFill>
                <a:hlinkClick r:id="rId6" tooltip="1 Corinthians 9:23">
                  <a:extLst>
                    <a:ext uri="{A12FA001-AC4F-418D-AE19-62706E023703}">
                      <ahyp:hlinkClr xmlns:ahyp="http://schemas.microsoft.com/office/drawing/2018/hyperlinkcolor" val="tx"/>
                    </a:ext>
                  </a:extLst>
                </a:hlinkClick>
              </a:rPr>
              <a:t>23</a:t>
            </a:r>
            <a:r>
              <a:rPr lang="en-US" dirty="0">
                <a:solidFill>
                  <a:schemeClr val="tx1">
                    <a:lumMod val="50000"/>
                  </a:schemeClr>
                </a:solidFill>
              </a:rPr>
              <a:t> I do all this for the sake of the gospel, that I may share in its blessings.</a:t>
            </a:r>
          </a:p>
          <a:p>
            <a:pPr marL="0" indent="0" algn="ctr">
              <a:buNone/>
            </a:pPr>
            <a:endParaRPr lang="en-US" i="1" dirty="0"/>
          </a:p>
          <a:p>
            <a:pPr marL="0" indent="0" algn="ctr">
              <a:buNone/>
            </a:pPr>
            <a:endParaRPr lang="en-US" i="1" dirty="0"/>
          </a:p>
          <a:p>
            <a:pPr marL="0" indent="0">
              <a:buNone/>
            </a:pPr>
            <a:endParaRPr lang="en-US" dirty="0"/>
          </a:p>
        </p:txBody>
      </p:sp>
    </p:spTree>
    <p:extLst>
      <p:ext uri="{BB962C8B-B14F-4D97-AF65-F5344CB8AC3E}">
        <p14:creationId xmlns:p14="http://schemas.microsoft.com/office/powerpoint/2010/main" val="22219510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E7565D-3811-44FF-BC6D-80B8AC7B4D10}"/>
              </a:ext>
            </a:extLst>
          </p:cNvPr>
          <p:cNvSpPr>
            <a:spLocks noGrp="1"/>
          </p:cNvSpPr>
          <p:nvPr>
            <p:ph type="title"/>
          </p:nvPr>
        </p:nvSpPr>
        <p:spPr/>
        <p:txBody>
          <a:bodyPr/>
          <a:lstStyle/>
          <a:p>
            <a:r>
              <a:rPr lang="en-US" dirty="0"/>
              <a:t>I Cor 9:1-23</a:t>
            </a:r>
          </a:p>
        </p:txBody>
      </p:sp>
      <p:sp>
        <p:nvSpPr>
          <p:cNvPr id="3" name="Content Placeholder 2">
            <a:extLst>
              <a:ext uri="{FF2B5EF4-FFF2-40B4-BE49-F238E27FC236}">
                <a16:creationId xmlns:a16="http://schemas.microsoft.com/office/drawing/2014/main" id="{D1D561BC-1D30-4DDF-B7AA-2404C9107D5B}"/>
              </a:ext>
            </a:extLst>
          </p:cNvPr>
          <p:cNvSpPr>
            <a:spLocks noGrp="1"/>
          </p:cNvSpPr>
          <p:nvPr>
            <p:ph idx="1"/>
          </p:nvPr>
        </p:nvSpPr>
        <p:spPr/>
        <p:txBody>
          <a:bodyPr/>
          <a:lstStyle/>
          <a:p>
            <a:pPr marL="0" indent="0">
              <a:buNone/>
            </a:pPr>
            <a:r>
              <a:rPr lang="en-US" dirty="0"/>
              <a:t> </a:t>
            </a:r>
            <a:r>
              <a:rPr lang="en-US" u="sng" baseline="30000" dirty="0">
                <a:hlinkClick r:id="rId2" tooltip="1 Corinthians 9:1"/>
              </a:rPr>
              <a:t>1</a:t>
            </a:r>
            <a:r>
              <a:rPr lang="en-US" dirty="0"/>
              <a:t> Am I not free? Am I not an apostle? Have I not seen Jesus our Lord? Are you not the result of my work in the Lord? </a:t>
            </a:r>
            <a:r>
              <a:rPr lang="en-US" u="sng" baseline="30000" dirty="0">
                <a:hlinkClick r:id="rId3" tooltip="1 Corinthians 9:2"/>
              </a:rPr>
              <a:t>2</a:t>
            </a:r>
            <a:r>
              <a:rPr lang="en-US" dirty="0"/>
              <a:t> Even though I may not be an apostle to others, surely I am to you! For you are the seal of my apostleship in the Lord.</a:t>
            </a:r>
          </a:p>
          <a:p>
            <a:pPr marL="0" indent="0">
              <a:buNone/>
            </a:pPr>
            <a:endParaRPr lang="en-US" dirty="0"/>
          </a:p>
        </p:txBody>
      </p:sp>
    </p:spTree>
    <p:extLst>
      <p:ext uri="{BB962C8B-B14F-4D97-AF65-F5344CB8AC3E}">
        <p14:creationId xmlns:p14="http://schemas.microsoft.com/office/powerpoint/2010/main" val="90085446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D5F083-1107-4F48-B7BC-09D8DC60A971}"/>
              </a:ext>
            </a:extLst>
          </p:cNvPr>
          <p:cNvSpPr>
            <a:spLocks noGrp="1"/>
          </p:cNvSpPr>
          <p:nvPr>
            <p:ph type="title"/>
          </p:nvPr>
        </p:nvSpPr>
        <p:spPr/>
        <p:txBody>
          <a:bodyPr/>
          <a:lstStyle/>
          <a:p>
            <a:r>
              <a:rPr lang="en-US" dirty="0"/>
              <a:t>Wisdom of God</a:t>
            </a:r>
          </a:p>
        </p:txBody>
      </p:sp>
      <p:sp>
        <p:nvSpPr>
          <p:cNvPr id="3" name="Content Placeholder 2">
            <a:extLst>
              <a:ext uri="{FF2B5EF4-FFF2-40B4-BE49-F238E27FC236}">
                <a16:creationId xmlns:a16="http://schemas.microsoft.com/office/drawing/2014/main" id="{13A2C60D-80E4-49AF-8932-B6E42163A509}"/>
              </a:ext>
            </a:extLst>
          </p:cNvPr>
          <p:cNvSpPr>
            <a:spLocks noGrp="1"/>
          </p:cNvSpPr>
          <p:nvPr>
            <p:ph idx="1"/>
          </p:nvPr>
        </p:nvSpPr>
        <p:spPr/>
        <p:txBody>
          <a:bodyPr/>
          <a:lstStyle/>
          <a:p>
            <a:pPr marL="0" indent="0">
              <a:buNone/>
            </a:pPr>
            <a:r>
              <a:rPr lang="en-US" u="sng" baseline="30000" dirty="0">
                <a:hlinkClick r:id="rId2" tooltip="1 Corinthians 9:19"/>
              </a:rPr>
              <a:t>19</a:t>
            </a:r>
            <a:r>
              <a:rPr lang="en-US" dirty="0"/>
              <a:t> </a:t>
            </a:r>
            <a:r>
              <a:rPr lang="en-US" dirty="0">
                <a:solidFill>
                  <a:schemeClr val="tx1">
                    <a:lumMod val="50000"/>
                  </a:schemeClr>
                </a:solidFill>
              </a:rPr>
              <a:t>Though I am free and belong to no one, I have made myself a slave to everyone, to win as many as possible</a:t>
            </a:r>
            <a:r>
              <a:rPr lang="en-US" dirty="0"/>
              <a:t>. </a:t>
            </a:r>
            <a:r>
              <a:rPr lang="en-US" u="sng" baseline="30000" dirty="0">
                <a:solidFill>
                  <a:schemeClr val="tx1">
                    <a:lumMod val="50000"/>
                  </a:schemeClr>
                </a:solidFill>
                <a:hlinkClick r:id="rId3" tooltip="1 Corinthians 9:20">
                  <a:extLst>
                    <a:ext uri="{A12FA001-AC4F-418D-AE19-62706E023703}">
                      <ahyp:hlinkClr xmlns:ahyp="http://schemas.microsoft.com/office/drawing/2018/hyperlinkcolor" val="tx"/>
                    </a:ext>
                  </a:extLst>
                </a:hlinkClick>
              </a:rPr>
              <a:t>20</a:t>
            </a:r>
            <a:r>
              <a:rPr lang="en-US" dirty="0">
                <a:solidFill>
                  <a:schemeClr val="tx1">
                    <a:lumMod val="50000"/>
                  </a:schemeClr>
                </a:solidFill>
              </a:rPr>
              <a:t> To the Jews I became like a Jew, to win the Jews. To those under the law I became like one under the law (though I myself am not under the law), so as to win those under the law.</a:t>
            </a:r>
            <a:r>
              <a:rPr lang="en-US" dirty="0"/>
              <a:t> </a:t>
            </a:r>
            <a:r>
              <a:rPr lang="en-US" u="sng" baseline="30000" dirty="0">
                <a:hlinkClick r:id="rId4" tooltip="1 Corinthians 9:21"/>
              </a:rPr>
              <a:t>21</a:t>
            </a:r>
            <a:r>
              <a:rPr lang="en-US" dirty="0"/>
              <a:t> </a:t>
            </a:r>
            <a:r>
              <a:rPr lang="en-US" b="1" u="sng" dirty="0"/>
              <a:t>To those not having the law I became like one not having the law (though I am not free from God's law but am under Christ's law), so as to win those not having the law.</a:t>
            </a:r>
            <a:r>
              <a:rPr lang="en-US" dirty="0">
                <a:solidFill>
                  <a:schemeClr val="tx1">
                    <a:lumMod val="50000"/>
                  </a:schemeClr>
                </a:solidFill>
              </a:rPr>
              <a:t> </a:t>
            </a:r>
            <a:r>
              <a:rPr lang="en-US" u="sng" baseline="30000" dirty="0">
                <a:solidFill>
                  <a:schemeClr val="tx1">
                    <a:lumMod val="50000"/>
                  </a:schemeClr>
                </a:solidFill>
                <a:hlinkClick r:id="rId5" tooltip="1 Corinthians 9:22">
                  <a:extLst>
                    <a:ext uri="{A12FA001-AC4F-418D-AE19-62706E023703}">
                      <ahyp:hlinkClr xmlns:ahyp="http://schemas.microsoft.com/office/drawing/2018/hyperlinkcolor" val="tx"/>
                    </a:ext>
                  </a:extLst>
                </a:hlinkClick>
              </a:rPr>
              <a:t>22</a:t>
            </a:r>
            <a:r>
              <a:rPr lang="en-US" dirty="0">
                <a:solidFill>
                  <a:schemeClr val="tx1">
                    <a:lumMod val="50000"/>
                  </a:schemeClr>
                </a:solidFill>
              </a:rPr>
              <a:t> To the weak I became weak, to win the weak. I have become all things to all people so that by all possible means I might save some. </a:t>
            </a:r>
            <a:r>
              <a:rPr lang="en-US" u="sng" baseline="30000" dirty="0">
                <a:solidFill>
                  <a:schemeClr val="tx1">
                    <a:lumMod val="50000"/>
                  </a:schemeClr>
                </a:solidFill>
                <a:hlinkClick r:id="rId6" tooltip="1 Corinthians 9:23">
                  <a:extLst>
                    <a:ext uri="{A12FA001-AC4F-418D-AE19-62706E023703}">
                      <ahyp:hlinkClr xmlns:ahyp="http://schemas.microsoft.com/office/drawing/2018/hyperlinkcolor" val="tx"/>
                    </a:ext>
                  </a:extLst>
                </a:hlinkClick>
              </a:rPr>
              <a:t>23</a:t>
            </a:r>
            <a:r>
              <a:rPr lang="en-US" dirty="0">
                <a:solidFill>
                  <a:schemeClr val="tx1">
                    <a:lumMod val="50000"/>
                  </a:schemeClr>
                </a:solidFill>
              </a:rPr>
              <a:t> I do all this for the sake of the gospel, that I may share in its blessings.</a:t>
            </a:r>
          </a:p>
          <a:p>
            <a:pPr marL="0" indent="0" algn="ctr">
              <a:buNone/>
            </a:pPr>
            <a:endParaRPr lang="en-US" i="1" dirty="0"/>
          </a:p>
          <a:p>
            <a:pPr marL="0" indent="0" algn="ctr">
              <a:buNone/>
            </a:pPr>
            <a:endParaRPr lang="en-US" i="1" dirty="0"/>
          </a:p>
          <a:p>
            <a:pPr marL="0" indent="0">
              <a:buNone/>
            </a:pPr>
            <a:endParaRPr lang="en-US" dirty="0"/>
          </a:p>
        </p:txBody>
      </p:sp>
    </p:spTree>
    <p:extLst>
      <p:ext uri="{BB962C8B-B14F-4D97-AF65-F5344CB8AC3E}">
        <p14:creationId xmlns:p14="http://schemas.microsoft.com/office/powerpoint/2010/main" val="165403226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D5F083-1107-4F48-B7BC-09D8DC60A971}"/>
              </a:ext>
            </a:extLst>
          </p:cNvPr>
          <p:cNvSpPr>
            <a:spLocks noGrp="1"/>
          </p:cNvSpPr>
          <p:nvPr>
            <p:ph type="title"/>
          </p:nvPr>
        </p:nvSpPr>
        <p:spPr/>
        <p:txBody>
          <a:bodyPr/>
          <a:lstStyle/>
          <a:p>
            <a:r>
              <a:rPr lang="en-US" dirty="0"/>
              <a:t>Wisdom of God</a:t>
            </a:r>
          </a:p>
        </p:txBody>
      </p:sp>
      <p:sp>
        <p:nvSpPr>
          <p:cNvPr id="3" name="Content Placeholder 2">
            <a:extLst>
              <a:ext uri="{FF2B5EF4-FFF2-40B4-BE49-F238E27FC236}">
                <a16:creationId xmlns:a16="http://schemas.microsoft.com/office/drawing/2014/main" id="{13A2C60D-80E4-49AF-8932-B6E42163A509}"/>
              </a:ext>
            </a:extLst>
          </p:cNvPr>
          <p:cNvSpPr>
            <a:spLocks noGrp="1"/>
          </p:cNvSpPr>
          <p:nvPr>
            <p:ph idx="1"/>
          </p:nvPr>
        </p:nvSpPr>
        <p:spPr/>
        <p:txBody>
          <a:bodyPr/>
          <a:lstStyle/>
          <a:p>
            <a:pPr marL="0" indent="0">
              <a:buNone/>
            </a:pPr>
            <a:r>
              <a:rPr lang="en-US" u="sng" baseline="30000" dirty="0">
                <a:hlinkClick r:id="rId2" tooltip="1 Corinthians 9:19"/>
              </a:rPr>
              <a:t>19</a:t>
            </a:r>
            <a:r>
              <a:rPr lang="en-US" dirty="0"/>
              <a:t> </a:t>
            </a:r>
            <a:r>
              <a:rPr lang="en-US" dirty="0">
                <a:solidFill>
                  <a:schemeClr val="tx1">
                    <a:lumMod val="50000"/>
                  </a:schemeClr>
                </a:solidFill>
              </a:rPr>
              <a:t>Though I am free and belong to no one, I have made myself a slave to everyone, to win as many as possible</a:t>
            </a:r>
            <a:r>
              <a:rPr lang="en-US" dirty="0"/>
              <a:t>. </a:t>
            </a:r>
            <a:r>
              <a:rPr lang="en-US" u="sng" baseline="30000" dirty="0">
                <a:solidFill>
                  <a:schemeClr val="tx1">
                    <a:lumMod val="50000"/>
                  </a:schemeClr>
                </a:solidFill>
                <a:hlinkClick r:id="rId3" tooltip="1 Corinthians 9:20">
                  <a:extLst>
                    <a:ext uri="{A12FA001-AC4F-418D-AE19-62706E023703}">
                      <ahyp:hlinkClr xmlns:ahyp="http://schemas.microsoft.com/office/drawing/2018/hyperlinkcolor" val="tx"/>
                    </a:ext>
                  </a:extLst>
                </a:hlinkClick>
              </a:rPr>
              <a:t>20</a:t>
            </a:r>
            <a:r>
              <a:rPr lang="en-US" dirty="0">
                <a:solidFill>
                  <a:schemeClr val="tx1">
                    <a:lumMod val="50000"/>
                  </a:schemeClr>
                </a:solidFill>
              </a:rPr>
              <a:t> To the Jews I became like a Jew, to win the Jews. To those under the law I became like one under the law (though I myself am not under the law), so as to win those under the law.</a:t>
            </a:r>
            <a:r>
              <a:rPr lang="en-US" dirty="0"/>
              <a:t> </a:t>
            </a:r>
            <a:r>
              <a:rPr lang="en-US" u="sng" baseline="30000" dirty="0">
                <a:hlinkClick r:id="rId4" tooltip="1 Corinthians 9:21"/>
              </a:rPr>
              <a:t>21</a:t>
            </a:r>
            <a:r>
              <a:rPr lang="en-US" dirty="0"/>
              <a:t> </a:t>
            </a:r>
            <a:r>
              <a:rPr lang="en-US" dirty="0">
                <a:solidFill>
                  <a:schemeClr val="tx1">
                    <a:lumMod val="50000"/>
                  </a:schemeClr>
                </a:solidFill>
              </a:rPr>
              <a:t>To those not having the law I became like one not having the law (though I am not free from God's law but am under Christ's law), so as to win those not having the law. </a:t>
            </a:r>
            <a:r>
              <a:rPr lang="en-US" b="1" baseline="30000" dirty="0">
                <a:hlinkClick r:id="rId5" tooltip="1 Corinthians 9:22">
                  <a:extLst>
                    <a:ext uri="{A12FA001-AC4F-418D-AE19-62706E023703}">
                      <ahyp:hlinkClr xmlns:ahyp="http://schemas.microsoft.com/office/drawing/2018/hyperlinkcolor" val="tx"/>
                    </a:ext>
                  </a:extLst>
                </a:hlinkClick>
              </a:rPr>
              <a:t>22</a:t>
            </a:r>
            <a:r>
              <a:rPr lang="en-US" b="1" dirty="0"/>
              <a:t> </a:t>
            </a:r>
            <a:r>
              <a:rPr lang="en-US" b="1" u="sng" dirty="0"/>
              <a:t>To the weak I became weak, to win the weak</a:t>
            </a:r>
            <a:r>
              <a:rPr lang="en-US" b="1" dirty="0"/>
              <a:t>.</a:t>
            </a:r>
            <a:r>
              <a:rPr lang="en-US" dirty="0">
                <a:solidFill>
                  <a:schemeClr val="tx1">
                    <a:lumMod val="50000"/>
                  </a:schemeClr>
                </a:solidFill>
              </a:rPr>
              <a:t> I have become all things to all people so that by all possible means I might save some. </a:t>
            </a:r>
            <a:r>
              <a:rPr lang="en-US" u="sng" baseline="30000" dirty="0">
                <a:solidFill>
                  <a:schemeClr val="tx1">
                    <a:lumMod val="50000"/>
                  </a:schemeClr>
                </a:solidFill>
                <a:hlinkClick r:id="rId6" tooltip="1 Corinthians 9:23">
                  <a:extLst>
                    <a:ext uri="{A12FA001-AC4F-418D-AE19-62706E023703}">
                      <ahyp:hlinkClr xmlns:ahyp="http://schemas.microsoft.com/office/drawing/2018/hyperlinkcolor" val="tx"/>
                    </a:ext>
                  </a:extLst>
                </a:hlinkClick>
              </a:rPr>
              <a:t>23</a:t>
            </a:r>
            <a:r>
              <a:rPr lang="en-US" dirty="0">
                <a:solidFill>
                  <a:schemeClr val="tx1">
                    <a:lumMod val="50000"/>
                  </a:schemeClr>
                </a:solidFill>
              </a:rPr>
              <a:t> I do all this for the sake of the gospel, that I may share in its blessings.</a:t>
            </a:r>
          </a:p>
          <a:p>
            <a:pPr marL="0" indent="0" algn="ctr">
              <a:buNone/>
            </a:pPr>
            <a:endParaRPr lang="en-US" i="1" dirty="0"/>
          </a:p>
          <a:p>
            <a:pPr marL="0" indent="0" algn="ctr">
              <a:buNone/>
            </a:pPr>
            <a:endParaRPr lang="en-US" i="1" dirty="0"/>
          </a:p>
          <a:p>
            <a:pPr marL="0" indent="0">
              <a:buNone/>
            </a:pPr>
            <a:endParaRPr lang="en-US" dirty="0"/>
          </a:p>
        </p:txBody>
      </p:sp>
    </p:spTree>
    <p:extLst>
      <p:ext uri="{BB962C8B-B14F-4D97-AF65-F5344CB8AC3E}">
        <p14:creationId xmlns:p14="http://schemas.microsoft.com/office/powerpoint/2010/main" val="319730902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D5F083-1107-4F48-B7BC-09D8DC60A971}"/>
              </a:ext>
            </a:extLst>
          </p:cNvPr>
          <p:cNvSpPr>
            <a:spLocks noGrp="1"/>
          </p:cNvSpPr>
          <p:nvPr>
            <p:ph type="title"/>
          </p:nvPr>
        </p:nvSpPr>
        <p:spPr/>
        <p:txBody>
          <a:bodyPr/>
          <a:lstStyle/>
          <a:p>
            <a:r>
              <a:rPr lang="en-US" dirty="0"/>
              <a:t>Wisdom of God</a:t>
            </a:r>
          </a:p>
        </p:txBody>
      </p:sp>
      <p:sp>
        <p:nvSpPr>
          <p:cNvPr id="3" name="Content Placeholder 2">
            <a:extLst>
              <a:ext uri="{FF2B5EF4-FFF2-40B4-BE49-F238E27FC236}">
                <a16:creationId xmlns:a16="http://schemas.microsoft.com/office/drawing/2014/main" id="{13A2C60D-80E4-49AF-8932-B6E42163A509}"/>
              </a:ext>
            </a:extLst>
          </p:cNvPr>
          <p:cNvSpPr>
            <a:spLocks noGrp="1"/>
          </p:cNvSpPr>
          <p:nvPr>
            <p:ph idx="1"/>
          </p:nvPr>
        </p:nvSpPr>
        <p:spPr/>
        <p:txBody>
          <a:bodyPr/>
          <a:lstStyle/>
          <a:p>
            <a:pPr marL="0" indent="0">
              <a:buNone/>
            </a:pPr>
            <a:r>
              <a:rPr lang="en-US" u="sng" baseline="30000" dirty="0">
                <a:hlinkClick r:id="rId2" tooltip="1 Corinthians 9:19"/>
              </a:rPr>
              <a:t>19</a:t>
            </a:r>
            <a:r>
              <a:rPr lang="en-US" dirty="0"/>
              <a:t> </a:t>
            </a:r>
            <a:r>
              <a:rPr lang="en-US" dirty="0">
                <a:solidFill>
                  <a:schemeClr val="tx1">
                    <a:lumMod val="50000"/>
                  </a:schemeClr>
                </a:solidFill>
              </a:rPr>
              <a:t>Though I am free and belong to no one, I have made myself a slave to everyone, to win as many as possible</a:t>
            </a:r>
            <a:r>
              <a:rPr lang="en-US" dirty="0"/>
              <a:t>. </a:t>
            </a:r>
            <a:r>
              <a:rPr lang="en-US" u="sng" baseline="30000" dirty="0">
                <a:solidFill>
                  <a:schemeClr val="tx1">
                    <a:lumMod val="50000"/>
                  </a:schemeClr>
                </a:solidFill>
                <a:hlinkClick r:id="rId3" tooltip="1 Corinthians 9:20">
                  <a:extLst>
                    <a:ext uri="{A12FA001-AC4F-418D-AE19-62706E023703}">
                      <ahyp:hlinkClr xmlns:ahyp="http://schemas.microsoft.com/office/drawing/2018/hyperlinkcolor" val="tx"/>
                    </a:ext>
                  </a:extLst>
                </a:hlinkClick>
              </a:rPr>
              <a:t>20</a:t>
            </a:r>
            <a:r>
              <a:rPr lang="en-US" dirty="0">
                <a:solidFill>
                  <a:schemeClr val="tx1">
                    <a:lumMod val="50000"/>
                  </a:schemeClr>
                </a:solidFill>
              </a:rPr>
              <a:t> To the Jews I became like a Jew, to win the Jews. To those under the law I became like one under the law (though I myself am not under the law), so as to win those under the law.</a:t>
            </a:r>
            <a:r>
              <a:rPr lang="en-US" dirty="0"/>
              <a:t> </a:t>
            </a:r>
            <a:r>
              <a:rPr lang="en-US" u="sng" baseline="30000" dirty="0">
                <a:hlinkClick r:id="rId4" tooltip="1 Corinthians 9:21"/>
              </a:rPr>
              <a:t>21</a:t>
            </a:r>
            <a:r>
              <a:rPr lang="en-US" dirty="0"/>
              <a:t> </a:t>
            </a:r>
            <a:r>
              <a:rPr lang="en-US" dirty="0">
                <a:solidFill>
                  <a:schemeClr val="tx1">
                    <a:lumMod val="50000"/>
                  </a:schemeClr>
                </a:solidFill>
              </a:rPr>
              <a:t>To those not having the law I became like one not having the law (though I am not free from God's law but am under Christ's law), so as to win those not having the law. </a:t>
            </a:r>
            <a:r>
              <a:rPr lang="en-US" baseline="30000" dirty="0">
                <a:solidFill>
                  <a:schemeClr val="tx1">
                    <a:lumMod val="50000"/>
                  </a:schemeClr>
                </a:solidFill>
                <a:hlinkClick r:id="rId5" tooltip="1 Corinthians 9:22">
                  <a:extLst>
                    <a:ext uri="{A12FA001-AC4F-418D-AE19-62706E023703}">
                      <ahyp:hlinkClr xmlns:ahyp="http://schemas.microsoft.com/office/drawing/2018/hyperlinkcolor" val="tx"/>
                    </a:ext>
                  </a:extLst>
                </a:hlinkClick>
              </a:rPr>
              <a:t>22</a:t>
            </a:r>
            <a:r>
              <a:rPr lang="en-US" dirty="0">
                <a:solidFill>
                  <a:schemeClr val="tx1">
                    <a:lumMod val="50000"/>
                  </a:schemeClr>
                </a:solidFill>
              </a:rPr>
              <a:t> To the weak I became weak, to win the weak. </a:t>
            </a:r>
            <a:r>
              <a:rPr lang="en-US" b="1" u="sng" dirty="0"/>
              <a:t>I have become all things to all people so that by all possible means I might save some</a:t>
            </a:r>
            <a:r>
              <a:rPr lang="en-US" dirty="0">
                <a:solidFill>
                  <a:schemeClr val="tx1">
                    <a:lumMod val="50000"/>
                  </a:schemeClr>
                </a:solidFill>
              </a:rPr>
              <a:t>. </a:t>
            </a:r>
            <a:r>
              <a:rPr lang="en-US" u="sng" baseline="30000" dirty="0">
                <a:solidFill>
                  <a:schemeClr val="tx1">
                    <a:lumMod val="50000"/>
                  </a:schemeClr>
                </a:solidFill>
                <a:hlinkClick r:id="rId6" tooltip="1 Corinthians 9:23">
                  <a:extLst>
                    <a:ext uri="{A12FA001-AC4F-418D-AE19-62706E023703}">
                      <ahyp:hlinkClr xmlns:ahyp="http://schemas.microsoft.com/office/drawing/2018/hyperlinkcolor" val="tx"/>
                    </a:ext>
                  </a:extLst>
                </a:hlinkClick>
              </a:rPr>
              <a:t>23</a:t>
            </a:r>
            <a:r>
              <a:rPr lang="en-US" dirty="0">
                <a:solidFill>
                  <a:schemeClr val="tx1">
                    <a:lumMod val="50000"/>
                  </a:schemeClr>
                </a:solidFill>
              </a:rPr>
              <a:t> I do all this for the sake of the gospel, that I may share in its blessings.</a:t>
            </a:r>
          </a:p>
          <a:p>
            <a:pPr marL="0" indent="0" algn="ctr">
              <a:buNone/>
            </a:pPr>
            <a:endParaRPr lang="en-US" i="1" dirty="0"/>
          </a:p>
          <a:p>
            <a:pPr marL="0" indent="0" algn="ctr">
              <a:buNone/>
            </a:pPr>
            <a:endParaRPr lang="en-US" i="1" dirty="0"/>
          </a:p>
          <a:p>
            <a:pPr marL="0" indent="0">
              <a:buNone/>
            </a:pPr>
            <a:endParaRPr lang="en-US" dirty="0"/>
          </a:p>
        </p:txBody>
      </p:sp>
    </p:spTree>
    <p:extLst>
      <p:ext uri="{BB962C8B-B14F-4D97-AF65-F5344CB8AC3E}">
        <p14:creationId xmlns:p14="http://schemas.microsoft.com/office/powerpoint/2010/main" val="281861786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D5F083-1107-4F48-B7BC-09D8DC60A971}"/>
              </a:ext>
            </a:extLst>
          </p:cNvPr>
          <p:cNvSpPr>
            <a:spLocks noGrp="1"/>
          </p:cNvSpPr>
          <p:nvPr>
            <p:ph type="title"/>
          </p:nvPr>
        </p:nvSpPr>
        <p:spPr/>
        <p:txBody>
          <a:bodyPr/>
          <a:lstStyle/>
          <a:p>
            <a:r>
              <a:rPr lang="en-US" dirty="0"/>
              <a:t>1 Cor 9:1-23</a:t>
            </a:r>
          </a:p>
        </p:txBody>
      </p:sp>
      <p:sp>
        <p:nvSpPr>
          <p:cNvPr id="3" name="Content Placeholder 2">
            <a:extLst>
              <a:ext uri="{FF2B5EF4-FFF2-40B4-BE49-F238E27FC236}">
                <a16:creationId xmlns:a16="http://schemas.microsoft.com/office/drawing/2014/main" id="{13A2C60D-80E4-49AF-8932-B6E42163A509}"/>
              </a:ext>
            </a:extLst>
          </p:cNvPr>
          <p:cNvSpPr>
            <a:spLocks noGrp="1"/>
          </p:cNvSpPr>
          <p:nvPr>
            <p:ph idx="1"/>
          </p:nvPr>
        </p:nvSpPr>
        <p:spPr/>
        <p:txBody>
          <a:bodyPr/>
          <a:lstStyle/>
          <a:p>
            <a:pPr marL="0" indent="0">
              <a:buNone/>
            </a:pPr>
            <a:r>
              <a:rPr lang="en-US" dirty="0"/>
              <a:t>As we get older, our worlds get smaller. </a:t>
            </a:r>
          </a:p>
          <a:p>
            <a:pPr marL="0" indent="0" algn="ctr">
              <a:buNone/>
            </a:pPr>
            <a:endParaRPr lang="en-US" i="1" dirty="0"/>
          </a:p>
          <a:p>
            <a:pPr marL="0" indent="0" algn="ctr">
              <a:buNone/>
            </a:pPr>
            <a:r>
              <a:rPr lang="en-US" i="1" dirty="0"/>
              <a:t>Are you pursuing new friendships?</a:t>
            </a:r>
          </a:p>
          <a:p>
            <a:pPr marL="0" indent="0" algn="ctr">
              <a:buNone/>
            </a:pPr>
            <a:endParaRPr lang="en-US" i="1" dirty="0"/>
          </a:p>
          <a:p>
            <a:pPr marL="0" indent="0" algn="ctr">
              <a:buNone/>
            </a:pPr>
            <a:r>
              <a:rPr lang="en-US" i="1" dirty="0"/>
              <a:t>Can you remember the last time you moved towards a person not like you? </a:t>
            </a:r>
          </a:p>
          <a:p>
            <a:pPr marL="0" indent="0">
              <a:buNone/>
            </a:pPr>
            <a:r>
              <a:rPr lang="en-US" dirty="0">
                <a:solidFill>
                  <a:schemeClr val="tx1">
                    <a:lumMod val="50000"/>
                  </a:schemeClr>
                </a:solidFill>
              </a:rPr>
              <a:t>.</a:t>
            </a:r>
          </a:p>
          <a:p>
            <a:pPr marL="0" indent="0">
              <a:buNone/>
            </a:pPr>
            <a:endParaRPr lang="en-US" dirty="0"/>
          </a:p>
        </p:txBody>
      </p:sp>
    </p:spTree>
    <p:extLst>
      <p:ext uri="{BB962C8B-B14F-4D97-AF65-F5344CB8AC3E}">
        <p14:creationId xmlns:p14="http://schemas.microsoft.com/office/powerpoint/2010/main" val="26341222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E7565D-3811-44FF-BC6D-80B8AC7B4D10}"/>
              </a:ext>
            </a:extLst>
          </p:cNvPr>
          <p:cNvSpPr>
            <a:spLocks noGrp="1"/>
          </p:cNvSpPr>
          <p:nvPr>
            <p:ph type="title"/>
          </p:nvPr>
        </p:nvSpPr>
        <p:spPr/>
        <p:txBody>
          <a:bodyPr/>
          <a:lstStyle/>
          <a:p>
            <a:r>
              <a:rPr lang="en-US" dirty="0"/>
              <a:t>I Cor 9:1-23</a:t>
            </a:r>
          </a:p>
        </p:txBody>
      </p:sp>
      <p:sp>
        <p:nvSpPr>
          <p:cNvPr id="3" name="Content Placeholder 2">
            <a:extLst>
              <a:ext uri="{FF2B5EF4-FFF2-40B4-BE49-F238E27FC236}">
                <a16:creationId xmlns:a16="http://schemas.microsoft.com/office/drawing/2014/main" id="{D1D561BC-1D30-4DDF-B7AA-2404C9107D5B}"/>
              </a:ext>
            </a:extLst>
          </p:cNvPr>
          <p:cNvSpPr>
            <a:spLocks noGrp="1"/>
          </p:cNvSpPr>
          <p:nvPr>
            <p:ph idx="1"/>
          </p:nvPr>
        </p:nvSpPr>
        <p:spPr/>
        <p:txBody>
          <a:bodyPr>
            <a:normAutofit/>
          </a:bodyPr>
          <a:lstStyle/>
          <a:p>
            <a:pPr marL="0" indent="0">
              <a:buNone/>
            </a:pPr>
            <a:r>
              <a:rPr lang="en-US" dirty="0"/>
              <a:t> </a:t>
            </a:r>
            <a:r>
              <a:rPr lang="en-US" u="sng" baseline="30000" dirty="0">
                <a:hlinkClick r:id="rId2" tooltip="1 Corinthians 9:3"/>
              </a:rPr>
              <a:t>3</a:t>
            </a:r>
            <a:r>
              <a:rPr lang="en-US" dirty="0"/>
              <a:t> This is my defense to those who sit in judgment on me. </a:t>
            </a:r>
            <a:r>
              <a:rPr lang="en-US" u="sng" baseline="30000" dirty="0">
                <a:hlinkClick r:id="rId3" tooltip="1 Corinthians 9:4"/>
              </a:rPr>
              <a:t>4</a:t>
            </a:r>
            <a:r>
              <a:rPr lang="en-US" dirty="0"/>
              <a:t> Don't we have the right to food and drink? </a:t>
            </a:r>
            <a:r>
              <a:rPr lang="en-US" u="sng" baseline="30000" dirty="0">
                <a:hlinkClick r:id="rId4" tooltip="1 Corinthians 9:5"/>
              </a:rPr>
              <a:t>5</a:t>
            </a:r>
            <a:r>
              <a:rPr lang="en-US" dirty="0"/>
              <a:t> Don't we have the right to take a believing wife along with us, as do the other apostles and the Lord's brothers and Cephas ? </a:t>
            </a:r>
            <a:r>
              <a:rPr lang="en-US" u="sng" baseline="30000" dirty="0">
                <a:hlinkClick r:id="rId5" tooltip="1 Corinthians 9:6"/>
              </a:rPr>
              <a:t>6</a:t>
            </a:r>
            <a:r>
              <a:rPr lang="en-US" dirty="0"/>
              <a:t> Or is it only I and Barnabas who lack the right to not work for a living? </a:t>
            </a:r>
            <a:r>
              <a:rPr lang="en-US" u="sng" baseline="30000" dirty="0">
                <a:hlinkClick r:id="rId6" tooltip="1 Corinthians 9:7"/>
              </a:rPr>
              <a:t>7</a:t>
            </a:r>
            <a:r>
              <a:rPr lang="en-US" dirty="0"/>
              <a:t> Who serves as a soldier at his own expense? Who plants a vineyard and does not eat its grapes? Who tends a flock and does not drink the milk? </a:t>
            </a:r>
          </a:p>
        </p:txBody>
      </p:sp>
    </p:spTree>
    <p:extLst>
      <p:ext uri="{BB962C8B-B14F-4D97-AF65-F5344CB8AC3E}">
        <p14:creationId xmlns:p14="http://schemas.microsoft.com/office/powerpoint/2010/main" val="2074590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E7565D-3811-44FF-BC6D-80B8AC7B4D10}"/>
              </a:ext>
            </a:extLst>
          </p:cNvPr>
          <p:cNvSpPr>
            <a:spLocks noGrp="1"/>
          </p:cNvSpPr>
          <p:nvPr>
            <p:ph type="title"/>
          </p:nvPr>
        </p:nvSpPr>
        <p:spPr/>
        <p:txBody>
          <a:bodyPr/>
          <a:lstStyle/>
          <a:p>
            <a:r>
              <a:rPr lang="en-US" dirty="0"/>
              <a:t>I Cor 9:1-23</a:t>
            </a:r>
          </a:p>
        </p:txBody>
      </p:sp>
      <p:sp>
        <p:nvSpPr>
          <p:cNvPr id="3" name="Content Placeholder 2">
            <a:extLst>
              <a:ext uri="{FF2B5EF4-FFF2-40B4-BE49-F238E27FC236}">
                <a16:creationId xmlns:a16="http://schemas.microsoft.com/office/drawing/2014/main" id="{D1D561BC-1D30-4DDF-B7AA-2404C9107D5B}"/>
              </a:ext>
            </a:extLst>
          </p:cNvPr>
          <p:cNvSpPr>
            <a:spLocks noGrp="1"/>
          </p:cNvSpPr>
          <p:nvPr>
            <p:ph idx="1"/>
          </p:nvPr>
        </p:nvSpPr>
        <p:spPr/>
        <p:txBody>
          <a:bodyPr>
            <a:normAutofit/>
          </a:bodyPr>
          <a:lstStyle/>
          <a:p>
            <a:pPr marL="0" indent="0">
              <a:buNone/>
            </a:pPr>
            <a:r>
              <a:rPr lang="en-US" dirty="0"/>
              <a:t> </a:t>
            </a:r>
            <a:r>
              <a:rPr lang="en-US" u="sng" baseline="30000" dirty="0">
                <a:hlinkClick r:id="rId2" tooltip="1 Corinthians 9:8"/>
              </a:rPr>
              <a:t>8</a:t>
            </a:r>
            <a:r>
              <a:rPr lang="en-US" dirty="0"/>
              <a:t> Do I say this merely on human authority? Doesn't the Law say the same thing? </a:t>
            </a:r>
            <a:r>
              <a:rPr lang="en-US" u="sng" baseline="30000" dirty="0">
                <a:hlinkClick r:id="rId3" tooltip="1 Corinthians 9:9"/>
              </a:rPr>
              <a:t>9</a:t>
            </a:r>
            <a:r>
              <a:rPr lang="en-US" dirty="0"/>
              <a:t> For it is written in the Law of Moses: "Do not muzzle an ox while it is treading out the grain." Is it about oxen that God is concerned?</a:t>
            </a:r>
            <a:r>
              <a:rPr lang="en-US" u="sng" baseline="30000" dirty="0">
                <a:hlinkClick r:id="rId4" tooltip="1 Corinthians 9:10"/>
              </a:rPr>
              <a:t>10</a:t>
            </a:r>
            <a:r>
              <a:rPr lang="en-US" dirty="0"/>
              <a:t> Surely he says this for us, doesn't he? Yes, this was written for us, because whoever plows and threshes should be able to do so in the hope of sharing in the harvest. </a:t>
            </a:r>
            <a:r>
              <a:rPr lang="en-US" u="sng" baseline="30000" dirty="0">
                <a:hlinkClick r:id="rId5" tooltip="1 Corinthians 9:11"/>
              </a:rPr>
              <a:t>11</a:t>
            </a:r>
            <a:r>
              <a:rPr lang="en-US" dirty="0"/>
              <a:t> If we have sown spiritual seed among you, is it too much if we reap a material harvest from you?</a:t>
            </a:r>
          </a:p>
          <a:p>
            <a:pPr marL="0" indent="0">
              <a:buNone/>
            </a:pPr>
            <a:endParaRPr lang="en-US" dirty="0"/>
          </a:p>
        </p:txBody>
      </p:sp>
    </p:spTree>
    <p:extLst>
      <p:ext uri="{BB962C8B-B14F-4D97-AF65-F5344CB8AC3E}">
        <p14:creationId xmlns:p14="http://schemas.microsoft.com/office/powerpoint/2010/main" val="20580449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E7565D-3811-44FF-BC6D-80B8AC7B4D10}"/>
              </a:ext>
            </a:extLst>
          </p:cNvPr>
          <p:cNvSpPr>
            <a:spLocks noGrp="1"/>
          </p:cNvSpPr>
          <p:nvPr>
            <p:ph type="title"/>
          </p:nvPr>
        </p:nvSpPr>
        <p:spPr/>
        <p:txBody>
          <a:bodyPr/>
          <a:lstStyle/>
          <a:p>
            <a:r>
              <a:rPr lang="en-US" dirty="0"/>
              <a:t>I Cor 9:1-23</a:t>
            </a:r>
          </a:p>
        </p:txBody>
      </p:sp>
      <p:sp>
        <p:nvSpPr>
          <p:cNvPr id="3" name="Content Placeholder 2">
            <a:extLst>
              <a:ext uri="{FF2B5EF4-FFF2-40B4-BE49-F238E27FC236}">
                <a16:creationId xmlns:a16="http://schemas.microsoft.com/office/drawing/2014/main" id="{D1D561BC-1D30-4DDF-B7AA-2404C9107D5B}"/>
              </a:ext>
            </a:extLst>
          </p:cNvPr>
          <p:cNvSpPr>
            <a:spLocks noGrp="1"/>
          </p:cNvSpPr>
          <p:nvPr>
            <p:ph idx="1"/>
          </p:nvPr>
        </p:nvSpPr>
        <p:spPr/>
        <p:txBody>
          <a:bodyPr>
            <a:normAutofit/>
          </a:bodyPr>
          <a:lstStyle/>
          <a:p>
            <a:pPr marL="0" indent="0">
              <a:buNone/>
            </a:pPr>
            <a:r>
              <a:rPr lang="en-US" dirty="0"/>
              <a:t> </a:t>
            </a:r>
            <a:r>
              <a:rPr lang="en-US" u="sng" baseline="30000" dirty="0">
                <a:hlinkClick r:id="rId2" tooltip="1 Corinthians 9:12"/>
              </a:rPr>
              <a:t>12</a:t>
            </a:r>
            <a:r>
              <a:rPr lang="en-US" dirty="0"/>
              <a:t> If others have this right of support from you, shouldn't we have it all the more?  …… </a:t>
            </a:r>
            <a:r>
              <a:rPr lang="en-US" u="sng" baseline="30000" dirty="0">
                <a:hlinkClick r:id="rId3" tooltip="1 Corinthians 9:13"/>
              </a:rPr>
              <a:t>13</a:t>
            </a:r>
            <a:r>
              <a:rPr lang="en-US" dirty="0"/>
              <a:t> Don't you know that those who serve in the temple get their food from the temple, and that those who serve at the altar share in what is offered on the altar? </a:t>
            </a:r>
            <a:r>
              <a:rPr lang="en-US" u="sng" baseline="30000" dirty="0">
                <a:hlinkClick r:id="rId4" tooltip="1 Corinthians 9:14"/>
              </a:rPr>
              <a:t>14</a:t>
            </a:r>
            <a:r>
              <a:rPr lang="en-US" dirty="0"/>
              <a:t> In the same way, the Lord has commanded that those who preach the gospel should receive their living from the gospel. </a:t>
            </a:r>
          </a:p>
          <a:p>
            <a:pPr marL="0" indent="0">
              <a:buNone/>
            </a:pPr>
            <a:endParaRPr lang="en-US" dirty="0"/>
          </a:p>
        </p:txBody>
      </p:sp>
    </p:spTree>
    <p:extLst>
      <p:ext uri="{BB962C8B-B14F-4D97-AF65-F5344CB8AC3E}">
        <p14:creationId xmlns:p14="http://schemas.microsoft.com/office/powerpoint/2010/main" val="41535697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E7565D-3811-44FF-BC6D-80B8AC7B4D10}"/>
              </a:ext>
            </a:extLst>
          </p:cNvPr>
          <p:cNvSpPr>
            <a:spLocks noGrp="1"/>
          </p:cNvSpPr>
          <p:nvPr>
            <p:ph type="title"/>
          </p:nvPr>
        </p:nvSpPr>
        <p:spPr/>
        <p:txBody>
          <a:bodyPr/>
          <a:lstStyle/>
          <a:p>
            <a:r>
              <a:rPr lang="en-US" dirty="0"/>
              <a:t>I Cor 9:1-23</a:t>
            </a:r>
          </a:p>
        </p:txBody>
      </p:sp>
      <p:sp>
        <p:nvSpPr>
          <p:cNvPr id="3" name="Content Placeholder 2">
            <a:extLst>
              <a:ext uri="{FF2B5EF4-FFF2-40B4-BE49-F238E27FC236}">
                <a16:creationId xmlns:a16="http://schemas.microsoft.com/office/drawing/2014/main" id="{D1D561BC-1D30-4DDF-B7AA-2404C9107D5B}"/>
              </a:ext>
            </a:extLst>
          </p:cNvPr>
          <p:cNvSpPr>
            <a:spLocks noGrp="1"/>
          </p:cNvSpPr>
          <p:nvPr>
            <p:ph idx="1"/>
          </p:nvPr>
        </p:nvSpPr>
        <p:spPr/>
        <p:txBody>
          <a:bodyPr>
            <a:normAutofit/>
          </a:bodyPr>
          <a:lstStyle/>
          <a:p>
            <a:pPr marL="0" indent="0">
              <a:buNone/>
            </a:pPr>
            <a:r>
              <a:rPr lang="en-US" dirty="0"/>
              <a:t> </a:t>
            </a:r>
            <a:r>
              <a:rPr lang="en-US" u="sng" baseline="30000" dirty="0">
                <a:hlinkClick r:id="rId2" tooltip="1 Corinthians 9:12"/>
              </a:rPr>
              <a:t>12</a:t>
            </a:r>
            <a:r>
              <a:rPr lang="en-US" dirty="0"/>
              <a:t> If others have this right of support from you, shouldn't we have it all the more? </a:t>
            </a:r>
            <a:r>
              <a:rPr lang="en-US" b="1" u="sng" dirty="0"/>
              <a:t>But we did not use this right</a:t>
            </a:r>
            <a:r>
              <a:rPr lang="en-US" dirty="0"/>
              <a:t>. </a:t>
            </a:r>
            <a:r>
              <a:rPr lang="en-US" b="1" u="sng" dirty="0"/>
              <a:t>On the contrary, we put up with anything rather than hinder the gospel of Christ</a:t>
            </a:r>
            <a:r>
              <a:rPr lang="en-US" dirty="0"/>
              <a:t>. </a:t>
            </a:r>
            <a:r>
              <a:rPr lang="en-US" u="sng" baseline="30000" dirty="0">
                <a:hlinkClick r:id="rId3" tooltip="1 Corinthians 9:13"/>
              </a:rPr>
              <a:t>13</a:t>
            </a:r>
            <a:r>
              <a:rPr lang="en-US" dirty="0"/>
              <a:t> Don't you know that those who serve in the temple get their food from the temple, and that those who serve at the altar share in what is offered on the altar? </a:t>
            </a:r>
            <a:r>
              <a:rPr lang="en-US" u="sng" baseline="30000" dirty="0">
                <a:hlinkClick r:id="rId4" tooltip="1 Corinthians 9:14"/>
              </a:rPr>
              <a:t>14</a:t>
            </a:r>
            <a:r>
              <a:rPr lang="en-US" dirty="0"/>
              <a:t> In the same way, the Lord has commanded that those who preach the gospel should receive their living from the gospel. </a:t>
            </a:r>
            <a:r>
              <a:rPr lang="en-US" u="sng" baseline="30000" dirty="0">
                <a:hlinkClick r:id="rId5" tooltip="1 Corinthians 9:15"/>
              </a:rPr>
              <a:t>15</a:t>
            </a:r>
            <a:r>
              <a:rPr lang="en-US" b="1" u="sng" dirty="0"/>
              <a:t> But I have not used any of these rights</a:t>
            </a:r>
          </a:p>
          <a:p>
            <a:pPr marL="0" indent="0">
              <a:buNone/>
            </a:pPr>
            <a:endParaRPr lang="en-US" b="1" u="sng" dirty="0"/>
          </a:p>
          <a:p>
            <a:pPr marL="0" indent="0">
              <a:buNone/>
            </a:pPr>
            <a:r>
              <a:rPr lang="en-US" b="1" u="sng" dirty="0"/>
              <a:t>What is he thinking?  </a:t>
            </a:r>
          </a:p>
          <a:p>
            <a:pPr marL="0" indent="0">
              <a:buNone/>
            </a:pPr>
            <a:endParaRPr lang="en-US" dirty="0"/>
          </a:p>
        </p:txBody>
      </p:sp>
    </p:spTree>
    <p:extLst>
      <p:ext uri="{BB962C8B-B14F-4D97-AF65-F5344CB8AC3E}">
        <p14:creationId xmlns:p14="http://schemas.microsoft.com/office/powerpoint/2010/main" val="37636442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E7565D-3811-44FF-BC6D-80B8AC7B4D10}"/>
              </a:ext>
            </a:extLst>
          </p:cNvPr>
          <p:cNvSpPr>
            <a:spLocks noGrp="1"/>
          </p:cNvSpPr>
          <p:nvPr>
            <p:ph type="title"/>
          </p:nvPr>
        </p:nvSpPr>
        <p:spPr/>
        <p:txBody>
          <a:bodyPr/>
          <a:lstStyle/>
          <a:p>
            <a:r>
              <a:rPr lang="en-US" dirty="0"/>
              <a:t>I Cor 9:1-23</a:t>
            </a:r>
          </a:p>
        </p:txBody>
      </p:sp>
      <p:sp>
        <p:nvSpPr>
          <p:cNvPr id="5" name="Text Placeholder 4">
            <a:extLst>
              <a:ext uri="{FF2B5EF4-FFF2-40B4-BE49-F238E27FC236}">
                <a16:creationId xmlns:a16="http://schemas.microsoft.com/office/drawing/2014/main" id="{B25BCCB5-BF10-414F-BAE2-C275F14F291E}"/>
              </a:ext>
            </a:extLst>
          </p:cNvPr>
          <p:cNvSpPr>
            <a:spLocks noGrp="1"/>
          </p:cNvSpPr>
          <p:nvPr>
            <p:ph type="body" idx="1"/>
          </p:nvPr>
        </p:nvSpPr>
        <p:spPr/>
        <p:txBody>
          <a:bodyPr>
            <a:normAutofit/>
          </a:bodyPr>
          <a:lstStyle/>
          <a:p>
            <a:r>
              <a:rPr lang="en-US" sz="2800" dirty="0"/>
              <a:t>Wisdom of World</a:t>
            </a:r>
          </a:p>
        </p:txBody>
      </p:sp>
      <p:sp>
        <p:nvSpPr>
          <p:cNvPr id="3" name="Content Placeholder 2">
            <a:extLst>
              <a:ext uri="{FF2B5EF4-FFF2-40B4-BE49-F238E27FC236}">
                <a16:creationId xmlns:a16="http://schemas.microsoft.com/office/drawing/2014/main" id="{D1D561BC-1D30-4DDF-B7AA-2404C9107D5B}"/>
              </a:ext>
            </a:extLst>
          </p:cNvPr>
          <p:cNvSpPr>
            <a:spLocks noGrp="1"/>
          </p:cNvSpPr>
          <p:nvPr>
            <p:ph sz="half" idx="2"/>
          </p:nvPr>
        </p:nvSpPr>
        <p:spPr/>
        <p:txBody>
          <a:bodyPr>
            <a:normAutofit/>
          </a:bodyPr>
          <a:lstStyle/>
          <a:p>
            <a:pPr marL="0" indent="0">
              <a:buNone/>
            </a:pPr>
            <a:r>
              <a:rPr lang="en-US" dirty="0"/>
              <a:t>It’s about me and my rights</a:t>
            </a:r>
          </a:p>
          <a:p>
            <a:pPr marL="0" indent="0">
              <a:buNone/>
            </a:pPr>
            <a:r>
              <a:rPr lang="en-US" dirty="0"/>
              <a:t>I deserve it </a:t>
            </a:r>
          </a:p>
          <a:p>
            <a:pPr marL="0" indent="0">
              <a:buNone/>
            </a:pPr>
            <a:r>
              <a:rPr lang="en-US" dirty="0"/>
              <a:t>Pay me!</a:t>
            </a:r>
          </a:p>
          <a:p>
            <a:pPr marL="0" indent="0">
              <a:buNone/>
            </a:pPr>
            <a:r>
              <a:rPr lang="en-US" dirty="0"/>
              <a:t>Self is at the center </a:t>
            </a:r>
          </a:p>
          <a:p>
            <a:pPr marL="0" indent="0">
              <a:buNone/>
            </a:pPr>
            <a:endParaRPr lang="en-US" dirty="0"/>
          </a:p>
        </p:txBody>
      </p:sp>
      <p:sp>
        <p:nvSpPr>
          <p:cNvPr id="6" name="Text Placeholder 5">
            <a:extLst>
              <a:ext uri="{FF2B5EF4-FFF2-40B4-BE49-F238E27FC236}">
                <a16:creationId xmlns:a16="http://schemas.microsoft.com/office/drawing/2014/main" id="{B945E62D-F1B3-4C2D-B546-197B3EF504BB}"/>
              </a:ext>
            </a:extLst>
          </p:cNvPr>
          <p:cNvSpPr>
            <a:spLocks noGrp="1"/>
          </p:cNvSpPr>
          <p:nvPr>
            <p:ph type="body" sz="quarter" idx="3"/>
          </p:nvPr>
        </p:nvSpPr>
        <p:spPr/>
        <p:txBody>
          <a:bodyPr>
            <a:normAutofit/>
          </a:bodyPr>
          <a:lstStyle/>
          <a:p>
            <a:r>
              <a:rPr lang="en-US" sz="2800" dirty="0"/>
              <a:t>Wisdom of God </a:t>
            </a:r>
          </a:p>
        </p:txBody>
      </p:sp>
      <p:sp>
        <p:nvSpPr>
          <p:cNvPr id="7" name="Content Placeholder 6">
            <a:extLst>
              <a:ext uri="{FF2B5EF4-FFF2-40B4-BE49-F238E27FC236}">
                <a16:creationId xmlns:a16="http://schemas.microsoft.com/office/drawing/2014/main" id="{574A6505-03C8-4572-9CAD-FE25817E1B67}"/>
              </a:ext>
            </a:extLst>
          </p:cNvPr>
          <p:cNvSpPr>
            <a:spLocks noGrp="1"/>
          </p:cNvSpPr>
          <p:nvPr>
            <p:ph sz="quarter" idx="4"/>
          </p:nvPr>
        </p:nvSpPr>
        <p:spPr>
          <a:xfrm>
            <a:off x="6172200" y="2505075"/>
            <a:ext cx="5183188" cy="3684588"/>
          </a:xfrm>
        </p:spPr>
        <p:txBody>
          <a:bodyPr/>
          <a:lstStyle/>
          <a:p>
            <a:endParaRPr lang="en-US" dirty="0"/>
          </a:p>
        </p:txBody>
      </p:sp>
    </p:spTree>
    <p:extLst>
      <p:ext uri="{BB962C8B-B14F-4D97-AF65-F5344CB8AC3E}">
        <p14:creationId xmlns:p14="http://schemas.microsoft.com/office/powerpoint/2010/main" val="42744960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E7565D-3811-44FF-BC6D-80B8AC7B4D10}"/>
              </a:ext>
            </a:extLst>
          </p:cNvPr>
          <p:cNvSpPr>
            <a:spLocks noGrp="1"/>
          </p:cNvSpPr>
          <p:nvPr>
            <p:ph type="title"/>
          </p:nvPr>
        </p:nvSpPr>
        <p:spPr/>
        <p:txBody>
          <a:bodyPr/>
          <a:lstStyle/>
          <a:p>
            <a:r>
              <a:rPr lang="en-US" dirty="0"/>
              <a:t>I Cor 9:1-23</a:t>
            </a:r>
          </a:p>
        </p:txBody>
      </p:sp>
      <p:sp>
        <p:nvSpPr>
          <p:cNvPr id="5" name="Text Placeholder 4">
            <a:extLst>
              <a:ext uri="{FF2B5EF4-FFF2-40B4-BE49-F238E27FC236}">
                <a16:creationId xmlns:a16="http://schemas.microsoft.com/office/drawing/2014/main" id="{B25BCCB5-BF10-414F-BAE2-C275F14F291E}"/>
              </a:ext>
            </a:extLst>
          </p:cNvPr>
          <p:cNvSpPr>
            <a:spLocks noGrp="1"/>
          </p:cNvSpPr>
          <p:nvPr>
            <p:ph type="body" idx="1"/>
          </p:nvPr>
        </p:nvSpPr>
        <p:spPr/>
        <p:txBody>
          <a:bodyPr>
            <a:normAutofit/>
          </a:bodyPr>
          <a:lstStyle/>
          <a:p>
            <a:r>
              <a:rPr lang="en-US" sz="2800" dirty="0"/>
              <a:t>Wisdom of World</a:t>
            </a:r>
          </a:p>
        </p:txBody>
      </p:sp>
      <p:sp>
        <p:nvSpPr>
          <p:cNvPr id="3" name="Content Placeholder 2">
            <a:extLst>
              <a:ext uri="{FF2B5EF4-FFF2-40B4-BE49-F238E27FC236}">
                <a16:creationId xmlns:a16="http://schemas.microsoft.com/office/drawing/2014/main" id="{D1D561BC-1D30-4DDF-B7AA-2404C9107D5B}"/>
              </a:ext>
            </a:extLst>
          </p:cNvPr>
          <p:cNvSpPr>
            <a:spLocks noGrp="1"/>
          </p:cNvSpPr>
          <p:nvPr>
            <p:ph sz="half" idx="2"/>
          </p:nvPr>
        </p:nvSpPr>
        <p:spPr/>
        <p:txBody>
          <a:bodyPr>
            <a:normAutofit/>
          </a:bodyPr>
          <a:lstStyle/>
          <a:p>
            <a:pPr marL="0" indent="0">
              <a:buNone/>
            </a:pPr>
            <a:r>
              <a:rPr lang="en-US" dirty="0"/>
              <a:t>It’s about me and my rights</a:t>
            </a:r>
          </a:p>
          <a:p>
            <a:pPr marL="0" indent="0">
              <a:buNone/>
            </a:pPr>
            <a:r>
              <a:rPr lang="en-US" dirty="0"/>
              <a:t>Self is at the center </a:t>
            </a:r>
          </a:p>
        </p:txBody>
      </p:sp>
      <p:sp>
        <p:nvSpPr>
          <p:cNvPr id="6" name="Text Placeholder 5">
            <a:extLst>
              <a:ext uri="{FF2B5EF4-FFF2-40B4-BE49-F238E27FC236}">
                <a16:creationId xmlns:a16="http://schemas.microsoft.com/office/drawing/2014/main" id="{B945E62D-F1B3-4C2D-B546-197B3EF504BB}"/>
              </a:ext>
            </a:extLst>
          </p:cNvPr>
          <p:cNvSpPr>
            <a:spLocks noGrp="1"/>
          </p:cNvSpPr>
          <p:nvPr>
            <p:ph type="body" sz="quarter" idx="3"/>
          </p:nvPr>
        </p:nvSpPr>
        <p:spPr/>
        <p:txBody>
          <a:bodyPr>
            <a:normAutofit/>
          </a:bodyPr>
          <a:lstStyle/>
          <a:p>
            <a:r>
              <a:rPr lang="en-US" sz="2800" dirty="0"/>
              <a:t>Wisdom of God </a:t>
            </a:r>
          </a:p>
        </p:txBody>
      </p:sp>
      <p:sp>
        <p:nvSpPr>
          <p:cNvPr id="7" name="Content Placeholder 6">
            <a:extLst>
              <a:ext uri="{FF2B5EF4-FFF2-40B4-BE49-F238E27FC236}">
                <a16:creationId xmlns:a16="http://schemas.microsoft.com/office/drawing/2014/main" id="{574A6505-03C8-4572-9CAD-FE25817E1B67}"/>
              </a:ext>
            </a:extLst>
          </p:cNvPr>
          <p:cNvSpPr>
            <a:spLocks noGrp="1"/>
          </p:cNvSpPr>
          <p:nvPr>
            <p:ph sz="quarter" idx="4"/>
          </p:nvPr>
        </p:nvSpPr>
        <p:spPr>
          <a:xfrm>
            <a:off x="6172200" y="2505075"/>
            <a:ext cx="5183188" cy="3684588"/>
          </a:xfrm>
        </p:spPr>
        <p:txBody>
          <a:bodyPr/>
          <a:lstStyle/>
          <a:p>
            <a:pPr marL="0" indent="0">
              <a:buNone/>
            </a:pPr>
            <a:r>
              <a:rPr lang="en-US" dirty="0"/>
              <a:t>Something greater going on</a:t>
            </a:r>
          </a:p>
          <a:p>
            <a:r>
              <a:rPr lang="en-US" dirty="0"/>
              <a:t>Freedom </a:t>
            </a:r>
          </a:p>
          <a:p>
            <a:r>
              <a:rPr lang="en-US" dirty="0"/>
              <a:t>Makes “putting up with anything” worth it </a:t>
            </a:r>
          </a:p>
          <a:p>
            <a:endParaRPr lang="en-US" dirty="0"/>
          </a:p>
          <a:p>
            <a:endParaRPr lang="en-US" dirty="0"/>
          </a:p>
        </p:txBody>
      </p:sp>
    </p:spTree>
    <p:extLst>
      <p:ext uri="{BB962C8B-B14F-4D97-AF65-F5344CB8AC3E}">
        <p14:creationId xmlns:p14="http://schemas.microsoft.com/office/powerpoint/2010/main" val="671149036"/>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29AF8C"/>
      </a:accent1>
      <a:accent2>
        <a:srgbClr val="97BE49"/>
      </a:accent2>
      <a:accent3>
        <a:srgbClr val="3D9CCC"/>
      </a:accent3>
      <a:accent4>
        <a:srgbClr val="7C60C6"/>
      </a:accent4>
      <a:accent5>
        <a:srgbClr val="C9492C"/>
      </a:accent5>
      <a:accent6>
        <a:srgbClr val="D58C2E"/>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3E4F19A7-A959-40BB-972C-4880BAF8EB09}"/>
    </a:ext>
  </a:extLst>
</a:theme>
</file>

<file path=docProps/app.xml><?xml version="1.0" encoding="utf-8"?>
<Properties xmlns="http://schemas.openxmlformats.org/officeDocument/2006/extended-properties" xmlns:vt="http://schemas.openxmlformats.org/officeDocument/2006/docPropsVTypes">
  <Template>Office Theme</Template>
  <TotalTime>0</TotalTime>
  <Words>2894</Words>
  <Application>Microsoft Office PowerPoint</Application>
  <PresentationFormat>Widescreen</PresentationFormat>
  <Paragraphs>135</Paragraphs>
  <Slides>33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33</vt:i4>
      </vt:variant>
    </vt:vector>
  </HeadingPairs>
  <TitlesOfParts>
    <vt:vector size="37" baseType="lpstr">
      <vt:lpstr>Arial</vt:lpstr>
      <vt:lpstr>Calibri</vt:lpstr>
      <vt:lpstr>Calibri Light</vt:lpstr>
      <vt:lpstr>Office Theme</vt:lpstr>
      <vt:lpstr>God’s wisdom and my rights </vt:lpstr>
      <vt:lpstr>I Cor 9:1-23</vt:lpstr>
      <vt:lpstr>I Cor 9:1-23</vt:lpstr>
      <vt:lpstr>I Cor 9:1-23</vt:lpstr>
      <vt:lpstr>I Cor 9:1-23</vt:lpstr>
      <vt:lpstr>I Cor 9:1-23</vt:lpstr>
      <vt:lpstr>I Cor 9:1-23</vt:lpstr>
      <vt:lpstr>I Cor 9:1-23</vt:lpstr>
      <vt:lpstr>I Cor 9:1-23</vt:lpstr>
      <vt:lpstr>I Cor 9:1-23</vt:lpstr>
      <vt:lpstr>I Cor 9:1-23</vt:lpstr>
      <vt:lpstr>Col. 1:15-23</vt:lpstr>
      <vt:lpstr>Col. 1:15-22</vt:lpstr>
      <vt:lpstr>I Cor 9:1-23</vt:lpstr>
      <vt:lpstr>Col 1:15-22</vt:lpstr>
      <vt:lpstr>Col 1:15-23</vt:lpstr>
      <vt:lpstr>Col 1:15-23</vt:lpstr>
      <vt:lpstr>Col 1:15-22</vt:lpstr>
      <vt:lpstr>I Cor 9:1-23 </vt:lpstr>
      <vt:lpstr>Excess Wealth </vt:lpstr>
      <vt:lpstr>Excess Wealth </vt:lpstr>
      <vt:lpstr>Excess Wealth </vt:lpstr>
      <vt:lpstr>Excess wealth</vt:lpstr>
      <vt:lpstr>1 Cor 9:1-23</vt:lpstr>
      <vt:lpstr>1 Cor 9:1-23</vt:lpstr>
      <vt:lpstr>1 Cor 9:1-23</vt:lpstr>
      <vt:lpstr>1 Cor 9:1-23</vt:lpstr>
      <vt:lpstr>My right to …</vt:lpstr>
      <vt:lpstr>Wisdom of God</vt:lpstr>
      <vt:lpstr>Wisdom of God</vt:lpstr>
      <vt:lpstr>Wisdom of God</vt:lpstr>
      <vt:lpstr>Wisdom of God</vt:lpstr>
      <vt:lpstr>1 Cor 9:1-23</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2024-03-25T13:53:46Z</dcterms:created>
  <dcterms:modified xsi:type="dcterms:W3CDTF">2024-03-25T13:53:55Z</dcterms:modified>
</cp:coreProperties>
</file>