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layfair Display"/>
      <p:regular r:id="rId19"/>
      <p:bold r:id="rId20"/>
      <p:italic r:id="rId21"/>
      <p:boldItalic r:id="rId22"/>
    </p:embeddedFont>
    <p:embeddedFont>
      <p:font typeface="Montserrat"/>
      <p:regular r:id="rId23"/>
      <p:bold r:id="rId24"/>
      <p:italic r:id="rId25"/>
      <p:boldItalic r:id="rId26"/>
    </p:embeddedFont>
    <p:embeddedFont>
      <p:font typeface="Oswald"/>
      <p:regular r:id="rId27"/>
      <p:bold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3" roundtripDataSignature="AMtx7mgkgx7uHPfZqwPnPNLqch73ZVZE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5 love languages are a tool we can use to figure out what makes our child tick. Understanding how our kids feel loved takes observation, investment, and prayer. I like starting with the three mentioned in How to really love your child and as your child grows you will learn more about what really speaks to them. </a:t>
            </a:r>
            <a:endParaRPr/>
          </a:p>
          <a:p>
            <a:pPr indent="0" lvl="0" marL="0" rtl="0" algn="l">
              <a:lnSpc>
                <a:spcPct val="100000"/>
              </a:lnSpc>
              <a:spcBef>
                <a:spcPts val="0"/>
              </a:spcBef>
              <a:spcAft>
                <a:spcPts val="0"/>
              </a:spcAft>
              <a:buSzPts val="1100"/>
              <a:buNone/>
            </a:pPr>
            <a:r>
              <a:rPr lang="en"/>
              <a:t>Handout attached from more in depth info on the 5 love languages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verse is always a good reminder to me, especially with trying to figure out how to parent in a pandemic when emotions are high and circumstances are more challenging. God has given us a gift in our children, and with that we have a responsibility to be good stewards of this gift. Our responsibility as parents is meet the needs of our children. Not just physically (food, clothing, shelter) but also emotionally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Children cannot meet their own needs and the greatest of these needs is love. This is arguably this is the most important thing we can do for our kids, make them feel loved. The best toys, a nice house, cool clothes, these things are fine, but love is the need! When this need isn't met in a child, they usually act in ways that are undesirable, acting unloving is often a sign a child feels unloved.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crucial for our children’s growth and well being. Going along with the car analogy, if the gas tank is empty, what happens to the car? It doesn’t work! If a child’s love tank isn't full they will not grow and develop as they should. There is an abundance of evidence that supports loving touch and interaction as being essential for a child's brain to develop properly. This is a big job, but this is also the most important job you can have!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Unconditional love</a:t>
            </a:r>
            <a:endParaRPr/>
          </a:p>
          <a:p>
            <a:pPr indent="0" lvl="0" marL="0" rtl="0" algn="l">
              <a:lnSpc>
                <a:spcPct val="100000"/>
              </a:lnSpc>
              <a:spcBef>
                <a:spcPts val="0"/>
              </a:spcBef>
              <a:spcAft>
                <a:spcPts val="0"/>
              </a:spcAft>
              <a:buSzPts val="1100"/>
              <a:buNone/>
            </a:pPr>
            <a:r>
              <a:rPr lang="en"/>
              <a:t>-No matter what! We love our kids no matter what their downfalls are and no matter what their giftings are, no matter their behavior</a:t>
            </a:r>
            <a:endParaRPr/>
          </a:p>
          <a:p>
            <a:pPr indent="0" lvl="0" marL="0" rtl="0" algn="l">
              <a:lnSpc>
                <a:spcPct val="100000"/>
              </a:lnSpc>
              <a:spcBef>
                <a:spcPts val="0"/>
              </a:spcBef>
              <a:spcAft>
                <a:spcPts val="0"/>
              </a:spcAft>
              <a:buSzPts val="1100"/>
              <a:buNone/>
            </a:pPr>
            <a:r>
              <a:rPr lang="en"/>
              <a:t>-we don't always like their behavior. When my son back talks me, I don't like it, but i still love him and I try to draw near him instead of punish him for doing something I didn't like</a:t>
            </a:r>
            <a:endParaRPr/>
          </a:p>
          <a:p>
            <a:pPr indent="0" lvl="0" marL="0" rtl="0" algn="l">
              <a:lnSpc>
                <a:spcPct val="100000"/>
              </a:lnSpc>
              <a:spcBef>
                <a:spcPts val="0"/>
              </a:spcBef>
              <a:spcAft>
                <a:spcPts val="0"/>
              </a:spcAft>
              <a:buSzPts val="1100"/>
              <a:buNone/>
            </a:pPr>
            <a:r>
              <a:rPr lang="en"/>
              <a:t>-this is not giving your child anything they want, this is not setting aside discipline, unconditional love actually set the stage for more effective discipline</a:t>
            </a:r>
            <a:endParaRPr/>
          </a:p>
          <a:p>
            <a:pPr indent="0" lvl="0" marL="0" rtl="0" algn="l">
              <a:lnSpc>
                <a:spcPct val="100000"/>
              </a:lnSpc>
              <a:spcBef>
                <a:spcPts val="0"/>
              </a:spcBef>
              <a:spcAft>
                <a:spcPts val="0"/>
              </a:spcAft>
              <a:buSzPts val="1100"/>
              <a:buNone/>
            </a:pPr>
            <a:r>
              <a:rPr lang="en"/>
              <a:t>-conditional love is confusing to a child, they will not understand why they are show love one min and then not the next. They will feel like are not good enough, or unloveable.</a:t>
            </a:r>
            <a:endParaRPr/>
          </a:p>
          <a:p>
            <a:pPr indent="0" lvl="0" marL="0" rtl="0" algn="l">
              <a:lnSpc>
                <a:spcPct val="100000"/>
              </a:lnSpc>
              <a:spcBef>
                <a:spcPts val="0"/>
              </a:spcBef>
              <a:spcAft>
                <a:spcPts val="0"/>
              </a:spcAft>
              <a:buSzPts val="1100"/>
              <a:buNone/>
            </a:pPr>
            <a:r>
              <a:rPr lang="en"/>
              <a:t>1st Quote</a:t>
            </a:r>
            <a:endParaRPr/>
          </a:p>
          <a:p>
            <a:pPr indent="0" lvl="0" marL="0" rtl="0" algn="l">
              <a:lnSpc>
                <a:spcPct val="100000"/>
              </a:lnSpc>
              <a:spcBef>
                <a:spcPts val="0"/>
              </a:spcBef>
              <a:spcAft>
                <a:spcPts val="0"/>
              </a:spcAft>
              <a:buSzPts val="1100"/>
              <a:buNone/>
            </a:pPr>
            <a:r>
              <a:rPr lang="en"/>
              <a:t>This is unconditional love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Conditional love</a:t>
            </a:r>
            <a:endParaRPr/>
          </a:p>
          <a:p>
            <a:pPr indent="0" lvl="0" marL="0" rtl="0" algn="l">
              <a:lnSpc>
                <a:spcPct val="100000"/>
              </a:lnSpc>
              <a:spcBef>
                <a:spcPts val="0"/>
              </a:spcBef>
              <a:spcAft>
                <a:spcPts val="0"/>
              </a:spcAft>
              <a:buSzPts val="1100"/>
              <a:buNone/>
            </a:pPr>
            <a:r>
              <a:rPr lang="en"/>
              <a:t>Confusing- do they love me or not, Im not good enough, are they going to love me after the find out what I did?</a:t>
            </a:r>
            <a:endParaRPr/>
          </a:p>
          <a:p>
            <a:pPr indent="0" lvl="0" marL="0" rtl="0" algn="l">
              <a:lnSpc>
                <a:spcPct val="100000"/>
              </a:lnSpc>
              <a:spcBef>
                <a:spcPts val="0"/>
              </a:spcBef>
              <a:spcAft>
                <a:spcPts val="0"/>
              </a:spcAft>
              <a:buSzPts val="1100"/>
              <a:buNone/>
            </a:pPr>
            <a:r>
              <a:rPr lang="en"/>
              <a:t>Anxiety- our culture is riddled with anxiety. I want to raise emotionally healthy children. I don't have total control over that, but I can build a frame work of unconditional love that can help them on the right path. Conditional causes anxiety and worry bc a child is confused about if they are loved or now.</a:t>
            </a:r>
            <a:endParaRPr/>
          </a:p>
          <a:p>
            <a:pPr indent="0" lvl="0" marL="0" rtl="0" algn="l">
              <a:lnSpc>
                <a:spcPct val="100000"/>
              </a:lnSpc>
              <a:spcBef>
                <a:spcPts val="0"/>
              </a:spcBef>
              <a:spcAft>
                <a:spcPts val="0"/>
              </a:spcAft>
              <a:buSzPts val="1100"/>
              <a:buNone/>
            </a:pPr>
            <a:r>
              <a:rPr lang="en"/>
              <a:t>How has this impacted you?</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Biblical love is unconditional, this is the Love that we have been shown by Jesus, when he died for us even when we had rejected him. He moved towards us and showed us patient, kind, hopeful, enduring love. </a:t>
            </a:r>
            <a:endParaRPr/>
          </a:p>
          <a:p>
            <a:pPr indent="0" lvl="0" marL="0" rtl="0" algn="l">
              <a:lnSpc>
                <a:spcPct val="100000"/>
              </a:lnSpc>
              <a:spcBef>
                <a:spcPts val="0"/>
              </a:spcBef>
              <a:spcAft>
                <a:spcPts val="0"/>
              </a:spcAft>
              <a:buSzPts val="1100"/>
              <a:buNone/>
            </a:pPr>
            <a:r>
              <a:rPr lang="en"/>
              <a:t>Our kids need this kind of love from us, we won't do it perfectly, and that’s ok, we do this under God’s grace and by his power.</a:t>
            </a:r>
            <a:endParaRPr/>
          </a:p>
          <a:p>
            <a:pPr indent="0" lvl="0" marL="0" rtl="0" algn="l">
              <a:lnSpc>
                <a:spcPct val="100000"/>
              </a:lnSpc>
              <a:spcBef>
                <a:spcPts val="0"/>
              </a:spcBef>
              <a:spcAft>
                <a:spcPts val="0"/>
              </a:spcAft>
              <a:buSzPts val="1100"/>
              <a:buNone/>
            </a:pPr>
            <a:r>
              <a:rPr lang="en"/>
              <a:t>Let look at some practicals.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Eye contact- looking your child in the eyes to express love- only using eye contact when we are upset send the message of conditional love. This also means we need to put down or phones, and look at our children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Physical contact- I am not a super touchy person, and I remember when i read this book as a new mom this point really stuck out to me. When my boys were small, I found it relatively easy to do this. Cuddle and read books, or sing, hugging, and wrestling. Now at ages 8 and 6 I have to try a little bit harder. This book actually helped me to be more conscious about making sure I have some physical contact with my boys everyday. Pat on the back, touching their arm when I’m talking to them, we still do some wrestling games, and even sometimes they will still cuddle with me as we read or watch a movie.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Focused attention- arguably the most important and the one that takes the most sacrifice. There is no way to fulfill this need except with our time. When our kids are small and not in school, this is a very demanding need, and pray that our kids will learn to play by themselves or with a sibling. When our kids are in school this takes more intention.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Tyranny of urgent- we have so much to do, we are so busy! Work, laundry, dishes, this problem over here, oh now there is another problem over here, I need a show! Quote- this has helped to reset my priorities (show picture) if i have a sink full of dishes, it’s that not that big a deal, but kids who need me are.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One on one time- This shows our children that they are important to us. That we value them individually. This is how we get to know them, and sets the stage for having bigger conversations with them as they get older.</a:t>
            </a:r>
            <a:endParaRPr/>
          </a:p>
          <a:p>
            <a:pPr indent="0" lvl="0" marL="0" rtl="0" algn="l">
              <a:lnSpc>
                <a:spcPct val="100000"/>
              </a:lnSpc>
              <a:spcBef>
                <a:spcPts val="0"/>
              </a:spcBef>
              <a:spcAft>
                <a:spcPts val="0"/>
              </a:spcAft>
              <a:buSzPts val="1100"/>
              <a:buNone/>
            </a:pPr>
            <a:r>
              <a:rPr lang="en"/>
              <a:t>this has been a challenge for us, especially since having our 3rd. I think we have a new system finally figured out. But this is so important for each child to feel and know they are important to you. Here are some ideas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Phone: This is has been a struggle for me! I have felt at times like i need to respond to a text right away, or answer my phone as soon as it rings. Our kids notice when our phone becomes more important than them. When we are willing to interrupt time with them for our phone, but not vice versa.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5"/>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5"/>
          <p:cNvSpPr txBox="1"/>
          <p:nvPr>
            <p:ph type="ctr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15"/>
          <p:cNvSpPr txBox="1"/>
          <p:nvPr>
            <p:ph idx="1" type="subTitle"/>
          </p:nvPr>
        </p:nvSpPr>
        <p:spPr>
          <a:xfrm>
            <a:off x="344250" y="3550650"/>
            <a:ext cx="4910100" cy="577800"/>
          </a:xfrm>
          <a:prstGeom prst="rect">
            <a:avLst/>
          </a:prstGeom>
          <a:solidFill>
            <a:schemeClr val="dk2"/>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highlight>
                  <a:schemeClr val="dk1"/>
                </a:highlight>
              </a:defRPr>
            </a:lvl1pPr>
          </a:lstStyle>
          <a:p/>
        </p:txBody>
      </p:sp>
      <p:sp>
        <p:nvSpPr>
          <p:cNvPr id="49" name="Google Shape;49;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25"/>
          <p:cNvSpPr txBox="1"/>
          <p:nvPr>
            <p:ph hasCustomPrompt="1" type="title"/>
          </p:nvPr>
        </p:nvSpPr>
        <p:spPr>
          <a:xfrm>
            <a:off x="311700" y="999925"/>
            <a:ext cx="8520600" cy="214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0"/>
              <a:buFont typeface="Montserrat"/>
              <a:buNone/>
              <a:defRPr sz="14000">
                <a:latin typeface="Montserrat"/>
                <a:ea typeface="Montserrat"/>
                <a:cs typeface="Montserrat"/>
                <a:sym typeface="Montserrat"/>
              </a:defRPr>
            </a:lvl1pPr>
            <a:lvl2pPr lvl="1" algn="ctr">
              <a:lnSpc>
                <a:spcPct val="100000"/>
              </a:lnSpc>
              <a:spcBef>
                <a:spcPts val="0"/>
              </a:spcBef>
              <a:spcAft>
                <a:spcPts val="0"/>
              </a:spcAft>
              <a:buSzPts val="14000"/>
              <a:buFont typeface="Montserrat"/>
              <a:buNone/>
              <a:defRPr sz="14000">
                <a:latin typeface="Montserrat"/>
                <a:ea typeface="Montserrat"/>
                <a:cs typeface="Montserrat"/>
                <a:sym typeface="Montserrat"/>
              </a:defRPr>
            </a:lvl2pPr>
            <a:lvl3pPr lvl="2" algn="ctr">
              <a:lnSpc>
                <a:spcPct val="100000"/>
              </a:lnSpc>
              <a:spcBef>
                <a:spcPts val="0"/>
              </a:spcBef>
              <a:spcAft>
                <a:spcPts val="0"/>
              </a:spcAft>
              <a:buSzPts val="14000"/>
              <a:buFont typeface="Montserrat"/>
              <a:buNone/>
              <a:defRPr sz="14000">
                <a:latin typeface="Montserrat"/>
                <a:ea typeface="Montserrat"/>
                <a:cs typeface="Montserrat"/>
                <a:sym typeface="Montserrat"/>
              </a:defRPr>
            </a:lvl3pPr>
            <a:lvl4pPr lvl="3" algn="ctr">
              <a:lnSpc>
                <a:spcPct val="100000"/>
              </a:lnSpc>
              <a:spcBef>
                <a:spcPts val="0"/>
              </a:spcBef>
              <a:spcAft>
                <a:spcPts val="0"/>
              </a:spcAft>
              <a:buSzPts val="14000"/>
              <a:buFont typeface="Montserrat"/>
              <a:buNone/>
              <a:defRPr sz="14000">
                <a:latin typeface="Montserrat"/>
                <a:ea typeface="Montserrat"/>
                <a:cs typeface="Montserrat"/>
                <a:sym typeface="Montserrat"/>
              </a:defRPr>
            </a:lvl4pPr>
            <a:lvl5pPr lvl="4" algn="ctr">
              <a:lnSpc>
                <a:spcPct val="100000"/>
              </a:lnSpc>
              <a:spcBef>
                <a:spcPts val="0"/>
              </a:spcBef>
              <a:spcAft>
                <a:spcPts val="0"/>
              </a:spcAft>
              <a:buSzPts val="14000"/>
              <a:buFont typeface="Montserrat"/>
              <a:buNone/>
              <a:defRPr sz="14000">
                <a:latin typeface="Montserrat"/>
                <a:ea typeface="Montserrat"/>
                <a:cs typeface="Montserrat"/>
                <a:sym typeface="Montserrat"/>
              </a:defRPr>
            </a:lvl5pPr>
            <a:lvl6pPr lvl="5" algn="ctr">
              <a:lnSpc>
                <a:spcPct val="100000"/>
              </a:lnSpc>
              <a:spcBef>
                <a:spcPts val="0"/>
              </a:spcBef>
              <a:spcAft>
                <a:spcPts val="0"/>
              </a:spcAft>
              <a:buSzPts val="14000"/>
              <a:buFont typeface="Montserrat"/>
              <a:buNone/>
              <a:defRPr sz="14000">
                <a:latin typeface="Montserrat"/>
                <a:ea typeface="Montserrat"/>
                <a:cs typeface="Montserrat"/>
                <a:sym typeface="Montserrat"/>
              </a:defRPr>
            </a:lvl6pPr>
            <a:lvl7pPr lvl="6" algn="ctr">
              <a:lnSpc>
                <a:spcPct val="100000"/>
              </a:lnSpc>
              <a:spcBef>
                <a:spcPts val="0"/>
              </a:spcBef>
              <a:spcAft>
                <a:spcPts val="0"/>
              </a:spcAft>
              <a:buSzPts val="14000"/>
              <a:buFont typeface="Montserrat"/>
              <a:buNone/>
              <a:defRPr sz="14000">
                <a:latin typeface="Montserrat"/>
                <a:ea typeface="Montserrat"/>
                <a:cs typeface="Montserrat"/>
                <a:sym typeface="Montserrat"/>
              </a:defRPr>
            </a:lvl7pPr>
            <a:lvl8pPr lvl="7" algn="ctr">
              <a:lnSpc>
                <a:spcPct val="100000"/>
              </a:lnSpc>
              <a:spcBef>
                <a:spcPts val="0"/>
              </a:spcBef>
              <a:spcAft>
                <a:spcPts val="0"/>
              </a:spcAft>
              <a:buSzPts val="14000"/>
              <a:buFont typeface="Montserrat"/>
              <a:buNone/>
              <a:defRPr sz="14000">
                <a:latin typeface="Montserrat"/>
                <a:ea typeface="Montserrat"/>
                <a:cs typeface="Montserrat"/>
                <a:sym typeface="Montserrat"/>
              </a:defRPr>
            </a:lvl8pPr>
            <a:lvl9pPr lvl="8" algn="ctr">
              <a:lnSpc>
                <a:spcPct val="100000"/>
              </a:lnSpc>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2" name="Google Shape;52;p25"/>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highlight>
                  <a:schemeClr val="dk1"/>
                </a:highlight>
              </a:defRPr>
            </a:lvl1pPr>
            <a:lvl2pPr indent="-317500" lvl="1" marL="914400" algn="ctr">
              <a:lnSpc>
                <a:spcPct val="115000"/>
              </a:lnSpc>
              <a:spcBef>
                <a:spcPts val="1600"/>
              </a:spcBef>
              <a:spcAft>
                <a:spcPts val="0"/>
              </a:spcAft>
              <a:buSzPts val="1400"/>
              <a:buChar char="○"/>
              <a:defRPr>
                <a:highlight>
                  <a:schemeClr val="dk1"/>
                </a:highlight>
              </a:defRPr>
            </a:lvl2pPr>
            <a:lvl3pPr indent="-317500" lvl="2" marL="1371600" algn="ctr">
              <a:lnSpc>
                <a:spcPct val="115000"/>
              </a:lnSpc>
              <a:spcBef>
                <a:spcPts val="1600"/>
              </a:spcBef>
              <a:spcAft>
                <a:spcPts val="0"/>
              </a:spcAft>
              <a:buSzPts val="1400"/>
              <a:buChar char="■"/>
              <a:defRPr>
                <a:highlight>
                  <a:schemeClr val="dk1"/>
                </a:highlight>
              </a:defRPr>
            </a:lvl3pPr>
            <a:lvl4pPr indent="-317500" lvl="3" marL="1828800" algn="ctr">
              <a:lnSpc>
                <a:spcPct val="115000"/>
              </a:lnSpc>
              <a:spcBef>
                <a:spcPts val="1600"/>
              </a:spcBef>
              <a:spcAft>
                <a:spcPts val="0"/>
              </a:spcAft>
              <a:buSzPts val="1400"/>
              <a:buChar char="●"/>
              <a:defRPr>
                <a:highlight>
                  <a:schemeClr val="dk1"/>
                </a:highlight>
              </a:defRPr>
            </a:lvl4pPr>
            <a:lvl5pPr indent="-317500" lvl="4" marL="2286000" algn="ctr">
              <a:lnSpc>
                <a:spcPct val="115000"/>
              </a:lnSpc>
              <a:spcBef>
                <a:spcPts val="1600"/>
              </a:spcBef>
              <a:spcAft>
                <a:spcPts val="0"/>
              </a:spcAft>
              <a:buSzPts val="1400"/>
              <a:buChar char="○"/>
              <a:defRPr>
                <a:highlight>
                  <a:schemeClr val="dk1"/>
                </a:highlight>
              </a:defRPr>
            </a:lvl5pPr>
            <a:lvl6pPr indent="-317500" lvl="5" marL="2743200" algn="ctr">
              <a:lnSpc>
                <a:spcPct val="115000"/>
              </a:lnSpc>
              <a:spcBef>
                <a:spcPts val="1600"/>
              </a:spcBef>
              <a:spcAft>
                <a:spcPts val="0"/>
              </a:spcAft>
              <a:buSzPts val="1400"/>
              <a:buChar char="■"/>
              <a:defRPr>
                <a:highlight>
                  <a:schemeClr val="dk1"/>
                </a:highlight>
              </a:defRPr>
            </a:lvl6pPr>
            <a:lvl7pPr indent="-317500" lvl="6" marL="3200400" algn="ctr">
              <a:lnSpc>
                <a:spcPct val="115000"/>
              </a:lnSpc>
              <a:spcBef>
                <a:spcPts val="1600"/>
              </a:spcBef>
              <a:spcAft>
                <a:spcPts val="0"/>
              </a:spcAft>
              <a:buSzPts val="1400"/>
              <a:buChar char="●"/>
              <a:defRPr>
                <a:highlight>
                  <a:schemeClr val="dk1"/>
                </a:highlight>
              </a:defRPr>
            </a:lvl7pPr>
            <a:lvl8pPr indent="-317500" lvl="7" marL="3657600" algn="ctr">
              <a:lnSpc>
                <a:spcPct val="115000"/>
              </a:lnSpc>
              <a:spcBef>
                <a:spcPts val="1600"/>
              </a:spcBef>
              <a:spcAft>
                <a:spcPts val="0"/>
              </a:spcAft>
              <a:buSzPts val="1400"/>
              <a:buChar char="○"/>
              <a:defRPr>
                <a:highlight>
                  <a:schemeClr val="dk1"/>
                </a:highlight>
              </a:defRPr>
            </a:lvl8pPr>
            <a:lvl9pPr indent="-317500" lvl="8" marL="4114800" algn="ctr">
              <a:lnSpc>
                <a:spcPct val="115000"/>
              </a:lnSpc>
              <a:spcBef>
                <a:spcPts val="1600"/>
              </a:spcBef>
              <a:spcAft>
                <a:spcPts val="1600"/>
              </a:spcAft>
              <a:buSzPts val="1400"/>
              <a:buChar char="■"/>
              <a:defRPr>
                <a:highlight>
                  <a:schemeClr val="dk1"/>
                </a:highlight>
              </a:defRPr>
            </a:lvl9pPr>
          </a:lstStyle>
          <a:p/>
        </p:txBody>
      </p:sp>
      <p:sp>
        <p:nvSpPr>
          <p:cNvPr id="53" name="Google Shape;53;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 name="Shape 15"/>
        <p:cNvGrpSpPr/>
        <p:nvPr/>
      </p:nvGrpSpPr>
      <p:grpSpPr>
        <a:xfrm>
          <a:off x="0" y="0"/>
          <a:ext cx="0" cy="0"/>
          <a:chOff x="0" y="0"/>
          <a:chExt cx="0" cy="0"/>
        </a:xfrm>
      </p:grpSpPr>
      <p:sp>
        <p:nvSpPr>
          <p:cNvPr id="16" name="Google Shape;16;p16"/>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17" name="Google Shape;17;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 name="Google Shape;20;p17"/>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4" name="Google Shape;24;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0"/>
          <p:cNvSpPr txBox="1"/>
          <p:nvPr>
            <p:ph type="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30" name="Google Shape;30;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21"/>
          <p:cNvSpPr txBox="1"/>
          <p:nvPr>
            <p:ph idx="1" type="body"/>
          </p:nvPr>
        </p:nvSpPr>
        <p:spPr>
          <a:xfrm>
            <a:off x="311700" y="1234050"/>
            <a:ext cx="3999900" cy="3334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21"/>
          <p:cNvSpPr txBox="1"/>
          <p:nvPr>
            <p:ph idx="2" type="body"/>
          </p:nvPr>
        </p:nvSpPr>
        <p:spPr>
          <a:xfrm>
            <a:off x="4832400" y="1234050"/>
            <a:ext cx="3999900" cy="3334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9" name="Google Shape;39;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23"/>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2" name="Google Shape;42;p23"/>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3" name="Google Shape;43;p23"/>
          <p:cNvSpPr txBox="1"/>
          <p:nvPr>
            <p:ph type="title"/>
          </p:nvPr>
        </p:nvSpPr>
        <p:spPr>
          <a:xfrm>
            <a:off x="265500" y="1081675"/>
            <a:ext cx="4045200" cy="178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23"/>
          <p:cNvSpPr txBox="1"/>
          <p:nvPr>
            <p:ph idx="1" type="subTitle"/>
          </p:nvPr>
        </p:nvSpPr>
        <p:spPr>
          <a:xfrm>
            <a:off x="265500" y="292140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2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highlight>
                  <a:schemeClr val="lt1"/>
                </a:highlight>
              </a:defRPr>
            </a:lvl1pPr>
            <a:lvl2pPr indent="-317500" lvl="1" marL="914400" algn="l">
              <a:lnSpc>
                <a:spcPct val="115000"/>
              </a:lnSpc>
              <a:spcBef>
                <a:spcPts val="1600"/>
              </a:spcBef>
              <a:spcAft>
                <a:spcPts val="0"/>
              </a:spcAft>
              <a:buSzPts val="1400"/>
              <a:buChar char="○"/>
              <a:defRPr>
                <a:highlight>
                  <a:schemeClr val="lt1"/>
                </a:highlight>
              </a:defRPr>
            </a:lvl2pPr>
            <a:lvl3pPr indent="-317500" lvl="2" marL="1371600" algn="l">
              <a:lnSpc>
                <a:spcPct val="115000"/>
              </a:lnSpc>
              <a:spcBef>
                <a:spcPts val="1600"/>
              </a:spcBef>
              <a:spcAft>
                <a:spcPts val="0"/>
              </a:spcAft>
              <a:buSzPts val="1400"/>
              <a:buChar char="■"/>
              <a:defRPr>
                <a:highlight>
                  <a:schemeClr val="lt1"/>
                </a:highlight>
              </a:defRPr>
            </a:lvl3pPr>
            <a:lvl4pPr indent="-317500" lvl="3" marL="1828800" algn="l">
              <a:lnSpc>
                <a:spcPct val="115000"/>
              </a:lnSpc>
              <a:spcBef>
                <a:spcPts val="1600"/>
              </a:spcBef>
              <a:spcAft>
                <a:spcPts val="0"/>
              </a:spcAft>
              <a:buSzPts val="1400"/>
              <a:buChar char="●"/>
              <a:defRPr>
                <a:highlight>
                  <a:schemeClr val="lt1"/>
                </a:highlight>
              </a:defRPr>
            </a:lvl4pPr>
            <a:lvl5pPr indent="-317500" lvl="4" marL="2286000" algn="l">
              <a:lnSpc>
                <a:spcPct val="115000"/>
              </a:lnSpc>
              <a:spcBef>
                <a:spcPts val="1600"/>
              </a:spcBef>
              <a:spcAft>
                <a:spcPts val="0"/>
              </a:spcAft>
              <a:buSzPts val="1400"/>
              <a:buChar char="○"/>
              <a:defRPr>
                <a:highlight>
                  <a:schemeClr val="lt1"/>
                </a:highlight>
              </a:defRPr>
            </a:lvl5pPr>
            <a:lvl6pPr indent="-317500" lvl="5" marL="2743200" algn="l">
              <a:lnSpc>
                <a:spcPct val="115000"/>
              </a:lnSpc>
              <a:spcBef>
                <a:spcPts val="1600"/>
              </a:spcBef>
              <a:spcAft>
                <a:spcPts val="0"/>
              </a:spcAft>
              <a:buSzPts val="1400"/>
              <a:buChar char="■"/>
              <a:defRPr>
                <a:highlight>
                  <a:schemeClr val="lt1"/>
                </a:highlight>
              </a:defRPr>
            </a:lvl6pPr>
            <a:lvl7pPr indent="-317500" lvl="6" marL="3200400" algn="l">
              <a:lnSpc>
                <a:spcPct val="115000"/>
              </a:lnSpc>
              <a:spcBef>
                <a:spcPts val="1600"/>
              </a:spcBef>
              <a:spcAft>
                <a:spcPts val="0"/>
              </a:spcAft>
              <a:buSzPts val="1400"/>
              <a:buChar char="●"/>
              <a:defRPr>
                <a:highlight>
                  <a:schemeClr val="lt1"/>
                </a:highlight>
              </a:defRPr>
            </a:lvl7pPr>
            <a:lvl8pPr indent="-317500" lvl="7" marL="3657600" algn="l">
              <a:lnSpc>
                <a:spcPct val="115000"/>
              </a:lnSpc>
              <a:spcBef>
                <a:spcPts val="1600"/>
              </a:spcBef>
              <a:spcAft>
                <a:spcPts val="0"/>
              </a:spcAft>
              <a:buSzPts val="1400"/>
              <a:buChar char="○"/>
              <a:defRPr>
                <a:highlight>
                  <a:schemeClr val="lt1"/>
                </a:highlight>
              </a:defRPr>
            </a:lvl8pPr>
            <a:lvl9pPr indent="-317500" lvl="8" marL="4114800" algn="l">
              <a:lnSpc>
                <a:spcPct val="115000"/>
              </a:lnSpc>
              <a:spcBef>
                <a:spcPts val="1600"/>
              </a:spcBef>
              <a:spcAft>
                <a:spcPts val="1600"/>
              </a:spcAft>
              <a:buSzPts val="1400"/>
              <a:buChar char="■"/>
              <a:defRPr>
                <a:highlight>
                  <a:schemeClr val="lt1"/>
                </a:highlight>
              </a:defRPr>
            </a:lvl9pPr>
          </a:lstStyle>
          <a:p/>
        </p:txBody>
      </p:sp>
      <p:sp>
        <p:nvSpPr>
          <p:cNvPr id="46" name="Google Shape;46;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rgbClr val="741B47"/>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7" name="Google Shape;7;p14"/>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8" name="Google Shape;8;p1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800"/>
              <a:buNone/>
            </a:pPr>
            <a:r>
              <a:rPr lang="en"/>
              <a:t>Filling your child’s love tank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1B47"/>
        </a:solidFill>
      </p:bgPr>
    </p:bg>
    <p:spTree>
      <p:nvGrpSpPr>
        <p:cNvPr id="130" name="Shape 130"/>
        <p:cNvGrpSpPr/>
        <p:nvPr/>
      </p:nvGrpSpPr>
      <p:grpSpPr>
        <a:xfrm>
          <a:off x="0" y="0"/>
          <a:ext cx="0" cy="0"/>
          <a:chOff x="0" y="0"/>
          <a:chExt cx="0" cy="0"/>
        </a:xfrm>
      </p:grpSpPr>
      <p:sp>
        <p:nvSpPr>
          <p:cNvPr id="131" name="Google Shape;131;p10"/>
          <p:cNvSpPr txBox="1"/>
          <p:nvPr>
            <p:ph type="title"/>
          </p:nvPr>
        </p:nvSpPr>
        <p:spPr>
          <a:xfrm>
            <a:off x="311700" y="292850"/>
            <a:ext cx="8520600" cy="742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800"/>
              <a:t>How do we fill our child’s emotional love tank?</a:t>
            </a:r>
            <a:endParaRPr sz="3800"/>
          </a:p>
        </p:txBody>
      </p:sp>
      <p:sp>
        <p:nvSpPr>
          <p:cNvPr id="132" name="Google Shape;132;p10"/>
          <p:cNvSpPr txBox="1"/>
          <p:nvPr/>
        </p:nvSpPr>
        <p:spPr>
          <a:xfrm>
            <a:off x="311700" y="1035650"/>
            <a:ext cx="8520600" cy="74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 sz="3500" u="sng" cap="none" strike="noStrike">
                <a:solidFill>
                  <a:schemeClr val="lt1"/>
                </a:solidFill>
                <a:latin typeface="Playfair Display"/>
                <a:ea typeface="Playfair Display"/>
                <a:cs typeface="Playfair Display"/>
                <a:sym typeface="Playfair Display"/>
              </a:rPr>
              <a:t>5 Love Languages of a Child</a:t>
            </a:r>
            <a:endParaRPr b="0" i="0" sz="3500" u="sng" cap="none" strike="noStrike">
              <a:solidFill>
                <a:schemeClr val="lt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layfair Display"/>
              <a:ea typeface="Playfair Display"/>
              <a:cs typeface="Playfair Display"/>
              <a:sym typeface="Playfair Display"/>
            </a:endParaRPr>
          </a:p>
        </p:txBody>
      </p:sp>
      <p:sp>
        <p:nvSpPr>
          <p:cNvPr id="133" name="Google Shape;133;p10"/>
          <p:cNvSpPr txBox="1"/>
          <p:nvPr/>
        </p:nvSpPr>
        <p:spPr>
          <a:xfrm>
            <a:off x="311700" y="1778450"/>
            <a:ext cx="8520600" cy="321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500"/>
              <a:buFont typeface="Arial"/>
              <a:buNone/>
            </a:pPr>
            <a:r>
              <a:rPr b="0" i="0" lang="en" sz="2500" u="none" cap="none" strike="noStrike">
                <a:solidFill>
                  <a:srgbClr val="FFFFFF"/>
                </a:solidFill>
                <a:latin typeface="Merriweather"/>
                <a:ea typeface="Merriweather"/>
                <a:cs typeface="Merriweather"/>
                <a:sym typeface="Merriweather"/>
              </a:rPr>
              <a:t>Every child has a special way of perceiving love. There are five ways children (indeed, all people) speak and understand emotional love. They are physical touch, words of affirmation, quality time, gifts, and acts of service.</a:t>
            </a:r>
            <a:endParaRPr b="0" i="0" sz="2500" u="none" cap="none" strike="noStrike">
              <a:solidFill>
                <a:srgbClr val="FFFFFF"/>
              </a:solidFill>
              <a:latin typeface="Merriweather"/>
              <a:ea typeface="Merriweather"/>
              <a:cs typeface="Merriweather"/>
              <a:sym typeface="Merriweather"/>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FFFFFF"/>
              </a:solidFill>
              <a:latin typeface="Merriweather"/>
              <a:ea typeface="Merriweather"/>
              <a:cs typeface="Merriweather"/>
              <a:sym typeface="Merriweather"/>
            </a:endParaRPr>
          </a:p>
          <a:p>
            <a:pPr indent="0" lvl="0" marL="0" marR="0" rtl="0" algn="l">
              <a:lnSpc>
                <a:spcPct val="115000"/>
              </a:lnSpc>
              <a:spcBef>
                <a:spcPts val="0"/>
              </a:spcBef>
              <a:spcAft>
                <a:spcPts val="0"/>
              </a:spcAft>
              <a:buClr>
                <a:schemeClr val="dk2"/>
              </a:buClr>
              <a:buSzPts val="1100"/>
              <a:buFont typeface="Arial"/>
              <a:buNone/>
            </a:pPr>
            <a:r>
              <a:t/>
            </a:r>
            <a:endParaRPr b="0" i="0" sz="2000" u="none" cap="none" strike="noStrike">
              <a:solidFill>
                <a:srgbClr val="FFFFFF"/>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Playfair Display"/>
              <a:ea typeface="Playfair Display"/>
              <a:cs typeface="Playfair Display"/>
              <a:sym typeface="Playfair Display"/>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 calcmode="lin" valueType="num">
                                      <p:cBhvr additive="base">
                                        <p:cTn dur="700"/>
                                        <p:tgtEl>
                                          <p:spTgt spid="13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 calcmode="lin" valueType="num">
                                      <p:cBhvr additive="base">
                                        <p:cTn dur="700"/>
                                        <p:tgtEl>
                                          <p:spTgt spid="13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 calcmode="lin" valueType="num">
                                      <p:cBhvr additive="base">
                                        <p:cTn dur="700"/>
                                        <p:tgtEl>
                                          <p:spTgt spid="13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 calcmode="lin" valueType="num">
                                      <p:cBhvr additive="base">
                                        <p:cTn dur="700"/>
                                        <p:tgtEl>
                                          <p:spTgt spid="13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37" name="Shape 137"/>
        <p:cNvGrpSpPr/>
        <p:nvPr/>
      </p:nvGrpSpPr>
      <p:grpSpPr>
        <a:xfrm>
          <a:off x="0" y="0"/>
          <a:ext cx="0" cy="0"/>
          <a:chOff x="0" y="0"/>
          <a:chExt cx="0" cy="0"/>
        </a:xfrm>
      </p:grpSpPr>
      <p:sp>
        <p:nvSpPr>
          <p:cNvPr id="138" name="Google Shape;138;p11"/>
          <p:cNvSpPr txBox="1"/>
          <p:nvPr/>
        </p:nvSpPr>
        <p:spPr>
          <a:xfrm>
            <a:off x="119225" y="105450"/>
            <a:ext cx="8859000" cy="4868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sng" cap="none" strike="noStrike">
                <a:solidFill>
                  <a:srgbClr val="FFFFFF"/>
                </a:solidFill>
                <a:latin typeface="Merriweather"/>
                <a:ea typeface="Merriweather"/>
                <a:cs typeface="Merriweather"/>
                <a:sym typeface="Merriweather"/>
              </a:rPr>
              <a:t>Our Goal:</a:t>
            </a:r>
            <a:endParaRPr b="0" i="0" sz="3000" u="sng" cap="none" strike="noStrike">
              <a:solidFill>
                <a:srgbClr val="FFFFFF"/>
              </a:solidFill>
              <a:latin typeface="Merriweather"/>
              <a:ea typeface="Merriweather"/>
              <a:cs typeface="Merriweather"/>
              <a:sym typeface="Merriweather"/>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FFFFFF"/>
              </a:solidFill>
              <a:latin typeface="Merriweather"/>
              <a:ea typeface="Merriweather"/>
              <a:cs typeface="Merriweather"/>
              <a:sym typeface="Merriweather"/>
            </a:endParaRPr>
          </a:p>
          <a:p>
            <a:pPr indent="-381000" lvl="0" marL="457200" marR="0" rtl="0" algn="l">
              <a:lnSpc>
                <a:spcPct val="115000"/>
              </a:lnSpc>
              <a:spcBef>
                <a:spcPts val="0"/>
              </a:spcBef>
              <a:spcAft>
                <a:spcPts val="0"/>
              </a:spcAft>
              <a:buClr>
                <a:srgbClr val="FFFFFF"/>
              </a:buClr>
              <a:buSzPts val="2400"/>
              <a:buFont typeface="Merriweather"/>
              <a:buChar char="●"/>
            </a:pPr>
            <a:r>
              <a:rPr b="0" i="0" lang="en" sz="2400" u="none" cap="none" strike="noStrike">
                <a:solidFill>
                  <a:srgbClr val="FFFFFF"/>
                </a:solidFill>
                <a:latin typeface="Merriweather"/>
                <a:ea typeface="Merriweather"/>
                <a:cs typeface="Merriweather"/>
                <a:sym typeface="Merriweather"/>
              </a:rPr>
              <a:t>To meet our Children’s emotional needs, under grace and with God’s power</a:t>
            </a:r>
            <a:endParaRPr b="0" i="0" sz="2400" u="none" cap="none" strike="noStrike">
              <a:solidFill>
                <a:srgbClr val="FFFFFF"/>
              </a:solidFill>
              <a:latin typeface="Merriweather"/>
              <a:ea typeface="Merriweather"/>
              <a:cs typeface="Merriweather"/>
              <a:sym typeface="Merriweather"/>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FFFFF"/>
              </a:solidFill>
              <a:latin typeface="Merriweather"/>
              <a:ea typeface="Merriweather"/>
              <a:cs typeface="Merriweather"/>
              <a:sym typeface="Merriweather"/>
            </a:endParaRPr>
          </a:p>
          <a:p>
            <a:pPr indent="-381000" lvl="0" marL="457200" marR="0" rtl="0" algn="l">
              <a:lnSpc>
                <a:spcPct val="115000"/>
              </a:lnSpc>
              <a:spcBef>
                <a:spcPts val="0"/>
              </a:spcBef>
              <a:spcAft>
                <a:spcPts val="0"/>
              </a:spcAft>
              <a:buClr>
                <a:srgbClr val="FFFFFF"/>
              </a:buClr>
              <a:buSzPts val="2400"/>
              <a:buFont typeface="Merriweather"/>
              <a:buChar char="●"/>
            </a:pPr>
            <a:r>
              <a:rPr b="0" i="0" lang="en" sz="2400" u="none" cap="none" strike="noStrike">
                <a:solidFill>
                  <a:srgbClr val="FFFFFF"/>
                </a:solidFill>
                <a:latin typeface="Merriweather"/>
                <a:ea typeface="Merriweather"/>
                <a:cs typeface="Merriweather"/>
                <a:sym typeface="Merriweather"/>
              </a:rPr>
              <a:t>Provide the best framework (not a quick fix or guarantee) for our kids to grow and succeed</a:t>
            </a:r>
            <a:endParaRPr b="0" i="0" sz="2400" u="none" cap="none" strike="noStrike">
              <a:solidFill>
                <a:srgbClr val="FFFFFF"/>
              </a:solidFill>
              <a:latin typeface="Merriweather"/>
              <a:ea typeface="Merriweather"/>
              <a:cs typeface="Merriweather"/>
              <a:sym typeface="Merriweather"/>
            </a:endParaRPr>
          </a:p>
          <a:p>
            <a:pPr indent="0" lvl="0" marL="45720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FFFFF"/>
              </a:solidFill>
              <a:latin typeface="Merriweather"/>
              <a:ea typeface="Merriweather"/>
              <a:cs typeface="Merriweather"/>
              <a:sym typeface="Merriweather"/>
            </a:endParaRPr>
          </a:p>
          <a:p>
            <a:pPr indent="-381000" lvl="0" marL="457200" marR="0" rtl="0" algn="l">
              <a:lnSpc>
                <a:spcPct val="115000"/>
              </a:lnSpc>
              <a:spcBef>
                <a:spcPts val="0"/>
              </a:spcBef>
              <a:spcAft>
                <a:spcPts val="0"/>
              </a:spcAft>
              <a:buClr>
                <a:srgbClr val="FFFFFF"/>
              </a:buClr>
              <a:buSzPts val="2400"/>
              <a:buFont typeface="Merriweather"/>
              <a:buChar char="●"/>
            </a:pPr>
            <a:r>
              <a:rPr b="0" i="0" lang="en" sz="2400" u="none" cap="none" strike="noStrike">
                <a:solidFill>
                  <a:srgbClr val="FFFFFF"/>
                </a:solidFill>
                <a:latin typeface="Merriweather"/>
                <a:ea typeface="Merriweather"/>
                <a:cs typeface="Merriweather"/>
                <a:sym typeface="Merriweather"/>
              </a:rPr>
              <a:t>Are you being filled?</a:t>
            </a:r>
            <a:endParaRPr b="0" i="0" sz="2400" u="none" cap="none" strike="noStrike">
              <a:solidFill>
                <a:srgbClr val="FFFFFF"/>
              </a:solidFill>
              <a:latin typeface="Merriweather"/>
              <a:ea typeface="Merriweather"/>
              <a:cs typeface="Merriweather"/>
              <a:sym typeface="Merriweather"/>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FFFFF"/>
              </a:solidFill>
              <a:latin typeface="Merriweather"/>
              <a:ea typeface="Merriweather"/>
              <a:cs typeface="Merriweather"/>
              <a:sym typeface="Merriweather"/>
            </a:endParaRPr>
          </a:p>
          <a:p>
            <a:pPr indent="-381000" lvl="0" marL="457200" marR="0" rtl="0" algn="l">
              <a:lnSpc>
                <a:spcPct val="115000"/>
              </a:lnSpc>
              <a:spcBef>
                <a:spcPts val="0"/>
              </a:spcBef>
              <a:spcAft>
                <a:spcPts val="0"/>
              </a:spcAft>
              <a:buClr>
                <a:srgbClr val="FFFFFF"/>
              </a:buClr>
              <a:buSzPts val="2400"/>
              <a:buFont typeface="Merriweather"/>
              <a:buChar char="●"/>
            </a:pPr>
            <a:r>
              <a:rPr b="0" i="0" lang="en" sz="2400" u="none" cap="none" strike="noStrike">
                <a:solidFill>
                  <a:srgbClr val="FFFFFF"/>
                </a:solidFill>
                <a:latin typeface="Merriweather"/>
                <a:ea typeface="Merriweather"/>
                <a:cs typeface="Merriweather"/>
                <a:sym typeface="Merriweather"/>
              </a:rPr>
              <a:t>Remember the importance of what you are doing!</a:t>
            </a:r>
            <a:endParaRPr b="0" i="0" sz="2400" u="none" cap="none" strike="noStrike">
              <a:solidFill>
                <a:srgbClr val="FFFFFF"/>
              </a:solidFill>
              <a:latin typeface="Merriweather"/>
              <a:ea typeface="Merriweather"/>
              <a:cs typeface="Merriweather"/>
              <a:sym typeface="Merriweather"/>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FFFFFF"/>
              </a:solidFill>
              <a:latin typeface="Merriweather"/>
              <a:ea typeface="Merriweather"/>
              <a:cs typeface="Merriweather"/>
              <a:sym typeface="Merriweather"/>
            </a:endParaRPr>
          </a:p>
        </p:txBody>
      </p:sp>
      <p:pic>
        <p:nvPicPr>
          <p:cNvPr id="139" name="Google Shape;139;p11"/>
          <p:cNvPicPr preferRelativeResize="0"/>
          <p:nvPr/>
        </p:nvPicPr>
        <p:blipFill rotWithShape="1">
          <a:blip r:embed="rId3">
            <a:alphaModFix/>
          </a:blip>
          <a:srcRect b="0" l="0" r="0" t="0"/>
          <a:stretch/>
        </p:blipFill>
        <p:spPr>
          <a:xfrm>
            <a:off x="816825" y="0"/>
            <a:ext cx="7510326" cy="5143500"/>
          </a:xfrm>
          <a:prstGeom prst="rect">
            <a:avLst/>
          </a:prstGeom>
          <a:noFill/>
          <a:ln>
            <a:noFill/>
          </a:ln>
        </p:spPr>
      </p:pic>
    </p:spTree>
  </p:cSld>
  <p:clrMapOvr>
    <a:masterClrMapping/>
  </p:clrMapOvr>
  <mc:AlternateContent>
    <mc:Choice Requires="p14">
      <p:transition spd="slow" p14:dur="7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5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5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5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5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500"/>
                                        <p:tgtEl>
                                          <p:spTgt spid="1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animEffect filter="fade" transition="in">
                                      <p:cBhvr>
                                        <p:cTn dur="500"/>
                                        <p:tgtEl>
                                          <p:spTgt spid="1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animEffect filter="fade" transition="in">
                                      <p:cBhvr>
                                        <p:cTn dur="500"/>
                                        <p:tgtEl>
                                          <p:spTgt spid="1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7" st="7"/>
                                            </p:txEl>
                                          </p:spTgt>
                                        </p:tgtEl>
                                        <p:attrNameLst>
                                          <p:attrName>style.visibility</p:attrName>
                                        </p:attrNameLst>
                                      </p:cBhvr>
                                      <p:to>
                                        <p:strVal val="visible"/>
                                      </p:to>
                                    </p:set>
                                    <p:animEffect filter="fade" transition="in">
                                      <p:cBhvr>
                                        <p:cTn dur="500"/>
                                        <p:tgtEl>
                                          <p:spTgt spid="13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8" st="8"/>
                                            </p:txEl>
                                          </p:spTgt>
                                        </p:tgtEl>
                                        <p:attrNameLst>
                                          <p:attrName>style.visibility</p:attrName>
                                        </p:attrNameLst>
                                      </p:cBhvr>
                                      <p:to>
                                        <p:strVal val="visible"/>
                                      </p:to>
                                    </p:set>
                                    <p:animEffect filter="fade" transition="in">
                                      <p:cBhvr>
                                        <p:cTn dur="500"/>
                                        <p:tgtEl>
                                          <p:spTgt spid="13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9" st="9"/>
                                            </p:txEl>
                                          </p:spTgt>
                                        </p:tgtEl>
                                        <p:attrNameLst>
                                          <p:attrName>style.visibility</p:attrName>
                                        </p:attrNameLst>
                                      </p:cBhvr>
                                      <p:to>
                                        <p:strVal val="visible"/>
                                      </p:to>
                                    </p:set>
                                    <p:animEffect filter="fade" transition="in">
                                      <p:cBhvr>
                                        <p:cTn dur="500"/>
                                        <p:tgtEl>
                                          <p:spTgt spid="13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700"/>
                                        <p:tgtEl>
                                          <p:spTgt spid="139"/>
                                        </p:tgtEl>
                                        <p:attrNameLst>
                                          <p:attrName>ppt_w</p:attrName>
                                        </p:attrNameLst>
                                      </p:cBhvr>
                                      <p:tavLst>
                                        <p:tav fmla="" tm="0">
                                          <p:val>
                                            <p:strVal val="0"/>
                                          </p:val>
                                        </p:tav>
                                        <p:tav fmla="" tm="100000">
                                          <p:val>
                                            <p:strVal val="#ppt_w"/>
                                          </p:val>
                                        </p:tav>
                                      </p:tavLst>
                                    </p:anim>
                                    <p:anim calcmode="lin" valueType="num">
                                      <p:cBhvr additive="base">
                                        <p:cTn dur="700"/>
                                        <p:tgtEl>
                                          <p:spTgt spid="1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highlight>
                  <a:srgbClr val="FFFFFF"/>
                </a:highlight>
              </a:rPr>
              <a:t>Resources</a:t>
            </a:r>
            <a:endParaRPr>
              <a:highlight>
                <a:srgbClr val="FFFFFF"/>
              </a:highlight>
            </a:endParaRPr>
          </a:p>
        </p:txBody>
      </p:sp>
      <p:sp>
        <p:nvSpPr>
          <p:cNvPr id="145" name="Google Shape;145;p12"/>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How to Really Love Your Child by Ross Campbell M.D.</a:t>
            </a:r>
            <a:endParaRPr/>
          </a:p>
          <a:p>
            <a:pPr indent="0" lvl="0" marL="0" rtl="0" algn="l">
              <a:lnSpc>
                <a:spcPct val="115000"/>
              </a:lnSpc>
              <a:spcBef>
                <a:spcPts val="1600"/>
              </a:spcBef>
              <a:spcAft>
                <a:spcPts val="1600"/>
              </a:spcAft>
              <a:buSzPts val="1800"/>
              <a:buNone/>
            </a:pPr>
            <a:r>
              <a:rPr lang="en"/>
              <a:t>The 5 Love Languages of Children by Gary Chapman and Ross Campbell M.D.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pic>
        <p:nvPicPr>
          <p:cNvPr id="150" name="Google Shape;150;p13"/>
          <p:cNvPicPr preferRelativeResize="0"/>
          <p:nvPr/>
        </p:nvPicPr>
        <p:blipFill rotWithShape="1">
          <a:blip r:embed="rId3">
            <a:alphaModFix/>
          </a:blip>
          <a:srcRect b="0" l="0" r="0" t="0"/>
          <a:stretch/>
        </p:blipFill>
        <p:spPr>
          <a:xfrm>
            <a:off x="152400" y="152400"/>
            <a:ext cx="4838700"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490250" y="526350"/>
            <a:ext cx="82494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5400"/>
              <a:buNone/>
            </a:pPr>
            <a:r>
              <a:rPr lang="en">
                <a:latin typeface="Verdana"/>
                <a:ea typeface="Verdana"/>
                <a:cs typeface="Verdana"/>
                <a:sym typeface="Verdana"/>
              </a:rPr>
              <a:t>Children are a gift from the Lord, they are a reward from Him.</a:t>
            </a:r>
            <a:endParaRPr>
              <a:latin typeface="Verdana"/>
              <a:ea typeface="Verdana"/>
              <a:cs typeface="Verdana"/>
              <a:sym typeface="Verdana"/>
            </a:endParaRPr>
          </a:p>
          <a:p>
            <a:pPr indent="0" lvl="0" marL="0" rtl="0" algn="l">
              <a:lnSpc>
                <a:spcPct val="100000"/>
              </a:lnSpc>
              <a:spcBef>
                <a:spcPts val="0"/>
              </a:spcBef>
              <a:spcAft>
                <a:spcPts val="0"/>
              </a:spcAft>
              <a:buSzPts val="5400"/>
              <a:buNone/>
            </a:pPr>
            <a:r>
              <a:rPr lang="en" sz="2400">
                <a:latin typeface="Verdana"/>
                <a:ea typeface="Verdana"/>
                <a:cs typeface="Verdana"/>
                <a:sym typeface="Verdana"/>
              </a:rPr>
              <a:t>Psalm 127:3 NLT</a:t>
            </a:r>
            <a:endParaRPr sz="2400">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7" name="Shape 67"/>
        <p:cNvGrpSpPr/>
        <p:nvPr/>
      </p:nvGrpSpPr>
      <p:grpSpPr>
        <a:xfrm>
          <a:off x="0" y="0"/>
          <a:ext cx="0" cy="0"/>
          <a:chOff x="0" y="0"/>
          <a:chExt cx="0" cy="0"/>
        </a:xfrm>
      </p:grpSpPr>
      <p:sp>
        <p:nvSpPr>
          <p:cNvPr id="68" name="Google Shape;68;p3"/>
          <p:cNvSpPr txBox="1"/>
          <p:nvPr>
            <p:ph type="title"/>
          </p:nvPr>
        </p:nvSpPr>
        <p:spPr>
          <a:xfrm>
            <a:off x="490250" y="526350"/>
            <a:ext cx="8038500" cy="409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5400"/>
              <a:buNone/>
            </a:pPr>
            <a:r>
              <a:rPr lang="en" sz="5000">
                <a:latin typeface="Verdana"/>
                <a:ea typeface="Verdana"/>
                <a:cs typeface="Verdana"/>
                <a:sym typeface="Verdana"/>
              </a:rPr>
              <a:t>A child is the most needy person in our society and the greatest need is love.</a:t>
            </a:r>
            <a:endParaRPr sz="5000">
              <a:latin typeface="Verdana"/>
              <a:ea typeface="Verdana"/>
              <a:cs typeface="Verdana"/>
              <a:sym typeface="Verdana"/>
            </a:endParaRPr>
          </a:p>
          <a:p>
            <a:pPr indent="0" lvl="0" marL="0" rtl="0" algn="l">
              <a:lnSpc>
                <a:spcPct val="115000"/>
              </a:lnSpc>
              <a:spcBef>
                <a:spcPts val="0"/>
              </a:spcBef>
              <a:spcAft>
                <a:spcPts val="0"/>
              </a:spcAft>
              <a:buSzPts val="5400"/>
              <a:buNone/>
            </a:pPr>
            <a:r>
              <a:t/>
            </a:r>
            <a:endParaRPr sz="2000">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lang="en" sz="2000">
                <a:latin typeface="Arial"/>
                <a:ea typeface="Arial"/>
                <a:cs typeface="Arial"/>
                <a:sym typeface="Arial"/>
              </a:rPr>
              <a:t>How to Really Love Your Child by Ross Campbell, M.D.</a:t>
            </a:r>
            <a:endParaRPr sz="2000">
              <a:latin typeface="Arial"/>
              <a:ea typeface="Arial"/>
              <a:cs typeface="Arial"/>
              <a:sym typeface="Arial"/>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type="title"/>
          </p:nvPr>
        </p:nvSpPr>
        <p:spPr>
          <a:xfrm>
            <a:off x="185425" y="118775"/>
            <a:ext cx="8832600" cy="494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2800">
                <a:solidFill>
                  <a:srgbClr val="FFFFFF"/>
                </a:solidFill>
                <a:latin typeface="Verdana"/>
                <a:ea typeface="Verdana"/>
                <a:cs typeface="Verdana"/>
                <a:sym typeface="Verdana"/>
              </a:rPr>
              <a:t>Every child has an </a:t>
            </a:r>
            <a:r>
              <a:rPr lang="en" sz="2800" u="sng">
                <a:solidFill>
                  <a:srgbClr val="FFFFFF"/>
                </a:solidFill>
                <a:latin typeface="Verdana"/>
                <a:ea typeface="Verdana"/>
                <a:cs typeface="Verdana"/>
                <a:sym typeface="Verdana"/>
              </a:rPr>
              <a:t>emotional tank,</a:t>
            </a:r>
            <a:r>
              <a:rPr lang="en" sz="2800">
                <a:solidFill>
                  <a:srgbClr val="FFFFFF"/>
                </a:solidFill>
                <a:latin typeface="Verdana"/>
                <a:ea typeface="Verdana"/>
                <a:cs typeface="Verdana"/>
                <a:sym typeface="Verdana"/>
              </a:rPr>
              <a:t> a place of emotional strength that can fuel him through the challenging days of childhood and adolescence. Just as cars are powered by reserves in the gas tank, our children are fueled from their </a:t>
            </a:r>
            <a:r>
              <a:rPr lang="en" sz="2800" u="sng">
                <a:solidFill>
                  <a:srgbClr val="FFFFFF"/>
                </a:solidFill>
                <a:latin typeface="Verdana"/>
                <a:ea typeface="Verdana"/>
                <a:cs typeface="Verdana"/>
                <a:sym typeface="Verdana"/>
              </a:rPr>
              <a:t>emotional tanks</a:t>
            </a:r>
            <a:r>
              <a:rPr lang="en" sz="2800">
                <a:solidFill>
                  <a:srgbClr val="FFFFFF"/>
                </a:solidFill>
                <a:latin typeface="Verdana"/>
                <a:ea typeface="Verdana"/>
                <a:cs typeface="Verdana"/>
                <a:sym typeface="Verdana"/>
              </a:rPr>
              <a:t>. We must fill our children’s </a:t>
            </a:r>
            <a:r>
              <a:rPr lang="en" sz="2800" u="sng">
                <a:solidFill>
                  <a:srgbClr val="FFFFFF"/>
                </a:solidFill>
                <a:latin typeface="Verdana"/>
                <a:ea typeface="Verdana"/>
                <a:cs typeface="Verdana"/>
                <a:sym typeface="Verdana"/>
              </a:rPr>
              <a:t>emotional tanks</a:t>
            </a:r>
            <a:r>
              <a:rPr lang="en" sz="2800">
                <a:solidFill>
                  <a:srgbClr val="FFFFFF"/>
                </a:solidFill>
                <a:latin typeface="Verdana"/>
                <a:ea typeface="Verdana"/>
                <a:cs typeface="Verdana"/>
                <a:sym typeface="Verdana"/>
              </a:rPr>
              <a:t> for them to operate as they should and reach their potential.</a:t>
            </a:r>
            <a:endParaRPr sz="2800">
              <a:solidFill>
                <a:srgbClr val="FFFFFF"/>
              </a:solidFill>
              <a:latin typeface="Verdana"/>
              <a:ea typeface="Verdana"/>
              <a:cs typeface="Verdana"/>
              <a:sym typeface="Verdana"/>
            </a:endParaRPr>
          </a:p>
          <a:p>
            <a:pPr indent="0" lvl="0" marL="0" rtl="0" algn="l">
              <a:lnSpc>
                <a:spcPct val="120000"/>
              </a:lnSpc>
              <a:spcBef>
                <a:spcPts val="0"/>
              </a:spcBef>
              <a:spcAft>
                <a:spcPts val="0"/>
              </a:spcAft>
              <a:buClr>
                <a:schemeClr val="dk2"/>
              </a:buClr>
              <a:buSzPts val="1100"/>
              <a:buFont typeface="Arial"/>
              <a:buNone/>
            </a:pPr>
            <a:r>
              <a:rPr lang="en" sz="2000">
                <a:latin typeface="Verdana"/>
                <a:ea typeface="Verdana"/>
                <a:cs typeface="Verdana"/>
                <a:sym typeface="Verdana"/>
              </a:rPr>
              <a:t>The 5 Love Languages of Children</a:t>
            </a:r>
            <a:endParaRPr sz="2000">
              <a:latin typeface="Verdana"/>
              <a:ea typeface="Verdana"/>
              <a:cs typeface="Verdana"/>
              <a:sym typeface="Verdana"/>
            </a:endParaRPr>
          </a:p>
          <a:p>
            <a:pPr indent="0" lvl="0" marL="0" rtl="0" algn="l">
              <a:lnSpc>
                <a:spcPct val="120000"/>
              </a:lnSpc>
              <a:spcBef>
                <a:spcPts val="0"/>
              </a:spcBef>
              <a:spcAft>
                <a:spcPts val="0"/>
              </a:spcAft>
              <a:buClr>
                <a:schemeClr val="dk2"/>
              </a:buClr>
              <a:buSzPts val="1100"/>
              <a:buFont typeface="Arial"/>
              <a:buNone/>
            </a:pPr>
            <a:r>
              <a:rPr lang="en" sz="2000">
                <a:latin typeface="Verdana"/>
                <a:ea typeface="Verdana"/>
                <a:cs typeface="Verdana"/>
                <a:sym typeface="Verdana"/>
              </a:rPr>
              <a:t>By Dr. Gary Chapman and Ross Campbell, M.D.</a:t>
            </a:r>
            <a:endParaRPr/>
          </a:p>
        </p:txBody>
      </p:sp>
    </p:spTree>
  </p:cSld>
  <p:clrMapOvr>
    <a:masterClrMapping/>
  </p:clrMapOvr>
  <mc:AlternateContent>
    <mc:Choice Requires="p14">
      <p:transition spd="slow" p14:dur="700">
        <p14:flip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5"/>
          <p:cNvSpPr txBox="1"/>
          <p:nvPr>
            <p:ph type="title"/>
          </p:nvPr>
        </p:nvSpPr>
        <p:spPr>
          <a:xfrm>
            <a:off x="311700" y="225725"/>
            <a:ext cx="8520600" cy="7161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800">
                <a:highlight>
                  <a:schemeClr val="accent5"/>
                </a:highlight>
              </a:rPr>
              <a:t>How do we fill our child’s emotional love tank?</a:t>
            </a:r>
            <a:endParaRPr sz="3800">
              <a:highlight>
                <a:schemeClr val="accent5"/>
              </a:highlight>
            </a:endParaRPr>
          </a:p>
        </p:txBody>
      </p:sp>
      <p:sp>
        <p:nvSpPr>
          <p:cNvPr id="79" name="Google Shape;79;p5"/>
          <p:cNvSpPr txBox="1"/>
          <p:nvPr>
            <p:ph idx="1" type="body"/>
          </p:nvPr>
        </p:nvSpPr>
        <p:spPr>
          <a:xfrm>
            <a:off x="311700" y="1234075"/>
            <a:ext cx="8520600" cy="66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3000" u="sng">
                <a:solidFill>
                  <a:schemeClr val="lt1"/>
                </a:solidFill>
                <a:latin typeface="Merriweather"/>
                <a:ea typeface="Merriweather"/>
                <a:cs typeface="Merriweather"/>
                <a:sym typeface="Merriweather"/>
              </a:rPr>
              <a:t>Unconditional love</a:t>
            </a:r>
            <a:endParaRPr sz="3000" u="sng">
              <a:solidFill>
                <a:schemeClr val="lt1"/>
              </a:solidFill>
              <a:latin typeface="Merriweather"/>
              <a:ea typeface="Merriweather"/>
              <a:cs typeface="Merriweather"/>
              <a:sym typeface="Merriweather"/>
            </a:endParaRPr>
          </a:p>
          <a:p>
            <a:pPr indent="0" lvl="0" marL="0" rtl="0" algn="l">
              <a:lnSpc>
                <a:spcPct val="115000"/>
              </a:lnSpc>
              <a:spcBef>
                <a:spcPts val="1600"/>
              </a:spcBef>
              <a:spcAft>
                <a:spcPts val="0"/>
              </a:spcAft>
              <a:buClr>
                <a:schemeClr val="dk2"/>
              </a:buClr>
              <a:buSzPts val="1100"/>
              <a:buFont typeface="Arial"/>
              <a:buNone/>
            </a:pPr>
            <a:r>
              <a:t/>
            </a:r>
            <a:endParaRPr sz="2500">
              <a:latin typeface="Verdana"/>
              <a:ea typeface="Verdana"/>
              <a:cs typeface="Verdana"/>
              <a:sym typeface="Verdana"/>
            </a:endParaRPr>
          </a:p>
        </p:txBody>
      </p:sp>
      <p:sp>
        <p:nvSpPr>
          <p:cNvPr id="80" name="Google Shape;80;p5"/>
          <p:cNvSpPr txBox="1"/>
          <p:nvPr/>
        </p:nvSpPr>
        <p:spPr>
          <a:xfrm>
            <a:off x="311750" y="1916050"/>
            <a:ext cx="8520600" cy="7161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chemeClr val="lt1"/>
              </a:buClr>
              <a:buSzPts val="2500"/>
              <a:buFont typeface="Playfair Display"/>
              <a:buChar char="●"/>
            </a:pPr>
            <a:r>
              <a:rPr b="0" i="0" lang="en" sz="2500" u="none" cap="none" strike="noStrike">
                <a:solidFill>
                  <a:schemeClr val="lt1"/>
                </a:solidFill>
                <a:latin typeface="Playfair Display"/>
                <a:ea typeface="Playfair Display"/>
                <a:cs typeface="Playfair Display"/>
                <a:sym typeface="Playfair Display"/>
              </a:rPr>
              <a:t>No Matter What! (looks, abilities, disabilities, behavior)</a:t>
            </a:r>
            <a:endParaRPr b="0" i="0" sz="2500" u="none" cap="none" strike="noStrike">
              <a:solidFill>
                <a:schemeClr val="lt1"/>
              </a:solidFill>
              <a:latin typeface="Playfair Display"/>
              <a:ea typeface="Playfair Display"/>
              <a:cs typeface="Playfair Display"/>
              <a:sym typeface="Playfair Display"/>
            </a:endParaRPr>
          </a:p>
        </p:txBody>
      </p:sp>
      <p:sp>
        <p:nvSpPr>
          <p:cNvPr id="81" name="Google Shape;81;p5"/>
          <p:cNvSpPr txBox="1"/>
          <p:nvPr/>
        </p:nvSpPr>
        <p:spPr>
          <a:xfrm>
            <a:off x="311750" y="2571750"/>
            <a:ext cx="8520600" cy="7161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chemeClr val="lt1"/>
              </a:buClr>
              <a:buSzPts val="2500"/>
              <a:buFont typeface="Playfair Display"/>
              <a:buChar char="●"/>
            </a:pPr>
            <a:r>
              <a:rPr b="0" i="0" lang="en" sz="2500" u="none" cap="none" strike="noStrike">
                <a:solidFill>
                  <a:schemeClr val="lt1"/>
                </a:solidFill>
                <a:latin typeface="Playfair Display"/>
                <a:ea typeface="Playfair Display"/>
                <a:cs typeface="Playfair Display"/>
                <a:sym typeface="Playfair Display"/>
              </a:rPr>
              <a:t>This doesn’t mean we always </a:t>
            </a:r>
            <a:r>
              <a:rPr b="1" i="0" lang="en" sz="2500" u="sng" cap="none" strike="noStrike">
                <a:solidFill>
                  <a:schemeClr val="lt1"/>
                </a:solidFill>
                <a:latin typeface="Playfair Display"/>
                <a:ea typeface="Playfair Display"/>
                <a:cs typeface="Playfair Display"/>
                <a:sym typeface="Playfair Display"/>
              </a:rPr>
              <a:t>like</a:t>
            </a:r>
            <a:r>
              <a:rPr b="0" i="0" lang="en" sz="2500" u="none" cap="none" strike="noStrike">
                <a:solidFill>
                  <a:schemeClr val="lt1"/>
                </a:solidFill>
                <a:latin typeface="Playfair Display"/>
                <a:ea typeface="Playfair Display"/>
                <a:cs typeface="Playfair Display"/>
                <a:sym typeface="Playfair Display"/>
              </a:rPr>
              <a:t> their behavior</a:t>
            </a:r>
            <a:endParaRPr b="0" i="0" sz="2500" u="none" cap="none" strike="noStrike">
              <a:solidFill>
                <a:schemeClr val="lt1"/>
              </a:solidFill>
              <a:latin typeface="Playfair Display"/>
              <a:ea typeface="Playfair Display"/>
              <a:cs typeface="Playfair Display"/>
              <a:sym typeface="Playfair Display"/>
            </a:endParaRPr>
          </a:p>
        </p:txBody>
      </p:sp>
      <p:sp>
        <p:nvSpPr>
          <p:cNvPr id="82" name="Google Shape;82;p5"/>
          <p:cNvSpPr txBox="1"/>
          <p:nvPr/>
        </p:nvSpPr>
        <p:spPr>
          <a:xfrm>
            <a:off x="311750" y="3287850"/>
            <a:ext cx="8520600" cy="7161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chemeClr val="lt1"/>
              </a:buClr>
              <a:buSzPts val="2500"/>
              <a:buFont typeface="Playfair Display"/>
              <a:buChar char="●"/>
            </a:pPr>
            <a:r>
              <a:rPr b="0" i="0" lang="en" sz="2500" u="none" cap="none" strike="noStrike">
                <a:solidFill>
                  <a:schemeClr val="lt1"/>
                </a:solidFill>
                <a:latin typeface="Playfair Display"/>
                <a:ea typeface="Playfair Display"/>
                <a:cs typeface="Playfair Display"/>
                <a:sym typeface="Playfair Display"/>
              </a:rPr>
              <a:t>Not spoiling your child</a:t>
            </a:r>
            <a:endParaRPr b="0" i="0" sz="2500" u="none" cap="none" strike="noStrike">
              <a:solidFill>
                <a:schemeClr val="lt1"/>
              </a:solidFill>
              <a:latin typeface="Playfair Display"/>
              <a:ea typeface="Playfair Display"/>
              <a:cs typeface="Playfair Display"/>
              <a:sym typeface="Playfair Display"/>
            </a:endParaRPr>
          </a:p>
        </p:txBody>
      </p:sp>
      <p:sp>
        <p:nvSpPr>
          <p:cNvPr id="83" name="Google Shape;83;p5"/>
          <p:cNvSpPr txBox="1"/>
          <p:nvPr/>
        </p:nvSpPr>
        <p:spPr>
          <a:xfrm>
            <a:off x="311750" y="4003950"/>
            <a:ext cx="8520600" cy="7161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chemeClr val="lt1"/>
              </a:buClr>
              <a:buSzPts val="2500"/>
              <a:buFont typeface="Playfair Display"/>
              <a:buChar char="●"/>
            </a:pPr>
            <a:r>
              <a:rPr b="0" i="0" lang="en" sz="2500" u="none" cap="none" strike="noStrike">
                <a:solidFill>
                  <a:schemeClr val="lt1"/>
                </a:solidFill>
                <a:latin typeface="Playfair Display"/>
                <a:ea typeface="Playfair Display"/>
                <a:cs typeface="Playfair Display"/>
                <a:sym typeface="Playfair Display"/>
              </a:rPr>
              <a:t>Think of the alternative: Conditional love</a:t>
            </a:r>
            <a:endParaRPr b="0" i="0" sz="2500" u="none" cap="none" strike="noStrike">
              <a:solidFill>
                <a:schemeClr val="lt1"/>
              </a:solidFill>
              <a:latin typeface="Playfair Display"/>
              <a:ea typeface="Playfair Display"/>
              <a:cs typeface="Playfair Display"/>
              <a:sym typeface="Playfair Display"/>
            </a:endParaRPr>
          </a:p>
        </p:txBody>
      </p:sp>
      <p:sp>
        <p:nvSpPr>
          <p:cNvPr id="84" name="Google Shape;84;p5"/>
          <p:cNvSpPr txBox="1"/>
          <p:nvPr/>
        </p:nvSpPr>
        <p:spPr>
          <a:xfrm>
            <a:off x="806825" y="1044150"/>
            <a:ext cx="7880100" cy="3675900"/>
          </a:xfrm>
          <a:prstGeom prst="rect">
            <a:avLst/>
          </a:prstGeom>
          <a:solidFill>
            <a:srgbClr val="6AA84F"/>
          </a:solidFill>
          <a:ln cap="flat" cmpd="sng" w="762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Verdana"/>
                <a:ea typeface="Verdana"/>
                <a:cs typeface="Verdana"/>
                <a:sym typeface="Verdana"/>
              </a:rPr>
              <a:t>Unconditional love shows love to a child no matter what. We love regardless of what the child looks like; regardless of her assets, liabilities, or handicaps; regardless of what we expect her to be; and, most difficult of all, regardless of how she acts. This </a:t>
            </a:r>
            <a:r>
              <a:rPr b="1" i="0" lang="en" sz="2400" u="none" cap="none" strike="noStrike">
                <a:solidFill>
                  <a:srgbClr val="FFFFFF"/>
                </a:solidFill>
                <a:latin typeface="Verdana"/>
                <a:ea typeface="Verdana"/>
                <a:cs typeface="Verdana"/>
                <a:sym typeface="Verdana"/>
              </a:rPr>
              <a:t>does not mean that we like all of her behavior</a:t>
            </a:r>
            <a:r>
              <a:rPr b="0" i="0" lang="en" sz="2400" u="none" cap="none" strike="noStrike">
                <a:solidFill>
                  <a:srgbClr val="FFFFFF"/>
                </a:solidFill>
                <a:latin typeface="Verdana"/>
                <a:ea typeface="Verdana"/>
                <a:cs typeface="Verdana"/>
                <a:sym typeface="Verdana"/>
              </a:rPr>
              <a:t>. It does mean that </a:t>
            </a:r>
            <a:r>
              <a:rPr b="1" i="0" lang="en" sz="2400" u="none" cap="none" strike="noStrike">
                <a:solidFill>
                  <a:srgbClr val="FFFFFF"/>
                </a:solidFill>
                <a:latin typeface="Verdana"/>
                <a:ea typeface="Verdana"/>
                <a:cs typeface="Verdana"/>
                <a:sym typeface="Verdana"/>
              </a:rPr>
              <a:t>we give and show love to our child all the time</a:t>
            </a:r>
            <a:r>
              <a:rPr b="0" i="0" lang="en" sz="2400" u="none" cap="none" strike="noStrike">
                <a:solidFill>
                  <a:srgbClr val="FFFFFF"/>
                </a:solidFill>
                <a:latin typeface="Verdana"/>
                <a:ea typeface="Verdana"/>
                <a:cs typeface="Verdana"/>
                <a:sym typeface="Verdana"/>
              </a:rPr>
              <a:t>, even when her behavior is poor.</a:t>
            </a:r>
            <a:endParaRPr b="0" i="0" sz="2400" u="none" cap="none" strike="noStrike">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FFFFFF"/>
                </a:solidFill>
                <a:latin typeface="Verdana"/>
                <a:ea typeface="Verdana"/>
                <a:cs typeface="Verdana"/>
                <a:sym typeface="Verdana"/>
              </a:rPr>
              <a:t>5 Love Languages of Children</a:t>
            </a:r>
            <a:endParaRPr b="0" i="0" sz="1500" u="none" cap="none" strike="noStrike">
              <a:solidFill>
                <a:srgbClr val="FFFFFF"/>
              </a:solidFill>
              <a:latin typeface="Verdana"/>
              <a:ea typeface="Verdana"/>
              <a:cs typeface="Verdana"/>
              <a:sym typeface="Verdana"/>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7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7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7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7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00"/>
                                        <p:tgtEl>
                                          <p:spTgt spid="84"/>
                                        </p:tgtEl>
                                      </p:cBhvr>
                                    </p:animEffect>
                                    <p:set>
                                      <p:cBhvr>
                                        <p:cTn dur="1" fill="hold">
                                          <p:stCondLst>
                                            <p:cond delay="700"/>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7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7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txBox="1"/>
          <p:nvPr>
            <p:ph type="title"/>
          </p:nvPr>
        </p:nvSpPr>
        <p:spPr>
          <a:xfrm>
            <a:off x="311700" y="225725"/>
            <a:ext cx="8520600" cy="7161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800">
                <a:highlight>
                  <a:schemeClr val="accent5"/>
                </a:highlight>
              </a:rPr>
              <a:t>How do we fill our child’s emotional love tank?</a:t>
            </a:r>
            <a:endParaRPr sz="3800">
              <a:highlight>
                <a:schemeClr val="accent5"/>
              </a:highlight>
            </a:endParaRPr>
          </a:p>
        </p:txBody>
      </p:sp>
      <p:sp>
        <p:nvSpPr>
          <p:cNvPr id="90" name="Google Shape;90;p6"/>
          <p:cNvSpPr txBox="1"/>
          <p:nvPr>
            <p:ph idx="1" type="body"/>
          </p:nvPr>
        </p:nvSpPr>
        <p:spPr>
          <a:xfrm>
            <a:off x="311700" y="1234075"/>
            <a:ext cx="8520600" cy="66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3000" u="sng">
                <a:solidFill>
                  <a:schemeClr val="lt1"/>
                </a:solidFill>
                <a:latin typeface="Merriweather"/>
                <a:ea typeface="Merriweather"/>
                <a:cs typeface="Merriweather"/>
                <a:sym typeface="Merriweather"/>
              </a:rPr>
              <a:t>Conditional love</a:t>
            </a:r>
            <a:endParaRPr sz="2500">
              <a:latin typeface="Verdana"/>
              <a:ea typeface="Verdana"/>
              <a:cs typeface="Verdana"/>
              <a:sym typeface="Verdana"/>
            </a:endParaRPr>
          </a:p>
        </p:txBody>
      </p:sp>
      <p:sp>
        <p:nvSpPr>
          <p:cNvPr id="91" name="Google Shape;91;p6"/>
          <p:cNvSpPr txBox="1"/>
          <p:nvPr/>
        </p:nvSpPr>
        <p:spPr>
          <a:xfrm>
            <a:off x="311750" y="1916050"/>
            <a:ext cx="8520600" cy="7161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chemeClr val="lt1"/>
              </a:buClr>
              <a:buSzPts val="2500"/>
              <a:buFont typeface="Playfair Display"/>
              <a:buChar char="●"/>
            </a:pPr>
            <a:r>
              <a:rPr b="0" i="0" lang="en" sz="2500" u="none" cap="none" strike="noStrike">
                <a:solidFill>
                  <a:schemeClr val="lt1"/>
                </a:solidFill>
                <a:latin typeface="Playfair Display"/>
                <a:ea typeface="Playfair Display"/>
                <a:cs typeface="Playfair Display"/>
                <a:sym typeface="Playfair Display"/>
              </a:rPr>
              <a:t>Confusing and causes insecurity</a:t>
            </a:r>
            <a:endParaRPr b="0" i="0" sz="2500" u="none" cap="none" strike="noStrike">
              <a:solidFill>
                <a:schemeClr val="lt1"/>
              </a:solidFill>
              <a:latin typeface="Playfair Display"/>
              <a:ea typeface="Playfair Display"/>
              <a:cs typeface="Playfair Display"/>
              <a:sym typeface="Playfair Display"/>
            </a:endParaRPr>
          </a:p>
        </p:txBody>
      </p:sp>
      <p:sp>
        <p:nvSpPr>
          <p:cNvPr id="92" name="Google Shape;92;p6"/>
          <p:cNvSpPr txBox="1"/>
          <p:nvPr/>
        </p:nvSpPr>
        <p:spPr>
          <a:xfrm>
            <a:off x="311750" y="2571750"/>
            <a:ext cx="8520600" cy="7161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chemeClr val="lt1"/>
              </a:buClr>
              <a:buSzPts val="2500"/>
              <a:buFont typeface="Playfair Display"/>
              <a:buChar char="●"/>
            </a:pPr>
            <a:r>
              <a:rPr b="0" i="0" lang="en" sz="2500" u="none" cap="none" strike="noStrike">
                <a:solidFill>
                  <a:schemeClr val="lt1"/>
                </a:solidFill>
                <a:latin typeface="Playfair Display"/>
                <a:ea typeface="Playfair Display"/>
                <a:cs typeface="Playfair Display"/>
                <a:sym typeface="Playfair Display"/>
              </a:rPr>
              <a:t>Anxiety and emotional problems</a:t>
            </a:r>
            <a:endParaRPr b="0" i="0" sz="2500" u="none" cap="none" strike="noStrike">
              <a:solidFill>
                <a:schemeClr val="lt1"/>
              </a:solidFill>
              <a:latin typeface="Playfair Display"/>
              <a:ea typeface="Playfair Display"/>
              <a:cs typeface="Playfair Display"/>
              <a:sym typeface="Playfair Display"/>
            </a:endParaRPr>
          </a:p>
        </p:txBody>
      </p:sp>
      <p:sp>
        <p:nvSpPr>
          <p:cNvPr id="93" name="Google Shape;93;p6"/>
          <p:cNvSpPr txBox="1"/>
          <p:nvPr/>
        </p:nvSpPr>
        <p:spPr>
          <a:xfrm>
            <a:off x="311750" y="3287850"/>
            <a:ext cx="8520600" cy="7161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chemeClr val="lt1"/>
              </a:buClr>
              <a:buSzPts val="2500"/>
              <a:buFont typeface="Playfair Display"/>
              <a:buChar char="●"/>
            </a:pPr>
            <a:r>
              <a:rPr b="0" i="0" lang="en" sz="2500" u="none" cap="none" strike="noStrike">
                <a:solidFill>
                  <a:schemeClr val="lt1"/>
                </a:solidFill>
                <a:latin typeface="Playfair Display"/>
                <a:ea typeface="Playfair Display"/>
                <a:cs typeface="Playfair Display"/>
                <a:sym typeface="Playfair Display"/>
              </a:rPr>
              <a:t>How has this affected you?</a:t>
            </a:r>
            <a:endParaRPr b="0" i="0" sz="2500" u="none" cap="none" strike="noStrike">
              <a:solidFill>
                <a:schemeClr val="lt1"/>
              </a:solidFill>
              <a:latin typeface="Playfair Display"/>
              <a:ea typeface="Playfair Display"/>
              <a:cs typeface="Playfair Display"/>
              <a:sym typeface="Playfair Display"/>
            </a:endParaRPr>
          </a:p>
        </p:txBody>
      </p:sp>
      <p:sp>
        <p:nvSpPr>
          <p:cNvPr id="94" name="Google Shape;94;p6"/>
          <p:cNvSpPr txBox="1"/>
          <p:nvPr/>
        </p:nvSpPr>
        <p:spPr>
          <a:xfrm>
            <a:off x="311750" y="4003950"/>
            <a:ext cx="8520600" cy="7161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chemeClr val="lt1"/>
              </a:buClr>
              <a:buSzPts val="2500"/>
              <a:buFont typeface="Playfair Display"/>
              <a:buChar char="●"/>
            </a:pPr>
            <a:r>
              <a:rPr b="0" i="0" lang="en" sz="2500" u="none" cap="none" strike="noStrike">
                <a:solidFill>
                  <a:schemeClr val="lt1"/>
                </a:solidFill>
                <a:latin typeface="Playfair Display"/>
                <a:ea typeface="Playfair Display"/>
                <a:cs typeface="Playfair Display"/>
                <a:sym typeface="Playfair Display"/>
              </a:rPr>
              <a:t>We will lose our voice in our kids lives</a:t>
            </a:r>
            <a:endParaRPr b="0" i="0" sz="2500" u="none" cap="none" strike="noStrike">
              <a:solidFill>
                <a:schemeClr val="lt1"/>
              </a:solidFill>
              <a:latin typeface="Playfair Display"/>
              <a:ea typeface="Playfair Display"/>
              <a:cs typeface="Playfair Display"/>
              <a:sym typeface="Playfair Display"/>
            </a:endParaRPr>
          </a:p>
        </p:txBody>
      </p:sp>
      <p:sp>
        <p:nvSpPr>
          <p:cNvPr id="95" name="Google Shape;95;p6"/>
          <p:cNvSpPr txBox="1"/>
          <p:nvPr/>
        </p:nvSpPr>
        <p:spPr>
          <a:xfrm>
            <a:off x="1821925" y="1197475"/>
            <a:ext cx="6864900" cy="3559200"/>
          </a:xfrm>
          <a:prstGeom prst="rect">
            <a:avLst/>
          </a:prstGeom>
          <a:solidFill>
            <a:srgbClr val="6AA84F"/>
          </a:solidFill>
          <a:ln cap="flat" cmpd="sng" w="762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500"/>
              <a:buFont typeface="Arial"/>
              <a:buNone/>
            </a:pPr>
            <a:r>
              <a:rPr b="0" i="0" lang="en" sz="2500" u="none" cap="none" strike="noStrike">
                <a:solidFill>
                  <a:schemeClr val="lt1"/>
                </a:solidFill>
                <a:latin typeface="Verdana"/>
                <a:ea typeface="Verdana"/>
                <a:cs typeface="Verdana"/>
                <a:sym typeface="Verdana"/>
              </a:rPr>
              <a:t>If I love my child only when they please me (conditional love)...they will not feel genuinely loved. This in turn will make them insecure, damage their self image, and actually prevent them from moving on to better self control and more mature behavior.</a:t>
            </a:r>
            <a:endParaRPr b="0" i="0" sz="2500" u="none" cap="none" strike="noStrike">
              <a:solidFill>
                <a:schemeClr val="lt1"/>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lt1"/>
                </a:solidFill>
                <a:latin typeface="Verdana"/>
                <a:ea typeface="Verdana"/>
                <a:cs typeface="Verdana"/>
                <a:sym typeface="Verdana"/>
              </a:rPr>
              <a:t>How to Really Love Your Child</a:t>
            </a:r>
            <a:endParaRPr b="0" i="0" sz="1500" u="none" cap="none" strike="noStrike">
              <a:solidFill>
                <a:schemeClr val="lt1"/>
              </a:solidFill>
              <a:latin typeface="Verdana"/>
              <a:ea typeface="Verdana"/>
              <a:cs typeface="Verdana"/>
              <a:sym typeface="Verdana"/>
            </a:endParaRPr>
          </a:p>
        </p:txBody>
      </p:sp>
      <p:sp>
        <p:nvSpPr>
          <p:cNvPr id="96" name="Google Shape;96;p6"/>
          <p:cNvSpPr txBox="1"/>
          <p:nvPr/>
        </p:nvSpPr>
        <p:spPr>
          <a:xfrm>
            <a:off x="2257975" y="1039850"/>
            <a:ext cx="5992800" cy="3716700"/>
          </a:xfrm>
          <a:prstGeom prst="rect">
            <a:avLst/>
          </a:prstGeom>
          <a:solidFill>
            <a:schemeClr val="accent5"/>
          </a:solidFill>
          <a:ln cap="flat" cmpd="sng" w="762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100"/>
              <a:buFont typeface="Arial"/>
              <a:buNone/>
            </a:pPr>
            <a:r>
              <a:rPr b="0" i="0" lang="en" sz="2100" u="none" cap="none" strike="noStrike">
                <a:solidFill>
                  <a:srgbClr val="FFFFFF"/>
                </a:solidFill>
                <a:latin typeface="Verdana"/>
                <a:ea typeface="Verdana"/>
                <a:cs typeface="Verdana"/>
                <a:sym typeface="Verdana"/>
              </a:rPr>
              <a:t>If I love them only when they meet my requirements or expectations, they will feel incompetent and will believe it is pointless to do their best, since it is never enough. They will always be plagued by insecurity, anxiety, low self-esteem, and anger. To guard against this, I need to often remind myself of my responsibility for their total growth.</a:t>
            </a:r>
            <a:endParaRPr b="0" i="0" sz="1500" u="none" cap="none" strike="noStrike">
              <a:solidFill>
                <a:srgbClr val="FFFFFF"/>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FFFFFF"/>
                </a:solidFill>
                <a:latin typeface="Verdana"/>
                <a:ea typeface="Verdana"/>
                <a:cs typeface="Verdana"/>
                <a:sym typeface="Verdana"/>
              </a:rPr>
              <a:t>The 5 Love Languages of Children </a:t>
            </a:r>
            <a:endParaRPr b="0" i="0" sz="1500" u="none" cap="none" strike="noStrike">
              <a:solidFill>
                <a:srgbClr val="FFFFFF"/>
              </a:solidFill>
              <a:latin typeface="Verdana"/>
              <a:ea typeface="Verdana"/>
              <a:cs typeface="Verdana"/>
              <a:sym typeface="Verdana"/>
            </a:endParaRPr>
          </a:p>
        </p:txBody>
      </p:sp>
      <p:sp>
        <p:nvSpPr>
          <p:cNvPr id="97" name="Google Shape;97;p6"/>
          <p:cNvSpPr txBox="1"/>
          <p:nvPr/>
        </p:nvSpPr>
        <p:spPr>
          <a:xfrm>
            <a:off x="311750" y="921500"/>
            <a:ext cx="8520600" cy="3953400"/>
          </a:xfrm>
          <a:prstGeom prst="rect">
            <a:avLst/>
          </a:prstGeom>
          <a:solidFill>
            <a:srgbClr val="6AA84F"/>
          </a:solidFill>
          <a:ln cap="flat" cmpd="sng" w="762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0" i="0" lang="en" sz="2100" u="none" cap="none" strike="noStrike">
                <a:solidFill>
                  <a:srgbClr val="FFFFFF"/>
                </a:solidFill>
                <a:latin typeface="Verdana"/>
                <a:ea typeface="Verdana"/>
                <a:cs typeface="Verdana"/>
                <a:sym typeface="Verdana"/>
              </a:rPr>
              <a:t>A child who does not feel genuinely loved and accepted, however, has real difficulty identifying with parents and their values. Without a strong, healthy love-bond, a child reacts to parental guidance with anger, hostility, and resentment. He or she views each parental request (or command) as an imposition and learns to resist it. In severe cases, a child learns to consider each parental request with such resentment that the child’s total orientation to parental (and eventually to all) authority is one of doing exactly the opposite of what is expected. </a:t>
            </a:r>
            <a:r>
              <a:rPr b="0" i="0" lang="en" sz="1500" u="none" cap="none" strike="noStrike">
                <a:solidFill>
                  <a:srgbClr val="FFFFFF"/>
                </a:solidFill>
                <a:latin typeface="Verdana"/>
                <a:ea typeface="Verdana"/>
                <a:cs typeface="Verdana"/>
                <a:sym typeface="Verdana"/>
              </a:rPr>
              <a:t>How to Really Love Your Child</a:t>
            </a:r>
            <a:endParaRPr b="0" i="0" sz="1500" u="none" cap="none" strike="noStrike">
              <a:solidFill>
                <a:srgbClr val="FFFFFF"/>
              </a:solidFill>
              <a:latin typeface="Verdana"/>
              <a:ea typeface="Verdana"/>
              <a:cs typeface="Verdana"/>
              <a:sym typeface="Verdana"/>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7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7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7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00"/>
                                        <p:tgtEl>
                                          <p:spTgt spid="95"/>
                                        </p:tgtEl>
                                      </p:cBhvr>
                                    </p:animEffect>
                                    <p:set>
                                      <p:cBhvr>
                                        <p:cTn dur="1" fill="hold">
                                          <p:stCondLst>
                                            <p:cond delay="700"/>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700"/>
                                        <p:tgtEl>
                                          <p:spTgt spid="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7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00"/>
                                        <p:tgtEl>
                                          <p:spTgt spid="96"/>
                                        </p:tgtEl>
                                      </p:cBhvr>
                                    </p:animEffect>
                                    <p:set>
                                      <p:cBhvr>
                                        <p:cTn dur="1" fill="hold">
                                          <p:stCondLst>
                                            <p:cond delay="700"/>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7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7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7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00"/>
                                        <p:tgtEl>
                                          <p:spTgt spid="97"/>
                                        </p:tgtEl>
                                      </p:cBhvr>
                                    </p:animEffect>
                                    <p:set>
                                      <p:cBhvr>
                                        <p:cTn dur="1" fill="hold">
                                          <p:stCondLst>
                                            <p:cond delay="700"/>
                                          </p:stCondLst>
                                        </p:cTn>
                                        <p:tgtEl>
                                          <p:spTgt spid="9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1" name="Shape 101"/>
        <p:cNvGrpSpPr/>
        <p:nvPr/>
      </p:nvGrpSpPr>
      <p:grpSpPr>
        <a:xfrm>
          <a:off x="0" y="0"/>
          <a:ext cx="0" cy="0"/>
          <a:chOff x="0" y="0"/>
          <a:chExt cx="0" cy="0"/>
        </a:xfrm>
      </p:grpSpPr>
      <p:sp>
        <p:nvSpPr>
          <p:cNvPr id="102" name="Google Shape;102;p7"/>
          <p:cNvSpPr txBox="1"/>
          <p:nvPr>
            <p:ph type="title"/>
          </p:nvPr>
        </p:nvSpPr>
        <p:spPr>
          <a:xfrm>
            <a:off x="304425" y="238950"/>
            <a:ext cx="8581200" cy="46674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lang="en" sz="3000">
                <a:latin typeface="Verdana"/>
                <a:ea typeface="Verdana"/>
                <a:cs typeface="Verdana"/>
                <a:sym typeface="Verdana"/>
              </a:rPr>
              <a:t>Love is patient and kind. Love is not jealous or boastful or proud</a:t>
            </a:r>
            <a:r>
              <a:rPr b="1" lang="en" sz="3000">
                <a:latin typeface="Verdana"/>
                <a:ea typeface="Verdana"/>
                <a:cs typeface="Verdana"/>
                <a:sym typeface="Verdana"/>
              </a:rPr>
              <a:t> </a:t>
            </a:r>
            <a:r>
              <a:rPr lang="en" sz="3000">
                <a:latin typeface="Verdana"/>
                <a:ea typeface="Verdana"/>
                <a:cs typeface="Verdana"/>
                <a:sym typeface="Verdana"/>
              </a:rPr>
              <a:t>or rude. It does not demand its own way. It is not irritable, and it keeps no record of being wronged. </a:t>
            </a:r>
            <a:r>
              <a:rPr b="1" lang="en" sz="3000">
                <a:latin typeface="Verdana"/>
                <a:ea typeface="Verdana"/>
                <a:cs typeface="Verdana"/>
                <a:sym typeface="Verdana"/>
              </a:rPr>
              <a:t> </a:t>
            </a:r>
            <a:r>
              <a:rPr lang="en" sz="3000">
                <a:latin typeface="Verdana"/>
                <a:ea typeface="Verdana"/>
                <a:cs typeface="Verdana"/>
                <a:sym typeface="Verdana"/>
              </a:rPr>
              <a:t>It does not rejoice about injustice but rejoices whenever the truth wins out. Love never gives up, never loses faith, is always hopeful, and endures through every circumstance.</a:t>
            </a:r>
            <a:endParaRPr sz="3000">
              <a:latin typeface="Verdana"/>
              <a:ea typeface="Verdana"/>
              <a:cs typeface="Verdana"/>
              <a:sym typeface="Verdana"/>
            </a:endParaRPr>
          </a:p>
          <a:p>
            <a:pPr indent="0" lvl="0" marL="0" rtl="0" algn="l">
              <a:lnSpc>
                <a:spcPct val="100000"/>
              </a:lnSpc>
              <a:spcBef>
                <a:spcPts val="0"/>
              </a:spcBef>
              <a:spcAft>
                <a:spcPts val="0"/>
              </a:spcAft>
              <a:buClr>
                <a:schemeClr val="dk2"/>
              </a:buClr>
              <a:buSzPts val="1100"/>
              <a:buFont typeface="Arial"/>
              <a:buNone/>
            </a:pPr>
            <a:r>
              <a:t/>
            </a:r>
            <a:endParaRPr sz="2400">
              <a:latin typeface="Verdana"/>
              <a:ea typeface="Verdana"/>
              <a:cs typeface="Verdana"/>
              <a:sym typeface="Verdana"/>
            </a:endParaRPr>
          </a:p>
          <a:p>
            <a:pPr indent="0" lvl="0" marL="0" rtl="0" algn="l">
              <a:lnSpc>
                <a:spcPct val="100000"/>
              </a:lnSpc>
              <a:spcBef>
                <a:spcPts val="0"/>
              </a:spcBef>
              <a:spcAft>
                <a:spcPts val="0"/>
              </a:spcAft>
              <a:buClr>
                <a:schemeClr val="dk2"/>
              </a:buClr>
              <a:buSzPts val="1100"/>
              <a:buFont typeface="Arial"/>
              <a:buNone/>
            </a:pPr>
            <a:r>
              <a:rPr lang="en" sz="2400">
                <a:latin typeface="Verdana"/>
                <a:ea typeface="Verdana"/>
                <a:cs typeface="Verdana"/>
                <a:sym typeface="Verdana"/>
              </a:rPr>
              <a:t>1 Corinthians 13:4-7 NLT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1B47"/>
        </a:solidFill>
      </p:bgPr>
    </p:bg>
    <p:spTree>
      <p:nvGrpSpPr>
        <p:cNvPr id="106" name="Shape 106"/>
        <p:cNvGrpSpPr/>
        <p:nvPr/>
      </p:nvGrpSpPr>
      <p:grpSpPr>
        <a:xfrm>
          <a:off x="0" y="0"/>
          <a:ext cx="0" cy="0"/>
          <a:chOff x="0" y="0"/>
          <a:chExt cx="0" cy="0"/>
        </a:xfrm>
      </p:grpSpPr>
      <p:sp>
        <p:nvSpPr>
          <p:cNvPr id="107" name="Google Shape;107;p8"/>
          <p:cNvSpPr txBox="1"/>
          <p:nvPr>
            <p:ph type="title"/>
          </p:nvPr>
        </p:nvSpPr>
        <p:spPr>
          <a:xfrm>
            <a:off x="311700" y="216425"/>
            <a:ext cx="8520600" cy="7161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800"/>
              <a:t>How do we fill our child’s emotional love tank?</a:t>
            </a:r>
            <a:endParaRPr sz="3800"/>
          </a:p>
        </p:txBody>
      </p:sp>
      <p:sp>
        <p:nvSpPr>
          <p:cNvPr id="108" name="Google Shape;108;p8"/>
          <p:cNvSpPr txBox="1"/>
          <p:nvPr/>
        </p:nvSpPr>
        <p:spPr>
          <a:xfrm>
            <a:off x="311700" y="11754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 sz="3500" u="sng" cap="none" strike="noStrike">
                <a:solidFill>
                  <a:schemeClr val="lt1"/>
                </a:solidFill>
                <a:latin typeface="Merriweather"/>
                <a:ea typeface="Merriweather"/>
                <a:cs typeface="Merriweather"/>
                <a:sym typeface="Merriweather"/>
              </a:rPr>
              <a:t>How to Really Love Your Child</a:t>
            </a:r>
            <a:endParaRPr b="0" i="0" sz="3500" u="sng" cap="none" strike="noStrike">
              <a:solidFill>
                <a:schemeClr val="lt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layfair Display"/>
              <a:ea typeface="Playfair Display"/>
              <a:cs typeface="Playfair Display"/>
              <a:sym typeface="Playfair Display"/>
            </a:endParaRPr>
          </a:p>
        </p:txBody>
      </p:sp>
      <p:sp>
        <p:nvSpPr>
          <p:cNvPr id="109" name="Google Shape;109;p8"/>
          <p:cNvSpPr txBox="1"/>
          <p:nvPr/>
        </p:nvSpPr>
        <p:spPr>
          <a:xfrm>
            <a:off x="311700" y="1991100"/>
            <a:ext cx="4260300" cy="5727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chemeClr val="lt1"/>
              </a:buClr>
              <a:buSzPts val="3000"/>
              <a:buFont typeface="Playfair Display"/>
              <a:buChar char="●"/>
            </a:pPr>
            <a:r>
              <a:rPr b="0" i="0" lang="en" sz="3000" u="none" cap="none" strike="noStrike">
                <a:solidFill>
                  <a:schemeClr val="lt1"/>
                </a:solidFill>
                <a:latin typeface="Playfair Display"/>
                <a:ea typeface="Playfair Display"/>
                <a:cs typeface="Playfair Display"/>
                <a:sym typeface="Playfair Display"/>
              </a:rPr>
              <a:t>Eye Contact</a:t>
            </a:r>
            <a:endParaRPr b="0" i="0" sz="3000" u="none" cap="none" strike="noStrike">
              <a:solidFill>
                <a:schemeClr val="lt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Playfair Display"/>
              <a:ea typeface="Playfair Display"/>
              <a:cs typeface="Playfair Display"/>
              <a:sym typeface="Playfair Display"/>
            </a:endParaRPr>
          </a:p>
        </p:txBody>
      </p:sp>
      <p:sp>
        <p:nvSpPr>
          <p:cNvPr id="110" name="Google Shape;110;p8"/>
          <p:cNvSpPr txBox="1"/>
          <p:nvPr/>
        </p:nvSpPr>
        <p:spPr>
          <a:xfrm>
            <a:off x="311700" y="2621675"/>
            <a:ext cx="4260300" cy="5727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chemeClr val="lt1"/>
              </a:buClr>
              <a:buSzPts val="3000"/>
              <a:buFont typeface="Playfair Display"/>
              <a:buChar char="●"/>
            </a:pPr>
            <a:r>
              <a:rPr b="0" i="0" lang="en" sz="3000" u="none" cap="none" strike="noStrike">
                <a:solidFill>
                  <a:schemeClr val="lt1"/>
                </a:solidFill>
                <a:latin typeface="Playfair Display"/>
                <a:ea typeface="Playfair Display"/>
                <a:cs typeface="Playfair Display"/>
                <a:sym typeface="Playfair Display"/>
              </a:rPr>
              <a:t>Physical Contact</a:t>
            </a:r>
            <a:endParaRPr b="0" i="0" sz="3000" u="none" cap="none" strike="noStrike">
              <a:solidFill>
                <a:schemeClr val="lt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layfair Display"/>
              <a:ea typeface="Playfair Display"/>
              <a:cs typeface="Playfair Display"/>
              <a:sym typeface="Playfair Display"/>
            </a:endParaRPr>
          </a:p>
        </p:txBody>
      </p:sp>
      <p:sp>
        <p:nvSpPr>
          <p:cNvPr id="111" name="Google Shape;111;p8"/>
          <p:cNvSpPr txBox="1"/>
          <p:nvPr/>
        </p:nvSpPr>
        <p:spPr>
          <a:xfrm>
            <a:off x="311700" y="3252250"/>
            <a:ext cx="4260300" cy="5727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chemeClr val="lt1"/>
              </a:buClr>
              <a:buSzPts val="3000"/>
              <a:buFont typeface="Playfair Display"/>
              <a:buChar char="●"/>
            </a:pPr>
            <a:r>
              <a:rPr b="0" i="0" lang="en" sz="3000" u="none" cap="none" strike="noStrike">
                <a:solidFill>
                  <a:schemeClr val="lt1"/>
                </a:solidFill>
                <a:latin typeface="Playfair Display"/>
                <a:ea typeface="Playfair Display"/>
                <a:cs typeface="Playfair Display"/>
                <a:sym typeface="Playfair Display"/>
              </a:rPr>
              <a:t>Focused attention</a:t>
            </a:r>
            <a:endParaRPr b="0" i="0" sz="3000" u="none" cap="none" strike="noStrike">
              <a:solidFill>
                <a:schemeClr val="lt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Playfair Display"/>
              <a:ea typeface="Playfair Display"/>
              <a:cs typeface="Playfair Display"/>
              <a:sym typeface="Playfair Display"/>
            </a:endParaRPr>
          </a:p>
        </p:txBody>
      </p:sp>
      <p:sp>
        <p:nvSpPr>
          <p:cNvPr id="112" name="Google Shape;112;p8"/>
          <p:cNvSpPr txBox="1"/>
          <p:nvPr/>
        </p:nvSpPr>
        <p:spPr>
          <a:xfrm>
            <a:off x="3766250" y="1905825"/>
            <a:ext cx="5066100" cy="2505900"/>
          </a:xfrm>
          <a:prstGeom prst="rect">
            <a:avLst/>
          </a:prstGeom>
          <a:solidFill>
            <a:srgbClr val="6AA84F"/>
          </a:solidFill>
          <a:ln cap="flat" cmpd="sng" w="762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chemeClr val="lt1"/>
                </a:solidFill>
                <a:latin typeface="Verdana"/>
                <a:ea typeface="Verdana"/>
                <a:cs typeface="Verdana"/>
                <a:sym typeface="Verdana"/>
              </a:rPr>
              <a:t>The more a parent makes eye contact with a child as a means of expressing love, the more the child is nourished with love and the fuller the child’s emotional tank is.</a:t>
            </a:r>
            <a:endParaRPr b="0" i="0" sz="2500" u="none" cap="none" strike="noStrike">
              <a:solidFill>
                <a:schemeClr val="lt1"/>
              </a:solidFill>
              <a:latin typeface="Verdana"/>
              <a:ea typeface="Verdana"/>
              <a:cs typeface="Verdana"/>
              <a:sym typeface="Verdana"/>
            </a:endParaRPr>
          </a:p>
        </p:txBody>
      </p:sp>
      <p:sp>
        <p:nvSpPr>
          <p:cNvPr id="113" name="Google Shape;113;p8"/>
          <p:cNvSpPr txBox="1"/>
          <p:nvPr/>
        </p:nvSpPr>
        <p:spPr>
          <a:xfrm>
            <a:off x="3311975" y="1017725"/>
            <a:ext cx="5727600" cy="3780600"/>
          </a:xfrm>
          <a:prstGeom prst="rect">
            <a:avLst/>
          </a:prstGeom>
          <a:solidFill>
            <a:schemeClr val="accent5"/>
          </a:solidFill>
          <a:ln cap="flat" cmpd="sng" w="762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FFFFFF"/>
                </a:solidFill>
                <a:latin typeface="Verdana"/>
                <a:ea typeface="Verdana"/>
                <a:cs typeface="Verdana"/>
                <a:sym typeface="Verdana"/>
              </a:rPr>
              <a:t>It seems that the most obvious way of conveying love to a child is by physical contact. Surprisingly, studies show that most parents touch their children only when necessity demands it… These parents don't know the fantastic opportunities they are missing. Within their hands, they have a way of assuring their children’s emotional security and their own success as parents.</a:t>
            </a:r>
            <a:endParaRPr b="0" i="0" sz="2200" u="none" cap="none" strike="noStrike">
              <a:solidFill>
                <a:srgbClr val="FFFFFF"/>
              </a:solidFill>
              <a:latin typeface="Verdana"/>
              <a:ea typeface="Verdana"/>
              <a:cs typeface="Verdana"/>
              <a:sym typeface="Verdana"/>
            </a:endParaRPr>
          </a:p>
        </p:txBody>
      </p:sp>
      <p:sp>
        <p:nvSpPr>
          <p:cNvPr id="114" name="Google Shape;114;p8"/>
          <p:cNvSpPr txBox="1"/>
          <p:nvPr/>
        </p:nvSpPr>
        <p:spPr>
          <a:xfrm>
            <a:off x="3906575" y="1107300"/>
            <a:ext cx="4538400" cy="3780600"/>
          </a:xfrm>
          <a:prstGeom prst="rect">
            <a:avLst/>
          </a:prstGeom>
          <a:solidFill>
            <a:srgbClr val="6AA84F"/>
          </a:solidFill>
          <a:ln cap="flat" cmpd="sng" w="762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layfair Display"/>
                <a:ea typeface="Playfair Display"/>
                <a:cs typeface="Playfair Display"/>
                <a:sym typeface="Playfair Display"/>
              </a:rPr>
              <a:t>.</a:t>
            </a:r>
            <a:r>
              <a:rPr b="0" i="0" lang="en" sz="2300" u="none" cap="none" strike="noStrike">
                <a:solidFill>
                  <a:srgbClr val="FFFFFF"/>
                </a:solidFill>
                <a:latin typeface="Verdana"/>
                <a:ea typeface="Verdana"/>
                <a:cs typeface="Verdana"/>
                <a:sym typeface="Verdana"/>
              </a:rPr>
              <a:t>..giving your child full, undivided attention in such a way that the child feels without doubt completely loved; that the child is valuable enough in his or her own right to warrant parents’ undistracted watchfulness, appreciation and uncompromising regard.</a:t>
            </a:r>
            <a:endParaRPr b="0" i="0" sz="2300" u="none" cap="none" strike="noStrike">
              <a:solidFill>
                <a:srgbClr val="FFFFFF"/>
              </a:solidFill>
              <a:latin typeface="Verdana"/>
              <a:ea typeface="Verdana"/>
              <a:cs typeface="Verdana"/>
              <a:sym typeface="Verdana"/>
            </a:endParaRPr>
          </a:p>
        </p:txBody>
      </p:sp>
    </p:spTree>
  </p:cSld>
  <p:clrMapOvr>
    <a:masterClrMapping/>
  </p:clrMapOvr>
  <mc:AlternateContent>
    <mc:Choice Requires="p14">
      <p:transition spd="slow" p14:dur="7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700"/>
                                        <p:tgtEl>
                                          <p:spTgt spid="1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1B47"/>
        </a:solidFill>
      </p:bgPr>
    </p:bg>
    <p:spTree>
      <p:nvGrpSpPr>
        <p:cNvPr id="118" name="Shape 118"/>
        <p:cNvGrpSpPr/>
        <p:nvPr/>
      </p:nvGrpSpPr>
      <p:grpSpPr>
        <a:xfrm>
          <a:off x="0" y="0"/>
          <a:ext cx="0" cy="0"/>
          <a:chOff x="0" y="0"/>
          <a:chExt cx="0" cy="0"/>
        </a:xfrm>
      </p:grpSpPr>
      <p:sp>
        <p:nvSpPr>
          <p:cNvPr id="119" name="Google Shape;119;p9"/>
          <p:cNvSpPr txBox="1"/>
          <p:nvPr>
            <p:ph type="title"/>
          </p:nvPr>
        </p:nvSpPr>
        <p:spPr>
          <a:xfrm>
            <a:off x="311700" y="251375"/>
            <a:ext cx="8520600" cy="742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800"/>
              <a:t>How do we fill our child’s emotional love tank?</a:t>
            </a:r>
            <a:endParaRPr sz="3800"/>
          </a:p>
        </p:txBody>
      </p:sp>
      <p:sp>
        <p:nvSpPr>
          <p:cNvPr id="120" name="Google Shape;120;p9"/>
          <p:cNvSpPr txBox="1"/>
          <p:nvPr/>
        </p:nvSpPr>
        <p:spPr>
          <a:xfrm>
            <a:off x="311700" y="1246400"/>
            <a:ext cx="8520600" cy="74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 sz="3500" u="sng" cap="none" strike="noStrike">
                <a:solidFill>
                  <a:schemeClr val="lt1"/>
                </a:solidFill>
                <a:latin typeface="Playfair Display"/>
                <a:ea typeface="Playfair Display"/>
                <a:cs typeface="Playfair Display"/>
                <a:sym typeface="Playfair Display"/>
              </a:rPr>
              <a:t>Focused attention</a:t>
            </a:r>
            <a:endParaRPr b="0" i="0" sz="3500" u="sng" cap="none" strike="noStrike">
              <a:solidFill>
                <a:schemeClr val="lt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layfair Display"/>
              <a:ea typeface="Playfair Display"/>
              <a:cs typeface="Playfair Display"/>
              <a:sym typeface="Playfair Display"/>
            </a:endParaRPr>
          </a:p>
        </p:txBody>
      </p:sp>
      <p:sp>
        <p:nvSpPr>
          <p:cNvPr id="121" name="Google Shape;121;p9"/>
          <p:cNvSpPr txBox="1"/>
          <p:nvPr/>
        </p:nvSpPr>
        <p:spPr>
          <a:xfrm>
            <a:off x="311700" y="1989200"/>
            <a:ext cx="8520600" cy="5727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0"/>
              </a:spcBef>
              <a:spcAft>
                <a:spcPts val="0"/>
              </a:spcAft>
              <a:buClr>
                <a:schemeClr val="lt1"/>
              </a:buClr>
              <a:buSzPts val="3000"/>
              <a:buFont typeface="Merriweather"/>
              <a:buChar char="●"/>
            </a:pPr>
            <a:r>
              <a:rPr b="0" i="0" lang="en" sz="3000" u="none" cap="none" strike="noStrike">
                <a:solidFill>
                  <a:schemeClr val="lt1"/>
                </a:solidFill>
                <a:latin typeface="Merriweather"/>
                <a:ea typeface="Merriweather"/>
                <a:cs typeface="Merriweather"/>
                <a:sym typeface="Merriweather"/>
              </a:rPr>
              <a:t>Tyranny of the Urgent</a:t>
            </a:r>
            <a:endParaRPr b="0" i="0" sz="3000" u="none" cap="none" strike="noStrike">
              <a:solidFill>
                <a:schemeClr val="lt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Playfair Display"/>
              <a:ea typeface="Playfair Display"/>
              <a:cs typeface="Playfair Display"/>
              <a:sym typeface="Playfair Display"/>
            </a:endParaRPr>
          </a:p>
        </p:txBody>
      </p:sp>
      <p:sp>
        <p:nvSpPr>
          <p:cNvPr id="122" name="Google Shape;122;p9"/>
          <p:cNvSpPr txBox="1"/>
          <p:nvPr/>
        </p:nvSpPr>
        <p:spPr>
          <a:xfrm>
            <a:off x="311700" y="2813903"/>
            <a:ext cx="4260300" cy="7428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chemeClr val="lt1"/>
              </a:buClr>
              <a:buSzPts val="3000"/>
              <a:buFont typeface="Playfair Display"/>
              <a:buChar char="●"/>
            </a:pPr>
            <a:r>
              <a:rPr b="0" i="0" lang="en" sz="3000" u="none" cap="none" strike="noStrike">
                <a:solidFill>
                  <a:schemeClr val="lt1"/>
                </a:solidFill>
                <a:latin typeface="Playfair Display"/>
                <a:ea typeface="Playfair Display"/>
                <a:cs typeface="Playfair Display"/>
                <a:sym typeface="Playfair Display"/>
              </a:rPr>
              <a:t>One on one time</a:t>
            </a:r>
            <a:endParaRPr b="0" i="0" sz="3000" u="none" cap="none" strike="noStrike">
              <a:solidFill>
                <a:schemeClr val="lt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layfair Display"/>
              <a:ea typeface="Playfair Display"/>
              <a:cs typeface="Playfair Display"/>
              <a:sym typeface="Playfair Display"/>
            </a:endParaRPr>
          </a:p>
        </p:txBody>
      </p:sp>
      <p:sp>
        <p:nvSpPr>
          <p:cNvPr id="123" name="Google Shape;123;p9"/>
          <p:cNvSpPr txBox="1"/>
          <p:nvPr/>
        </p:nvSpPr>
        <p:spPr>
          <a:xfrm>
            <a:off x="311700" y="3638575"/>
            <a:ext cx="8520600" cy="7428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chemeClr val="lt1"/>
              </a:buClr>
              <a:buSzPts val="3000"/>
              <a:buFont typeface="Playfair Display"/>
              <a:buChar char="●"/>
            </a:pPr>
            <a:r>
              <a:rPr b="0" i="0" lang="en" sz="3000" u="none" cap="none" strike="noStrike">
                <a:solidFill>
                  <a:schemeClr val="lt1"/>
                </a:solidFill>
                <a:latin typeface="Playfair Display"/>
                <a:ea typeface="Playfair Display"/>
                <a:cs typeface="Playfair Display"/>
                <a:sym typeface="Playfair Display"/>
              </a:rPr>
              <a:t>Put down your phone</a:t>
            </a:r>
            <a:endParaRPr b="0" i="0" sz="3000" u="none" cap="none" strike="noStrike">
              <a:solidFill>
                <a:schemeClr val="lt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Playfair Display"/>
              <a:ea typeface="Playfair Display"/>
              <a:cs typeface="Playfair Display"/>
              <a:sym typeface="Playfair Display"/>
            </a:endParaRPr>
          </a:p>
        </p:txBody>
      </p:sp>
      <p:sp>
        <p:nvSpPr>
          <p:cNvPr id="124" name="Google Shape;124;p9"/>
          <p:cNvSpPr txBox="1"/>
          <p:nvPr/>
        </p:nvSpPr>
        <p:spPr>
          <a:xfrm>
            <a:off x="3986075" y="1187800"/>
            <a:ext cx="4846200" cy="3795300"/>
          </a:xfrm>
          <a:prstGeom prst="rect">
            <a:avLst/>
          </a:prstGeom>
          <a:solidFill>
            <a:srgbClr val="6AA84F"/>
          </a:solidFill>
          <a:ln cap="flat" cmpd="sng" w="762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900"/>
              <a:buFont typeface="Arial"/>
              <a:buNone/>
            </a:pPr>
            <a:r>
              <a:rPr b="0" i="0" lang="en" sz="2900" u="none" cap="none" strike="noStrike">
                <a:solidFill>
                  <a:schemeClr val="lt1"/>
                </a:solidFill>
                <a:latin typeface="Verdana"/>
                <a:ea typeface="Verdana"/>
                <a:cs typeface="Verdana"/>
                <a:sym typeface="Verdana"/>
              </a:rPr>
              <a:t>Don’t be a victim of the urgent. In the long run, much of what seems so pressing right now won’t even matter. What you do with your children will matter forever.</a:t>
            </a:r>
            <a:endParaRPr b="0" i="0" sz="2900" u="none" cap="none" strike="noStrike">
              <a:solidFill>
                <a:srgbClr val="000000"/>
              </a:solidFill>
              <a:latin typeface="Verdana"/>
              <a:ea typeface="Verdana"/>
              <a:cs typeface="Verdana"/>
              <a:sym typeface="Verdana"/>
            </a:endParaRPr>
          </a:p>
        </p:txBody>
      </p:sp>
      <p:pic>
        <p:nvPicPr>
          <p:cNvPr id="125" name="Google Shape;125;p9"/>
          <p:cNvPicPr preferRelativeResize="0"/>
          <p:nvPr/>
        </p:nvPicPr>
        <p:blipFill rotWithShape="1">
          <a:blip r:embed="rId3">
            <a:alphaModFix/>
          </a:blip>
          <a:srcRect b="11372" l="0" r="3632" t="10562"/>
          <a:stretch/>
        </p:blipFill>
        <p:spPr>
          <a:xfrm>
            <a:off x="814900" y="418138"/>
            <a:ext cx="7514202" cy="4564974"/>
          </a:xfrm>
          <a:prstGeom prst="rect">
            <a:avLst/>
          </a:prstGeom>
          <a:noFill/>
          <a:ln>
            <a:noFill/>
          </a:ln>
        </p:spPr>
      </p:pic>
      <p:sp>
        <p:nvSpPr>
          <p:cNvPr id="126" name="Google Shape;126;p9"/>
          <p:cNvSpPr txBox="1"/>
          <p:nvPr/>
        </p:nvSpPr>
        <p:spPr>
          <a:xfrm>
            <a:off x="814900" y="185100"/>
            <a:ext cx="7923600" cy="4773300"/>
          </a:xfrm>
          <a:prstGeom prst="rect">
            <a:avLst/>
          </a:prstGeom>
          <a:solidFill>
            <a:schemeClr val="accent5"/>
          </a:solidFill>
          <a:ln cap="flat" cmpd="sng" w="762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 sz="2500" u="sng" cap="none" strike="noStrike">
                <a:solidFill>
                  <a:srgbClr val="FFFFFF"/>
                </a:solidFill>
                <a:latin typeface="Verdana"/>
                <a:ea typeface="Verdana"/>
                <a:cs typeface="Verdana"/>
                <a:sym typeface="Verdana"/>
              </a:rPr>
              <a:t>One on one time ideas:</a:t>
            </a:r>
            <a:endParaRPr b="0" i="0" sz="2500" u="sng" cap="none" strike="noStrike">
              <a:solidFill>
                <a:srgbClr val="FFFFFF"/>
              </a:solidFill>
              <a:latin typeface="Verdana"/>
              <a:ea typeface="Verdana"/>
              <a:cs typeface="Verdana"/>
              <a:sym typeface="Verdana"/>
            </a:endParaRPr>
          </a:p>
          <a:p>
            <a:pPr indent="-387350" lvl="0" marL="457200" marR="0" rtl="0" algn="l">
              <a:lnSpc>
                <a:spcPct val="100000"/>
              </a:lnSpc>
              <a:spcBef>
                <a:spcPts val="0"/>
              </a:spcBef>
              <a:spcAft>
                <a:spcPts val="0"/>
              </a:spcAft>
              <a:buClr>
                <a:srgbClr val="FFFFFF"/>
              </a:buClr>
              <a:buSzPts val="2500"/>
              <a:buFont typeface="Verdana"/>
              <a:buChar char="●"/>
            </a:pPr>
            <a:r>
              <a:rPr b="0" i="0" lang="en" sz="2500" u="none" cap="none" strike="noStrike">
                <a:solidFill>
                  <a:srgbClr val="FFFFFF"/>
                </a:solidFill>
                <a:latin typeface="Verdana"/>
                <a:ea typeface="Verdana"/>
                <a:cs typeface="Verdana"/>
                <a:sym typeface="Verdana"/>
              </a:rPr>
              <a:t>Get ice cream and take a walk</a:t>
            </a:r>
            <a:endParaRPr b="0" i="0" sz="2500" u="none" cap="none" strike="noStrike">
              <a:solidFill>
                <a:srgbClr val="FFFFFF"/>
              </a:solidFill>
              <a:latin typeface="Verdana"/>
              <a:ea typeface="Verdana"/>
              <a:cs typeface="Verdana"/>
              <a:sym typeface="Verdana"/>
            </a:endParaRPr>
          </a:p>
          <a:p>
            <a:pPr indent="-387350" lvl="0" marL="457200" marR="0" rtl="0" algn="l">
              <a:lnSpc>
                <a:spcPct val="100000"/>
              </a:lnSpc>
              <a:spcBef>
                <a:spcPts val="0"/>
              </a:spcBef>
              <a:spcAft>
                <a:spcPts val="0"/>
              </a:spcAft>
              <a:buClr>
                <a:srgbClr val="FFFFFF"/>
              </a:buClr>
              <a:buSzPts val="2500"/>
              <a:buFont typeface="Verdana"/>
              <a:buChar char="●"/>
            </a:pPr>
            <a:r>
              <a:rPr b="0" i="0" lang="en" sz="2500" u="none" cap="none" strike="noStrike">
                <a:solidFill>
                  <a:srgbClr val="FFFFFF"/>
                </a:solidFill>
                <a:latin typeface="Verdana"/>
                <a:ea typeface="Verdana"/>
                <a:cs typeface="Verdana"/>
                <a:sym typeface="Verdana"/>
              </a:rPr>
              <a:t>Throw the football or shoot hoops</a:t>
            </a:r>
            <a:endParaRPr b="0" i="0" sz="2500" u="none" cap="none" strike="noStrike">
              <a:solidFill>
                <a:srgbClr val="FFFFFF"/>
              </a:solidFill>
              <a:latin typeface="Verdana"/>
              <a:ea typeface="Verdana"/>
              <a:cs typeface="Verdana"/>
              <a:sym typeface="Verdana"/>
            </a:endParaRPr>
          </a:p>
          <a:p>
            <a:pPr indent="-387350" lvl="0" marL="457200" marR="0" rtl="0" algn="l">
              <a:lnSpc>
                <a:spcPct val="100000"/>
              </a:lnSpc>
              <a:spcBef>
                <a:spcPts val="0"/>
              </a:spcBef>
              <a:spcAft>
                <a:spcPts val="0"/>
              </a:spcAft>
              <a:buClr>
                <a:srgbClr val="FFFFFF"/>
              </a:buClr>
              <a:buSzPts val="2500"/>
              <a:buFont typeface="Verdana"/>
              <a:buChar char="●"/>
            </a:pPr>
            <a:r>
              <a:rPr b="0" i="0" lang="en" sz="2500" u="none" cap="none" strike="noStrike">
                <a:solidFill>
                  <a:srgbClr val="FFFFFF"/>
                </a:solidFill>
                <a:latin typeface="Verdana"/>
                <a:ea typeface="Verdana"/>
                <a:cs typeface="Verdana"/>
                <a:sym typeface="Verdana"/>
              </a:rPr>
              <a:t>Paint nails, let your child paint yours!</a:t>
            </a:r>
            <a:endParaRPr b="0" i="0" sz="2500" u="none" cap="none" strike="noStrike">
              <a:solidFill>
                <a:srgbClr val="FFFFFF"/>
              </a:solidFill>
              <a:latin typeface="Verdana"/>
              <a:ea typeface="Verdana"/>
              <a:cs typeface="Verdana"/>
              <a:sym typeface="Verdana"/>
            </a:endParaRPr>
          </a:p>
          <a:p>
            <a:pPr indent="-387350" lvl="0" marL="457200" marR="0" rtl="0" algn="l">
              <a:lnSpc>
                <a:spcPct val="100000"/>
              </a:lnSpc>
              <a:spcBef>
                <a:spcPts val="0"/>
              </a:spcBef>
              <a:spcAft>
                <a:spcPts val="0"/>
              </a:spcAft>
              <a:buClr>
                <a:srgbClr val="FFFFFF"/>
              </a:buClr>
              <a:buSzPts val="2500"/>
              <a:buFont typeface="Verdana"/>
              <a:buChar char="●"/>
            </a:pPr>
            <a:r>
              <a:rPr b="0" i="0" lang="en" sz="2500" u="none" cap="none" strike="noStrike">
                <a:solidFill>
                  <a:srgbClr val="FFFFFF"/>
                </a:solidFill>
                <a:latin typeface="Verdana"/>
                <a:ea typeface="Verdana"/>
                <a:cs typeface="Verdana"/>
                <a:sym typeface="Verdana"/>
              </a:rPr>
              <a:t>Do something your child is really into (legos, barbies, music, arts and crafts)</a:t>
            </a:r>
            <a:endParaRPr b="0" i="0" sz="2500" u="none" cap="none" strike="noStrike">
              <a:solidFill>
                <a:srgbClr val="FFFFFF"/>
              </a:solidFill>
              <a:latin typeface="Verdana"/>
              <a:ea typeface="Verdana"/>
              <a:cs typeface="Verdana"/>
              <a:sym typeface="Verdana"/>
            </a:endParaRPr>
          </a:p>
          <a:p>
            <a:pPr indent="-387350" lvl="0" marL="457200" marR="0" rtl="0" algn="l">
              <a:lnSpc>
                <a:spcPct val="100000"/>
              </a:lnSpc>
              <a:spcBef>
                <a:spcPts val="0"/>
              </a:spcBef>
              <a:spcAft>
                <a:spcPts val="0"/>
              </a:spcAft>
              <a:buClr>
                <a:srgbClr val="FFFFFF"/>
              </a:buClr>
              <a:buSzPts val="2500"/>
              <a:buFont typeface="Verdana"/>
              <a:buChar char="●"/>
            </a:pPr>
            <a:r>
              <a:rPr b="0" i="0" lang="en" sz="2500" u="none" cap="none" strike="noStrike">
                <a:solidFill>
                  <a:srgbClr val="FFFFFF"/>
                </a:solidFill>
                <a:latin typeface="Verdana"/>
                <a:ea typeface="Verdana"/>
                <a:cs typeface="Verdana"/>
                <a:sym typeface="Verdana"/>
              </a:rPr>
              <a:t>Read books and talk about them</a:t>
            </a:r>
            <a:endParaRPr b="0" i="0" sz="2500" u="none" cap="none" strike="noStrike">
              <a:solidFill>
                <a:srgbClr val="FFFFFF"/>
              </a:solidFill>
              <a:latin typeface="Verdana"/>
              <a:ea typeface="Verdana"/>
              <a:cs typeface="Verdana"/>
              <a:sym typeface="Verdana"/>
            </a:endParaRPr>
          </a:p>
          <a:p>
            <a:pPr indent="-387350" lvl="0" marL="457200" marR="0" rtl="0" algn="l">
              <a:lnSpc>
                <a:spcPct val="100000"/>
              </a:lnSpc>
              <a:spcBef>
                <a:spcPts val="0"/>
              </a:spcBef>
              <a:spcAft>
                <a:spcPts val="0"/>
              </a:spcAft>
              <a:buClr>
                <a:srgbClr val="FFFFFF"/>
              </a:buClr>
              <a:buSzPts val="2500"/>
              <a:buFont typeface="Verdana"/>
              <a:buChar char="●"/>
            </a:pPr>
            <a:r>
              <a:rPr b="0" i="0" lang="en" sz="2500" u="none" cap="none" strike="noStrike">
                <a:solidFill>
                  <a:srgbClr val="FFFFFF"/>
                </a:solidFill>
                <a:latin typeface="Verdana"/>
                <a:ea typeface="Verdana"/>
                <a:cs typeface="Verdana"/>
                <a:sym typeface="Verdana"/>
              </a:rPr>
              <a:t>Explore new places (parks, forests, creeks)</a:t>
            </a:r>
            <a:endParaRPr b="0" i="0" sz="2500" u="none" cap="none" strike="noStrike">
              <a:solidFill>
                <a:srgbClr val="FFFFFF"/>
              </a:solidFill>
              <a:latin typeface="Verdana"/>
              <a:ea typeface="Verdana"/>
              <a:cs typeface="Verdana"/>
              <a:sym typeface="Verdana"/>
            </a:endParaRPr>
          </a:p>
          <a:p>
            <a:pPr indent="-387350" lvl="0" marL="457200" marR="0" rtl="0" algn="l">
              <a:lnSpc>
                <a:spcPct val="100000"/>
              </a:lnSpc>
              <a:spcBef>
                <a:spcPts val="0"/>
              </a:spcBef>
              <a:spcAft>
                <a:spcPts val="0"/>
              </a:spcAft>
              <a:buClr>
                <a:srgbClr val="FFFFFF"/>
              </a:buClr>
              <a:buSzPts val="2500"/>
              <a:buFont typeface="Verdana"/>
              <a:buChar char="●"/>
            </a:pPr>
            <a:r>
              <a:rPr b="0" i="0" lang="en" sz="2500" u="none" cap="none" strike="noStrike">
                <a:solidFill>
                  <a:srgbClr val="FFFFFF"/>
                </a:solidFill>
                <a:latin typeface="Verdana"/>
                <a:ea typeface="Verdana"/>
                <a:cs typeface="Verdana"/>
                <a:sym typeface="Verdana"/>
              </a:rPr>
              <a:t>Pet store/book store</a:t>
            </a:r>
            <a:endParaRPr b="0" i="0" sz="2500" u="none" cap="none" strike="noStrike">
              <a:solidFill>
                <a:srgbClr val="FFFFFF"/>
              </a:solidFill>
              <a:latin typeface="Verdana"/>
              <a:ea typeface="Verdana"/>
              <a:cs typeface="Verdana"/>
              <a:sym typeface="Verdana"/>
            </a:endParaRPr>
          </a:p>
          <a:p>
            <a:pPr indent="-387350" lvl="0" marL="457200" marR="0" rtl="0" algn="l">
              <a:lnSpc>
                <a:spcPct val="100000"/>
              </a:lnSpc>
              <a:spcBef>
                <a:spcPts val="0"/>
              </a:spcBef>
              <a:spcAft>
                <a:spcPts val="0"/>
              </a:spcAft>
              <a:buClr>
                <a:srgbClr val="FFFFFF"/>
              </a:buClr>
              <a:buSzPts val="2500"/>
              <a:buFont typeface="Verdana"/>
              <a:buChar char="●"/>
            </a:pPr>
            <a:r>
              <a:rPr b="0" i="0" lang="en" sz="2500" u="none" cap="none" strike="noStrike">
                <a:solidFill>
                  <a:srgbClr val="FFFFFF"/>
                </a:solidFill>
                <a:latin typeface="Verdana"/>
                <a:ea typeface="Verdana"/>
                <a:cs typeface="Verdana"/>
                <a:sym typeface="Verdana"/>
              </a:rPr>
              <a:t>Fishing</a:t>
            </a:r>
            <a:endParaRPr b="0" i="0" sz="2500" u="none" cap="none" strike="noStrike">
              <a:solidFill>
                <a:srgbClr val="FFFFFF"/>
              </a:solidFill>
              <a:latin typeface="Verdana"/>
              <a:ea typeface="Verdana"/>
              <a:cs typeface="Verdana"/>
              <a:sym typeface="Verdana"/>
            </a:endParaRPr>
          </a:p>
          <a:p>
            <a:pPr indent="-387350" lvl="0" marL="457200" marR="0" rtl="0" algn="l">
              <a:lnSpc>
                <a:spcPct val="100000"/>
              </a:lnSpc>
              <a:spcBef>
                <a:spcPts val="0"/>
              </a:spcBef>
              <a:spcAft>
                <a:spcPts val="0"/>
              </a:spcAft>
              <a:buClr>
                <a:srgbClr val="FFFFFF"/>
              </a:buClr>
              <a:buSzPts val="2500"/>
              <a:buFont typeface="Verdana"/>
              <a:buChar char="●"/>
            </a:pPr>
            <a:r>
              <a:rPr b="0" i="0" lang="en" sz="2500" u="none" cap="none" strike="noStrike">
                <a:solidFill>
                  <a:srgbClr val="FFFFFF"/>
                </a:solidFill>
                <a:latin typeface="Verdana"/>
                <a:ea typeface="Verdana"/>
                <a:cs typeface="Verdana"/>
                <a:sym typeface="Verdana"/>
              </a:rPr>
              <a:t>Drink hot chocolate and play games</a:t>
            </a:r>
            <a:endParaRPr b="0" i="0" sz="2500" u="none" cap="none" strike="noStrike">
              <a:solidFill>
                <a:srgbClr val="FFFFFF"/>
              </a:solidFill>
              <a:latin typeface="Verdana"/>
              <a:ea typeface="Verdana"/>
              <a:cs typeface="Verdana"/>
              <a:sym typeface="Verdana"/>
            </a:endParaRPr>
          </a:p>
          <a:p>
            <a:pPr indent="-387350" lvl="0" marL="457200" marR="0" rtl="0" algn="l">
              <a:lnSpc>
                <a:spcPct val="100000"/>
              </a:lnSpc>
              <a:spcBef>
                <a:spcPts val="0"/>
              </a:spcBef>
              <a:spcAft>
                <a:spcPts val="0"/>
              </a:spcAft>
              <a:buClr>
                <a:srgbClr val="FFFFFF"/>
              </a:buClr>
              <a:buSzPts val="2500"/>
              <a:buFont typeface="Verdana"/>
              <a:buChar char="●"/>
            </a:pPr>
            <a:r>
              <a:rPr b="0" i="0" lang="en" sz="2500" u="none" cap="none" strike="noStrike">
                <a:solidFill>
                  <a:srgbClr val="FFFFFF"/>
                </a:solidFill>
                <a:latin typeface="Verdana"/>
                <a:ea typeface="Verdana"/>
                <a:cs typeface="Verdana"/>
                <a:sym typeface="Verdana"/>
              </a:rPr>
              <a:t>Watching trains</a:t>
            </a:r>
            <a:endParaRPr b="0" i="0" sz="2500" u="none" cap="none" strike="noStrike">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Verdana"/>
              <a:ea typeface="Verdana"/>
              <a:cs typeface="Verdana"/>
              <a:sym typeface="Verdana"/>
            </a:endParaRPr>
          </a:p>
        </p:txBody>
      </p:sp>
    </p:spTree>
  </p:cSld>
  <p:clrMapOvr>
    <a:masterClrMapping/>
  </p:clrMapOvr>
  <mc:AlternateContent>
    <mc:Choice Requires="p14">
      <p:transition spd="slow" p14:dur="7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500"/>
                                        <p:tgtEl>
                                          <p:spTgt spid="1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4"/>
                                        </p:tgtEl>
                                      </p:cBhvr>
                                    </p:animEffect>
                                    <p:set>
                                      <p:cBhvr>
                                        <p:cTn dur="1" fill="hold">
                                          <p:stCondLst>
                                            <p:cond delay="500"/>
                                          </p:stCondLst>
                                        </p:cTn>
                                        <p:tgtEl>
                                          <p:spTgt spid="1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7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00"/>
                                        <p:tgtEl>
                                          <p:spTgt spid="126"/>
                                        </p:tgtEl>
                                      </p:cBhvr>
                                    </p:animEffect>
                                    <p:set>
                                      <p:cBhvr>
                                        <p:cTn dur="1" fill="hold">
                                          <p:stCondLst>
                                            <p:cond delay="700"/>
                                          </p:stCondLst>
                                        </p:cTn>
                                        <p:tgtEl>
                                          <p:spTgt spid="1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