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50"/>
  </p:notesMasterIdLst>
  <p:sldIdLst>
    <p:sldId id="1561" r:id="rId3"/>
    <p:sldId id="1778" r:id="rId4"/>
    <p:sldId id="1813" r:id="rId5"/>
    <p:sldId id="1779" r:id="rId6"/>
    <p:sldId id="1780" r:id="rId7"/>
    <p:sldId id="1793" r:id="rId8"/>
    <p:sldId id="1808" r:id="rId9"/>
    <p:sldId id="1810" r:id="rId10"/>
    <p:sldId id="1824" r:id="rId11"/>
    <p:sldId id="1781" r:id="rId12"/>
    <p:sldId id="1782" r:id="rId13"/>
    <p:sldId id="1811" r:id="rId14"/>
    <p:sldId id="1784" r:id="rId15"/>
    <p:sldId id="1785" r:id="rId16"/>
    <p:sldId id="1786" r:id="rId17"/>
    <p:sldId id="1826" r:id="rId18"/>
    <p:sldId id="1825" r:id="rId19"/>
    <p:sldId id="1787" r:id="rId20"/>
    <p:sldId id="1814" r:id="rId21"/>
    <p:sldId id="1812" r:id="rId22"/>
    <p:sldId id="1788" r:id="rId23"/>
    <p:sldId id="1789" r:id="rId24"/>
    <p:sldId id="1790" r:id="rId25"/>
    <p:sldId id="1791" r:id="rId26"/>
    <p:sldId id="1799" r:id="rId27"/>
    <p:sldId id="267" r:id="rId28"/>
    <p:sldId id="268" r:id="rId29"/>
    <p:sldId id="270" r:id="rId30"/>
    <p:sldId id="1827" r:id="rId31"/>
    <p:sldId id="1815" r:id="rId32"/>
    <p:sldId id="1816" r:id="rId33"/>
    <p:sldId id="1795" r:id="rId34"/>
    <p:sldId id="1801" r:id="rId35"/>
    <p:sldId id="1802" r:id="rId36"/>
    <p:sldId id="1803" r:id="rId37"/>
    <p:sldId id="1796" r:id="rId38"/>
    <p:sldId id="1805" r:id="rId39"/>
    <p:sldId id="1806" r:id="rId40"/>
    <p:sldId id="1817" r:id="rId41"/>
    <p:sldId id="1828" r:id="rId42"/>
    <p:sldId id="1819" r:id="rId43"/>
    <p:sldId id="1820" r:id="rId44"/>
    <p:sldId id="1821" r:id="rId45"/>
    <p:sldId id="1822" r:id="rId46"/>
    <p:sldId id="1823" r:id="rId47"/>
    <p:sldId id="1387" r:id="rId48"/>
    <p:sldId id="152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6E51"/>
    <a:srgbClr val="8C4A4A"/>
    <a:srgbClr val="FFFFCC"/>
    <a:srgbClr val="9F8875"/>
    <a:srgbClr val="8A7360"/>
    <a:srgbClr val="602626"/>
    <a:srgbClr val="B07E68"/>
    <a:srgbClr val="FFFF99"/>
    <a:srgbClr val="7E3232"/>
    <a:srgbClr val="F7F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BAB28-EE7D-4254-AF24-A9139889D9B2}" v="653" dt="2023-03-03T00:54:14.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46" autoAdjust="0"/>
    <p:restoredTop sz="86162" autoAdjust="0"/>
  </p:normalViewPr>
  <p:slideViewPr>
    <p:cSldViewPr>
      <p:cViewPr>
        <p:scale>
          <a:sx n="63" d="100"/>
          <a:sy n="63" d="100"/>
        </p:scale>
        <p:origin x="216" y="2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3/7/2023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98955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151863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162425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344305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163095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1543214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341574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364520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325260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325027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3326549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18764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727356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1564903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253649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1688743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963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836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744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89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77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2015945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28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8413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137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024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483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64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6527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262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220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61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2650680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202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5363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179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2672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306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183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21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28770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299568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325830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203696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520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3/7/2023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xmlns="" id="{E055F8CB-6FFD-F803-3CCE-624DE2FBF97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474" t="7243" r="2472" b="10669"/>
          <a:stretch/>
        </p:blipFill>
        <p:spPr>
          <a:xfrm>
            <a:off x="2819400" y="3733800"/>
            <a:ext cx="6553200" cy="2590800"/>
          </a:xfrm>
          <a:prstGeom prst="rect">
            <a:avLst/>
          </a:prstGeom>
        </p:spPr>
      </p:pic>
    </p:spTree>
    <p:extLst>
      <p:ext uri="{BB962C8B-B14F-4D97-AF65-F5344CB8AC3E}">
        <p14:creationId xmlns:p14="http://schemas.microsoft.com/office/powerpoint/2010/main" val="2518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19:7) So Moses went back and summoned the elders of the people and set before them all the words the Lord had commanded him to speak.</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people all responded together,</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“We will do all the Lord has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 Moses brought their answer back to the Lord.</a:t>
            </a:r>
          </a:p>
        </p:txBody>
      </p:sp>
      <p:sp>
        <p:nvSpPr>
          <p:cNvPr id="2" name="Rounded Rectangle 2">
            <a:extLst>
              <a:ext uri="{FF2B5EF4-FFF2-40B4-BE49-F238E27FC236}">
                <a16:creationId xmlns:a16="http://schemas.microsoft.com/office/drawing/2014/main" xmlns="" id="{E35896EF-8053-5B58-CE35-3286B3D1A39E}"/>
              </a:ext>
            </a:extLst>
          </p:cNvPr>
          <p:cNvSpPr/>
          <p:nvPr/>
        </p:nvSpPr>
        <p:spPr>
          <a:xfrm>
            <a:off x="2819400" y="4572000"/>
            <a:ext cx="5943600" cy="1905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agreed before even hearing the contract…</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32</a:t>
            </a:r>
          </a:p>
        </p:txBody>
      </p:sp>
    </p:spTree>
    <p:extLst>
      <p:ext uri="{BB962C8B-B14F-4D97-AF65-F5344CB8AC3E}">
        <p14:creationId xmlns:p14="http://schemas.microsoft.com/office/powerpoint/2010/main" val="4066016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19:9) The Lord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am going to come to you in a dense cloud, so that the people will hear me speaking with you and will always put their trust in you.</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10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 to the people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consecrate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them today and tomorrow.”</a:t>
            </a:r>
          </a:p>
        </p:txBody>
      </p:sp>
      <p:sp>
        <p:nvSpPr>
          <p:cNvPr id="2" name="Rounded Rectangle 2">
            <a:extLst>
              <a:ext uri="{FF2B5EF4-FFF2-40B4-BE49-F238E27FC236}">
                <a16:creationId xmlns:a16="http://schemas.microsoft.com/office/drawing/2014/main" xmlns="" id="{462ED116-4713-C5A2-E6F2-D60DD159C593}"/>
              </a:ext>
            </a:extLst>
          </p:cNvPr>
          <p:cNvSpPr/>
          <p:nvPr/>
        </p:nvSpPr>
        <p:spPr>
          <a:xfrm>
            <a:off x="1600200" y="4419600"/>
            <a:ext cx="7924800" cy="226611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“Consecrate” (</a:t>
            </a:r>
            <a:r>
              <a:rPr lang="en-US" sz="4800" b="1" i="1" spc="-150" dirty="0" err="1">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qādaš</a:t>
            </a: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“Prepare,” “dedicate,” or “set apart.”</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Thomas E. </a:t>
            </a:r>
            <a:r>
              <a:rPr lang="en-US" sz="2400" b="1" dirty="0" err="1">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Mccomiskey</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Theological Wordbook of the Old Testament</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(Chicago: Moody Press, 1999), 786.</a:t>
            </a:r>
          </a:p>
        </p:txBody>
      </p:sp>
    </p:spTree>
    <p:extLst>
      <p:ext uri="{BB962C8B-B14F-4D97-AF65-F5344CB8AC3E}">
        <p14:creationId xmlns:p14="http://schemas.microsoft.com/office/powerpoint/2010/main" val="500864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19:11) “Have them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wash their clothes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be ready by the third day, because on that day the Lord will come down on Mount Sinai in the sight of all the people.”</a:t>
            </a:r>
          </a:p>
        </p:txBody>
      </p:sp>
    </p:spTree>
    <p:extLst>
      <p:ext uri="{BB962C8B-B14F-4D97-AF65-F5344CB8AC3E}">
        <p14:creationId xmlns:p14="http://schemas.microsoft.com/office/powerpoint/2010/main" val="175349378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19:12)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Put limits for the people around the mountain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tell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‘Be careful that you do not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approach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the mountain or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touch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the foot of it.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Whoever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touches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the mountain</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is to be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put to death.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4722772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19:13) “‘They are to be stoned or shot with arrows. Not a hand is to be laid on them. No person or animal shall be permitted to live.’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Only when the ram’s horn sounds a long blast may they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approach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the mountain.”</a:t>
            </a:r>
          </a:p>
        </p:txBody>
      </p:sp>
    </p:spTree>
    <p:extLst>
      <p:ext uri="{BB962C8B-B14F-4D97-AF65-F5344CB8AC3E}">
        <p14:creationId xmlns:p14="http://schemas.microsoft.com/office/powerpoint/2010/main" val="3673624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19:14) After Moses had gone down the mountain to the people, he consecrated them, and they washed their clothes.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he said to the people,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“Prepare yourselves for the third day.</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Abstain from sexual relations.”</a:t>
            </a:r>
          </a:p>
        </p:txBody>
      </p:sp>
    </p:spTree>
    <p:extLst>
      <p:ext uri="{BB962C8B-B14F-4D97-AF65-F5344CB8AC3E}">
        <p14:creationId xmlns:p14="http://schemas.microsoft.com/office/powerpoint/2010/main" val="785162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19:14) After Moses had gone down the mountain to the people, he consecrated them, and they washed their clothes.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he said to the people,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“Prepare yourselves for the third day.</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Abstain from sexual relations.”</a:t>
            </a:r>
          </a:p>
        </p:txBody>
      </p:sp>
      <p:sp>
        <p:nvSpPr>
          <p:cNvPr id="2" name="Rounded Rectangle 2">
            <a:extLst>
              <a:ext uri="{FF2B5EF4-FFF2-40B4-BE49-F238E27FC236}">
                <a16:creationId xmlns:a16="http://schemas.microsoft.com/office/drawing/2014/main" xmlns="" id="{0FAEF606-66B2-C911-95BB-39A924F63C7C}"/>
              </a:ext>
            </a:extLst>
          </p:cNvPr>
          <p:cNvSpPr/>
          <p:nvPr/>
        </p:nvSpPr>
        <p:spPr>
          <a:xfrm>
            <a:off x="3874770" y="426720"/>
            <a:ext cx="7887789" cy="466725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all the restrictions?</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Wash your clothes</a:t>
            </a:r>
          </a:p>
          <a:p>
            <a:pPr marL="457200" marR="0" lvl="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Rare in the desert!</a:t>
            </a:r>
          </a:p>
          <a:p>
            <a:pPr marL="457200" marR="0" lvl="0" defTabSz="914400" rtl="0" eaLnBrk="1" fontAlgn="auto" latinLnBrk="0" hangingPunct="1">
              <a:lnSpc>
                <a:spcPct val="100000"/>
              </a:lnSpc>
              <a:spcBef>
                <a:spcPts val="0"/>
              </a:spcBef>
              <a:spcAft>
                <a:spcPts val="0"/>
              </a:spcAft>
              <a:buClrTx/>
              <a:buSzTx/>
              <a:buFontTx/>
              <a:buNone/>
              <a:tabLst/>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Shows that they needed to be clean to come to God.</a:t>
            </a:r>
            <a:endPar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touch the mountain</a:t>
            </a:r>
          </a:p>
          <a:p>
            <a:pPr marL="457200" marR="0" lvl="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Shows separation (Isa. 59:2).</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sex</a:t>
            </a: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Shows that God is more important to focus on than sex! (1 Cor. 7:5; 1 Sam. 21:4-5; 2 Sam. 11:11).</a:t>
            </a:r>
          </a:p>
        </p:txBody>
      </p:sp>
    </p:spTree>
    <p:extLst>
      <p:ext uri="{BB962C8B-B14F-4D97-AF65-F5344CB8AC3E}">
        <p14:creationId xmlns:p14="http://schemas.microsoft.com/office/powerpoint/2010/main" val="1032795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left)">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left)">
                                      <p:cBhvr>
                                        <p:cTn id="43" dur="500"/>
                                        <p:tgtEl>
                                          <p:spTgt spid="2">
                                            <p:txEl>
                                              <p:pRg st="4" end="4"/>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wipe(left)">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wipe(left)">
                                      <p:cBhvr>
                                        <p:cTn id="52" dur="500"/>
                                        <p:tgtEl>
                                          <p:spTgt spid="2">
                                            <p:txEl>
                                              <p:pRg st="6" end="6"/>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wipe(left)">
                                      <p:cBhvr>
                                        <p:cTn id="5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19:14) After Moses had gone down the mountain to the people, he consecrated them, and they washed their clothes.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he said to the people,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“Prepare yourselves for the third day.</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Abstain from sexual relations.”</a:t>
            </a:r>
          </a:p>
        </p:txBody>
      </p:sp>
      <p:sp>
        <p:nvSpPr>
          <p:cNvPr id="2" name="Rounded Rectangle 2">
            <a:extLst>
              <a:ext uri="{FF2B5EF4-FFF2-40B4-BE49-F238E27FC236}">
                <a16:creationId xmlns:a16="http://schemas.microsoft.com/office/drawing/2014/main" xmlns="" id="{0FAEF606-66B2-C911-95BB-39A924F63C7C}"/>
              </a:ext>
            </a:extLst>
          </p:cNvPr>
          <p:cNvSpPr/>
          <p:nvPr/>
        </p:nvSpPr>
        <p:spPr>
          <a:xfrm>
            <a:off x="3874770" y="426720"/>
            <a:ext cx="7887789" cy="466725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all the restrictions?</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Wash your clothes</a:t>
            </a:r>
          </a:p>
          <a:p>
            <a:pPr marL="457200" marR="0" lvl="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Rare in the desert!</a:t>
            </a:r>
          </a:p>
          <a:p>
            <a:pPr marL="457200" marR="0" lvl="0" defTabSz="914400" rtl="0" eaLnBrk="1" fontAlgn="auto" latinLnBrk="0" hangingPunct="1">
              <a:lnSpc>
                <a:spcPct val="100000"/>
              </a:lnSpc>
              <a:spcBef>
                <a:spcPts val="0"/>
              </a:spcBef>
              <a:spcAft>
                <a:spcPts val="0"/>
              </a:spcAft>
              <a:buClrTx/>
              <a:buSzTx/>
              <a:buFontTx/>
              <a:buNone/>
              <a:tabLst/>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Shows that they needed to be clean to come to God.</a:t>
            </a:r>
            <a:endPar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touch the mountain</a:t>
            </a:r>
          </a:p>
          <a:p>
            <a:pPr marL="457200" marR="0" lvl="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Shows separation (Isa. 59:2).</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sex</a:t>
            </a: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Shows that God is more important to focus on than sex! (1 Cor. 7:5; 1 Sam. 21:4-5; 2 Sam. 11:11).</a:t>
            </a:r>
          </a:p>
        </p:txBody>
      </p:sp>
      <p:sp>
        <p:nvSpPr>
          <p:cNvPr id="4" name="Rounded Rectangle 2">
            <a:extLst>
              <a:ext uri="{FF2B5EF4-FFF2-40B4-BE49-F238E27FC236}">
                <a16:creationId xmlns:a16="http://schemas.microsoft.com/office/drawing/2014/main" xmlns="" id="{A5FE66FE-6DDB-0522-6AD3-F373688687EB}"/>
              </a:ext>
            </a:extLst>
          </p:cNvPr>
          <p:cNvSpPr/>
          <p:nvPr/>
        </p:nvSpPr>
        <p:spPr>
          <a:xfrm>
            <a:off x="1752600" y="3159145"/>
            <a:ext cx="6934200" cy="333756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7200" b="1" spc="-3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are about to encounter God for the first time!</a:t>
            </a:r>
            <a:endParaRPr lang="en-US" sz="4000" b="1" spc="-3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678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left)">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left)">
                                      <p:cBhvr>
                                        <p:cTn id="43" dur="500"/>
                                        <p:tgtEl>
                                          <p:spTgt spid="2">
                                            <p:txEl>
                                              <p:pRg st="4" end="4"/>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wipe(left)">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wipe(left)">
                                      <p:cBhvr>
                                        <p:cTn id="52" dur="500"/>
                                        <p:tgtEl>
                                          <p:spTgt spid="2">
                                            <p:txEl>
                                              <p:pRg st="6" end="6"/>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wipe(left)">
                                      <p:cBhvr>
                                        <p:cTn id="56" dur="500"/>
                                        <p:tgtEl>
                                          <p:spTgt spid="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19:16) On the third day there was thunder and lightning.</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was a thick cloud over the mountain, and a very loud trumpet blast.</a:t>
            </a:r>
          </a:p>
        </p:txBody>
      </p:sp>
    </p:spTree>
    <p:extLst>
      <p:ext uri="{BB962C8B-B14F-4D97-AF65-F5344CB8AC3E}">
        <p14:creationId xmlns:p14="http://schemas.microsoft.com/office/powerpoint/2010/main" val="39194893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386090"/>
          </a:xfrm>
          <a:prstGeom prst="rect">
            <a:avLst/>
          </a:prstGeom>
          <a:noFill/>
        </p:spPr>
        <p:txBody>
          <a:bodyPr wrap="square" rtlCol="0">
            <a:spAutoFit/>
          </a:bodyPr>
          <a:lstStyle/>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(Ex. 19:16) On the third day there was thunder and lightning.</a:t>
            </a:r>
          </a:p>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There was a thick cloud over the mountain, and a very loud trumpet blast.</a:t>
            </a:r>
          </a:p>
          <a:p>
            <a:r>
              <a:rPr lang="en-US" sz="7200" b="1" spc="-150" dirty="0">
                <a:effectLst>
                  <a:outerShdw blurRad="38100" dist="38100" dir="2700000" algn="tl">
                    <a:srgbClr val="000000">
                      <a:alpha val="43137"/>
                    </a:srgbClr>
                  </a:outerShdw>
                </a:effectLst>
                <a:latin typeface="Times New Roman" pitchFamily="18" charset="0"/>
                <a:cs typeface="Times New Roman" pitchFamily="18" charset="0"/>
              </a:rPr>
              <a:t>Everyone in the camp trembled!</a:t>
            </a:r>
          </a:p>
        </p:txBody>
      </p:sp>
    </p:spTree>
    <p:extLst>
      <p:ext uri="{BB962C8B-B14F-4D97-AF65-F5344CB8AC3E}">
        <p14:creationId xmlns:p14="http://schemas.microsoft.com/office/powerpoint/2010/main" val="616932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DE2C045-EFB5-71D6-65B4-1859D7C1B39B}"/>
              </a:ext>
            </a:extLst>
          </p:cNvPr>
          <p:cNvSpPr txBox="1"/>
          <p:nvPr/>
        </p:nvSpPr>
        <p:spPr>
          <a:xfrm>
            <a:off x="141514" y="144959"/>
            <a:ext cx="7707086" cy="2954655"/>
          </a:xfrm>
          <a:prstGeom prst="rect">
            <a:avLst/>
          </a:prstGeom>
          <a:noFill/>
        </p:spPr>
        <p:txBody>
          <a:bodyPr wrap="square" rtlCol="0">
            <a:spAutoFit/>
          </a:bodyPr>
          <a:lstStyle/>
          <a:p>
            <a:r>
              <a:rPr lang="en-US" sz="54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Introduction</a:t>
            </a:r>
          </a:p>
          <a:p>
            <a:pPr marL="571500" indent="-571500">
              <a:buFont typeface="Wingdings" panose="05000000000000000000" pitchFamily="2" charset="2"/>
              <a:buChar char="ü"/>
            </a:pPr>
            <a:r>
              <a:rPr lang="en-US" sz="4400" b="1" spc="-15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When God met Moses several months ago, he made him a promise…</a:t>
            </a:r>
          </a:p>
        </p:txBody>
      </p:sp>
      <p:sp>
        <p:nvSpPr>
          <p:cNvPr id="4" name="Rounded Rectangle 2">
            <a:extLst>
              <a:ext uri="{FF2B5EF4-FFF2-40B4-BE49-F238E27FC236}">
                <a16:creationId xmlns:a16="http://schemas.microsoft.com/office/drawing/2014/main" xmlns="" id="{8DFA14AA-A8DC-CE84-3FE3-360A04602B46}"/>
              </a:ext>
            </a:extLst>
          </p:cNvPr>
          <p:cNvSpPr/>
          <p:nvPr/>
        </p:nvSpPr>
        <p:spPr>
          <a:xfrm>
            <a:off x="304800" y="3217544"/>
            <a:ext cx="10885170" cy="295465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 3:12) God told Moses, “I will be with you, and this is your sign that I am the one who has sent you:</a:t>
            </a:r>
          </a:p>
          <a:p>
            <a:pPr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you have brought the people out of Egypt,</a:t>
            </a:r>
          </a:p>
          <a:p>
            <a:pPr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worship Me </a:t>
            </a:r>
            <a:r>
              <a:rPr lang="en-US" sz="4000" b="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this very mountain.</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950087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2554545"/>
          </a:xfrm>
          <a:prstGeom prst="rect">
            <a:avLst/>
          </a:prstGeom>
          <a:noFill/>
        </p:spPr>
        <p:txBody>
          <a:bodyPr wrap="square" rtlCol="0">
            <a:spAutoFit/>
          </a:bodyPr>
          <a:lstStyle/>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(Ex. 19:17) Then Moses led the people out of the camp to meet with God,</a:t>
            </a:r>
          </a:p>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and they stood at the foot of the mountain.</a:t>
            </a:r>
          </a:p>
        </p:txBody>
      </p:sp>
    </p:spTree>
    <p:extLst>
      <p:ext uri="{BB962C8B-B14F-4D97-AF65-F5344CB8AC3E}">
        <p14:creationId xmlns:p14="http://schemas.microsoft.com/office/powerpoint/2010/main" val="356295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632311"/>
          </a:xfrm>
          <a:prstGeom prst="rect">
            <a:avLst/>
          </a:prstGeom>
          <a:noFill/>
        </p:spPr>
        <p:txBody>
          <a:bodyPr wrap="square" rtlCol="0">
            <a:spAutoFit/>
          </a:bodyPr>
          <a:lstStyle/>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(Ex. 19:18) Mount Sinai was covered with smoke, because the Lord descended on it in fire.</a:t>
            </a:r>
          </a:p>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The smoke billowed up from it like smoke from a furnace, and the whole mountain trembled violently.</a:t>
            </a:r>
          </a:p>
          <a:p>
            <a:r>
              <a:rPr lang="en-US" sz="4000" b="1" spc="-150" baseline="30000" dirty="0">
                <a:effectLst>
                  <a:outerShdw blurRad="38100" dist="38100" dir="2700000" algn="tl">
                    <a:srgbClr val="000000">
                      <a:alpha val="43137"/>
                    </a:srgbClr>
                  </a:outerShdw>
                </a:effectLst>
                <a:latin typeface="Times New Roman" pitchFamily="18" charset="0"/>
                <a:cs typeface="Times New Roman" pitchFamily="18" charset="0"/>
              </a:rPr>
              <a:t>19 </a:t>
            </a:r>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As the sound of the trumpet grew louder and louder, Moses spoke and the voice of God answered him.</a:t>
            </a:r>
          </a:p>
        </p:txBody>
      </p:sp>
    </p:spTree>
    <p:extLst>
      <p:ext uri="{BB962C8B-B14F-4D97-AF65-F5344CB8AC3E}">
        <p14:creationId xmlns:p14="http://schemas.microsoft.com/office/powerpoint/2010/main" val="1872985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(Ex. 19:20) The Lord descended to the top of Mount Sinai and called Moses to the top of the mountain.</a:t>
            </a:r>
          </a:p>
          <a:p>
            <a:r>
              <a:rPr lang="en-US" sz="4000" b="1" spc="-150" baseline="30000" dirty="0">
                <a:effectLst>
                  <a:outerShdw blurRad="38100" dist="38100" dir="2700000" algn="tl">
                    <a:srgbClr val="000000">
                      <a:alpha val="43137"/>
                    </a:srgbClr>
                  </a:outerShdw>
                </a:effectLst>
                <a:latin typeface="Times New Roman" pitchFamily="18" charset="0"/>
                <a:cs typeface="Times New Roman" pitchFamily="18" charset="0"/>
              </a:rPr>
              <a:t>21 </a:t>
            </a:r>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The Lord said to Moses,</a:t>
            </a:r>
          </a:p>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“Go down and warn the people so they do not force their way through to see the Lord and many of them perish.”</a:t>
            </a:r>
          </a:p>
        </p:txBody>
      </p:sp>
    </p:spTree>
    <p:extLst>
      <p:ext uri="{BB962C8B-B14F-4D97-AF65-F5344CB8AC3E}">
        <p14:creationId xmlns:p14="http://schemas.microsoft.com/office/powerpoint/2010/main" val="32894672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632311"/>
          </a:xfrm>
          <a:prstGeom prst="rect">
            <a:avLst/>
          </a:prstGeom>
          <a:noFill/>
        </p:spPr>
        <p:txBody>
          <a:bodyPr wrap="square" rtlCol="0">
            <a:spAutoFit/>
          </a:bodyPr>
          <a:lstStyle/>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(Ex. 19:22) “</a:t>
            </a:r>
            <a:r>
              <a:rPr lang="en-US" sz="4000" b="1" u="sng" spc="-150" dirty="0">
                <a:effectLst>
                  <a:outerShdw blurRad="38100" dist="38100" dir="2700000" algn="tl">
                    <a:srgbClr val="000000">
                      <a:alpha val="43137"/>
                    </a:srgbClr>
                  </a:outerShdw>
                </a:effectLst>
                <a:latin typeface="Times New Roman" pitchFamily="18" charset="0"/>
                <a:cs typeface="Times New Roman" pitchFamily="18" charset="0"/>
              </a:rPr>
              <a:t>Even the priests</a:t>
            </a:r>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 who approach the Lord, must consecrate themselves, or the Lord will break out against them.”</a:t>
            </a:r>
          </a:p>
          <a:p>
            <a:r>
              <a:rPr lang="en-US" sz="4000" b="1" spc="-150" baseline="30000" dirty="0">
                <a:effectLst>
                  <a:outerShdw blurRad="38100" dist="38100" dir="2700000" algn="tl">
                    <a:srgbClr val="000000">
                      <a:alpha val="43137"/>
                    </a:srgbClr>
                  </a:outerShdw>
                </a:effectLst>
                <a:latin typeface="Times New Roman" pitchFamily="18" charset="0"/>
                <a:cs typeface="Times New Roman" pitchFamily="18" charset="0"/>
              </a:rPr>
              <a:t>23 </a:t>
            </a:r>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Moses said to the Lord,</a:t>
            </a:r>
          </a:p>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“The people cannot come up Mount Sinai, because you yourself warned us, ‘Put limits around the mountain and set it apart as holy.’”</a:t>
            </a:r>
          </a:p>
        </p:txBody>
      </p:sp>
    </p:spTree>
    <p:extLst>
      <p:ext uri="{BB962C8B-B14F-4D97-AF65-F5344CB8AC3E}">
        <p14:creationId xmlns:p14="http://schemas.microsoft.com/office/powerpoint/2010/main" val="36328632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249886" cy="5016758"/>
          </a:xfrm>
          <a:prstGeom prst="rect">
            <a:avLst/>
          </a:prstGeom>
          <a:noFill/>
        </p:spPr>
        <p:txBody>
          <a:bodyPr wrap="square" rtlCol="0">
            <a:spAutoFit/>
          </a:bodyPr>
          <a:lstStyle/>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(Ex. 19:24) The Lord replied,</a:t>
            </a:r>
          </a:p>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“Go down and bring Aaron up with you. But the priests and the people must not force their way through to come up to the Lord,</a:t>
            </a:r>
          </a:p>
          <a:p>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or he will break out against them.”</a:t>
            </a:r>
          </a:p>
          <a:p>
            <a:r>
              <a:rPr lang="en-US" sz="4000" b="1" spc="-150" baseline="30000" dirty="0">
                <a:effectLst>
                  <a:outerShdw blurRad="38100" dist="38100" dir="2700000" algn="tl">
                    <a:srgbClr val="000000">
                      <a:alpha val="43137"/>
                    </a:srgbClr>
                  </a:outerShdw>
                </a:effectLst>
                <a:latin typeface="Times New Roman" pitchFamily="18" charset="0"/>
                <a:cs typeface="Times New Roman" pitchFamily="18" charset="0"/>
              </a:rPr>
              <a:t>25 </a:t>
            </a:r>
            <a:r>
              <a:rPr lang="en-US" sz="4000" b="1" spc="-150" dirty="0">
                <a:effectLst>
                  <a:outerShdw blurRad="38100" dist="38100" dir="2700000" algn="tl">
                    <a:srgbClr val="000000">
                      <a:alpha val="43137"/>
                    </a:srgbClr>
                  </a:outerShdw>
                </a:effectLst>
                <a:latin typeface="Times New Roman" pitchFamily="18" charset="0"/>
                <a:cs typeface="Times New Roman" pitchFamily="18" charset="0"/>
              </a:rPr>
              <a:t>So Moses went down to the people and told them.</a:t>
            </a:r>
          </a:p>
        </p:txBody>
      </p:sp>
    </p:spTree>
    <p:extLst>
      <p:ext uri="{BB962C8B-B14F-4D97-AF65-F5344CB8AC3E}">
        <p14:creationId xmlns:p14="http://schemas.microsoft.com/office/powerpoint/2010/main" val="33737681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391400"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God showing us?</a:t>
            </a:r>
          </a:p>
          <a:p>
            <a:pPr marL="228600" marR="0" lvl="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We are naturally </a:t>
            </a:r>
            <a:r>
              <a:rPr kumimoji="0" lang="en-US" sz="4400" b="1" i="1" u="none" strike="noStrike" kern="1200" cap="none" spc="-15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scared</a:t>
            </a:r>
            <a:r>
              <a:rPr kumimoji="0" lang="en-US" sz="4400" b="1" i="0" u="none" strike="noStrike" kern="1200" cap="none" spc="-15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of God, but also </a:t>
            </a:r>
            <a:r>
              <a:rPr kumimoji="0" lang="en-US" sz="4400" b="1" i="1" u="none" strike="noStrike" kern="1200" cap="none" spc="-15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drawn</a:t>
            </a:r>
            <a:r>
              <a:rPr kumimoji="0" lang="en-US" sz="4400" b="1" i="0" u="none" strike="noStrike" kern="1200" cap="none" spc="-15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to Him.</a:t>
            </a:r>
          </a:p>
        </p:txBody>
      </p:sp>
      <p:sp>
        <p:nvSpPr>
          <p:cNvPr id="3" name="Rounded Rectangle 2">
            <a:extLst>
              <a:ext uri="{FF2B5EF4-FFF2-40B4-BE49-F238E27FC236}">
                <a16:creationId xmlns:a16="http://schemas.microsoft.com/office/drawing/2014/main" xmlns="" id="{B3D74031-FBFA-48DB-0445-6C54AABC4CF6}"/>
              </a:ext>
            </a:extLst>
          </p:cNvPr>
          <p:cNvSpPr/>
          <p:nvPr/>
        </p:nvSpPr>
        <p:spPr>
          <a:xfrm>
            <a:off x="1371600" y="2667000"/>
            <a:ext cx="9753600" cy="227754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people “trembled” at God’s presence.</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19:16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Yet, they were drawn to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19:21, 24</a:t>
            </a:r>
          </a:p>
        </p:txBody>
      </p:sp>
    </p:spTree>
    <p:extLst>
      <p:ext uri="{BB962C8B-B14F-4D97-AF65-F5344CB8AC3E}">
        <p14:creationId xmlns:p14="http://schemas.microsoft.com/office/powerpoint/2010/main" val="41328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76200" y="70009"/>
            <a:ext cx="7772398"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Mircea</a:t>
            </a:r>
            <a:r>
              <a:rPr kumimoji="0" lang="en-US" sz="6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60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Eliade</a:t>
            </a:r>
            <a:endParaRPr kumimoji="0" lang="en-US" sz="6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(Historian of Religion—University of Chicago)</a:t>
            </a:r>
            <a:endParaRPr kumimoji="0" lang="en-US" sz="32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Mircea</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Eliade</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1"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Sacred and the Profane</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(Orland, FL: Harcourt, 1957), 9-10</a:t>
            </a:r>
          </a:p>
        </p:txBody>
      </p:sp>
      <p:sp>
        <p:nvSpPr>
          <p:cNvPr id="7" name="TextBox 6"/>
          <p:cNvSpPr txBox="1"/>
          <p:nvPr/>
        </p:nvSpPr>
        <p:spPr>
          <a:xfrm>
            <a:off x="76200" y="2133600"/>
            <a:ext cx="7772398"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a:t>
            </a:r>
            <a:r>
              <a:rPr lang="en-US" sz="4400"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Regarding </a:t>
            </a:r>
            <a:r>
              <a:rPr kumimoji="0" lang="en-US" sz="4400" b="0"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religious experience…]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[Rudolph] Otto [set] himself to discover the characteristics of this </a:t>
            </a:r>
            <a:r>
              <a:rPr kumimoji="0" lang="en-US" sz="4800" b="0"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frightening</a:t>
            </a: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US" sz="4800" b="0"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irrational experience.</a:t>
            </a:r>
          </a:p>
        </p:txBody>
      </p:sp>
      <p:pic>
        <p:nvPicPr>
          <p:cNvPr id="10" name="Picture 2" descr="Image result for the sacred and the profan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24798" y="0"/>
            <a:ext cx="42672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491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76200" y="70009"/>
            <a:ext cx="7772398"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Mircea</a:t>
            </a:r>
            <a:r>
              <a:rPr kumimoji="0" lang="en-US" sz="6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60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Eliade</a:t>
            </a:r>
            <a:endParaRPr kumimoji="0" lang="en-US" sz="6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(Historian of Religion—University of Chicago)</a:t>
            </a:r>
            <a:endParaRPr kumimoji="0" lang="en-US" sz="32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Mircea</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Eliade</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1"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Sacred and the Profane</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(Orland, FL: Harcourt, 1957), 9-10</a:t>
            </a:r>
          </a:p>
        </p:txBody>
      </p:sp>
      <p:sp>
        <p:nvSpPr>
          <p:cNvPr id="7" name="TextBox 6"/>
          <p:cNvSpPr txBox="1"/>
          <p:nvPr/>
        </p:nvSpPr>
        <p:spPr>
          <a:xfrm>
            <a:off x="76200" y="2133600"/>
            <a:ext cx="7772398"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finds the </a:t>
            </a:r>
            <a:r>
              <a:rPr kumimoji="0" lang="en-US" sz="4800" b="0"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feeling of terror</a:t>
            </a: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before the sacred, before the awe-inspiring mystery … that emanates an overwhelming superiority of power.</a:t>
            </a:r>
          </a:p>
        </p:txBody>
      </p:sp>
      <p:pic>
        <p:nvPicPr>
          <p:cNvPr id="10" name="Picture 2" descr="Image result for the sacred and the profan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24798" y="0"/>
            <a:ext cx="42672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3129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76200" y="70009"/>
            <a:ext cx="7772398"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Mircea</a:t>
            </a:r>
            <a:r>
              <a:rPr kumimoji="0" lang="en-US" sz="6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60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Eliade</a:t>
            </a:r>
            <a:endParaRPr kumimoji="0" lang="en-US" sz="6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(Historian of Religion—University of Chicago)</a:t>
            </a:r>
            <a:endParaRPr kumimoji="0" lang="en-US" sz="32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Mircea</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Eliade</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1"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Sacred and the Profane</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(Orland, FL: Harcourt, 1957), 9-10</a:t>
            </a:r>
          </a:p>
        </p:txBody>
      </p:sp>
      <p:sp>
        <p:nvSpPr>
          <p:cNvPr id="7" name="TextBox 6"/>
          <p:cNvSpPr txBox="1"/>
          <p:nvPr/>
        </p:nvSpPr>
        <p:spPr>
          <a:xfrm>
            <a:off x="76200" y="2133600"/>
            <a:ext cx="7772398"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Confronted with it, man senses his profound nothingness, feels that he is only a creature.</a:t>
            </a:r>
          </a:p>
        </p:txBody>
      </p:sp>
      <p:pic>
        <p:nvPicPr>
          <p:cNvPr id="10" name="Picture 2" descr="Image result for the sacred and the profan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24798" y="0"/>
            <a:ext cx="4267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7">
            <a:extLst>
              <a:ext uri="{FF2B5EF4-FFF2-40B4-BE49-F238E27FC236}">
                <a16:creationId xmlns:a16="http://schemas.microsoft.com/office/drawing/2014/main" xmlns="" id="{6F45FD51-D891-B994-49F4-F61424EC8EE8}"/>
              </a:ext>
            </a:extLst>
          </p:cNvPr>
          <p:cNvSpPr/>
          <p:nvPr/>
        </p:nvSpPr>
        <p:spPr>
          <a:xfrm>
            <a:off x="1371600" y="533400"/>
            <a:ext cx="9753600" cy="1143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3175" algn="ctr">
              <a:defRPr/>
            </a:pPr>
            <a:r>
              <a:rPr lang="en-US" sz="5400" b="1" i="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mysterium</a:t>
            </a:r>
            <a:r>
              <a:rPr lang="en-US" sz="5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tremendum</a:t>
            </a:r>
            <a:r>
              <a:rPr lang="en-US" sz="5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sz="5400" b="1" i="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fascinans</a:t>
            </a:r>
            <a:endParaRPr kumimoji="0" lang="en-US" sz="54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1028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76200" y="70009"/>
            <a:ext cx="7772398"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Mircea</a:t>
            </a:r>
            <a:r>
              <a:rPr kumimoji="0" lang="en-US" sz="6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60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Eliade</a:t>
            </a:r>
            <a:endParaRPr kumimoji="0" lang="en-US" sz="6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(Historian of Religion—University of Chicago)</a:t>
            </a:r>
            <a:endParaRPr kumimoji="0" lang="en-US" sz="32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Mircea</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Eliade</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0" i="1"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Sacred and the Profane</a:t>
            </a:r>
            <a:r>
              <a:rPr kumimoji="0" lang="en-US" sz="18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(Orland, FL: Harcourt, 1957), 9-10</a:t>
            </a:r>
          </a:p>
        </p:txBody>
      </p:sp>
      <p:sp>
        <p:nvSpPr>
          <p:cNvPr id="7" name="TextBox 6"/>
          <p:cNvSpPr txBox="1"/>
          <p:nvPr/>
        </p:nvSpPr>
        <p:spPr>
          <a:xfrm>
            <a:off x="76200" y="2133600"/>
            <a:ext cx="7772398"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Confronted with it, man senses his profound nothingness, feels that he is only a creature.</a:t>
            </a:r>
          </a:p>
        </p:txBody>
      </p:sp>
      <p:pic>
        <p:nvPicPr>
          <p:cNvPr id="10" name="Picture 2" descr="Image result for the sacred and the profan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24798" y="0"/>
            <a:ext cx="4267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7">
            <a:extLst>
              <a:ext uri="{FF2B5EF4-FFF2-40B4-BE49-F238E27FC236}">
                <a16:creationId xmlns:a16="http://schemas.microsoft.com/office/drawing/2014/main" xmlns="" id="{6F45FD51-D891-B994-49F4-F61424EC8EE8}"/>
              </a:ext>
            </a:extLst>
          </p:cNvPr>
          <p:cNvSpPr/>
          <p:nvPr/>
        </p:nvSpPr>
        <p:spPr>
          <a:xfrm>
            <a:off x="2057400" y="245120"/>
            <a:ext cx="9753600" cy="1143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3175" algn="ctr">
              <a:defRPr/>
            </a:pPr>
            <a:r>
              <a:rPr lang="en-US" sz="5400" b="1" i="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mysterium</a:t>
            </a:r>
            <a:r>
              <a:rPr lang="en-US" sz="5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tremendum</a:t>
            </a:r>
            <a:r>
              <a:rPr lang="en-US" sz="5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sz="5400" b="1" i="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fascinans</a:t>
            </a:r>
            <a:endParaRPr kumimoji="0" lang="en-US" sz="54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4" name="Rounded Rectangle 7">
            <a:extLst>
              <a:ext uri="{FF2B5EF4-FFF2-40B4-BE49-F238E27FC236}">
                <a16:creationId xmlns:a16="http://schemas.microsoft.com/office/drawing/2014/main" xmlns="" id="{435FE077-512E-912B-9323-78D239AB5AFF}"/>
              </a:ext>
            </a:extLst>
          </p:cNvPr>
          <p:cNvSpPr/>
          <p:nvPr/>
        </p:nvSpPr>
        <p:spPr>
          <a:xfrm>
            <a:off x="5295900" y="914400"/>
            <a:ext cx="6705600" cy="5029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you ever been in the presence of </a:t>
            </a:r>
            <a:r>
              <a:rPr lang="en-US" sz="6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human</a:t>
            </a:r>
            <a:r>
              <a:rPr lang="en-US" sz="6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greatness?</a:t>
            </a:r>
          </a:p>
          <a:p>
            <a:pPr lvl="0" algn="ctr">
              <a:defRPr/>
            </a:pPr>
            <a:r>
              <a:rPr lang="en-US" sz="4400" b="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(You’re </a:t>
            </a:r>
            <a:r>
              <a:rPr lang="en-US" sz="4400" b="1" i="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intrigued</a:t>
            </a:r>
            <a:r>
              <a:rPr lang="en-US" sz="4400" b="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but also sense your own </a:t>
            </a:r>
            <a:r>
              <a:rPr lang="en-US" sz="4400" b="1" i="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inadequacy</a:t>
            </a:r>
            <a:r>
              <a:rPr lang="en-US" sz="4400" b="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190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19:1) On the first day of the third month after the Israelites left Egypt they came to the Desert of Sinai.</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After they set out from Rephidim, they entered the Desert of Sinai, and Israel camped there in the desert in front of the mountain.</a:t>
            </a:r>
          </a:p>
        </p:txBody>
      </p:sp>
    </p:spTree>
    <p:extLst>
      <p:ext uri="{BB962C8B-B14F-4D97-AF65-F5344CB8AC3E}">
        <p14:creationId xmlns:p14="http://schemas.microsoft.com/office/powerpoint/2010/main" val="326694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391400"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God showing us?</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We are naturally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scared</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of God, but also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drawn</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to Him.</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This is a graphic picture of our </a:t>
            </a:r>
            <a:r>
              <a:rPr kumimoji="0" lang="en-US" sz="4400" b="1" i="1"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separation</a:t>
            </a:r>
            <a:r>
              <a:rPr kumimoji="0" lang="en-US" sz="4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from God.</a:t>
            </a:r>
          </a:p>
        </p:txBody>
      </p:sp>
      <p:sp>
        <p:nvSpPr>
          <p:cNvPr id="3" name="Rounded Rectangle 2">
            <a:extLst>
              <a:ext uri="{FF2B5EF4-FFF2-40B4-BE49-F238E27FC236}">
                <a16:creationId xmlns:a16="http://schemas.microsoft.com/office/drawing/2014/main" xmlns="" id="{7C94C22C-9AD6-F921-A2FF-F421C458BB54}"/>
              </a:ext>
            </a:extLst>
          </p:cNvPr>
          <p:cNvSpPr/>
          <p:nvPr/>
        </p:nvSpPr>
        <p:spPr>
          <a:xfrm>
            <a:off x="5842000" y="3124200"/>
            <a:ext cx="6324600" cy="363176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people couldn’t even “touch” the mountain.</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19:12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Even the priests couldn’t come into God’s presence.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19:22</a:t>
            </a:r>
          </a:p>
        </p:txBody>
      </p:sp>
    </p:spTree>
    <p:extLst>
      <p:ext uri="{BB962C8B-B14F-4D97-AF65-F5344CB8AC3E}">
        <p14:creationId xmlns:p14="http://schemas.microsoft.com/office/powerpoint/2010/main" val="341211288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391400"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God showing us?</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We are naturally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scared</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of God, but also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drawn</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to Him.</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This is a graphic picture of our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separation</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from God.</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 No one can come to God </a:t>
            </a:r>
            <a:r>
              <a:rPr kumimoji="0" lang="en-US" sz="4400" b="1" i="1"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based on their own merits</a:t>
            </a:r>
            <a:r>
              <a:rPr kumimoji="0" lang="en-US" sz="4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96956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C64BEC1-6CA1-9E71-DB30-FBFACD15BFF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19800" y="152400"/>
            <a:ext cx="1128231" cy="1487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xmlns="" id="{79BE8872-8D9D-6275-77DE-1FF5E96A846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2400" y="4523594"/>
            <a:ext cx="1066800" cy="1743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xmlns="" id="{9FA56FDD-D905-5DE5-92D1-CFD02160835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15200" y="297600"/>
            <a:ext cx="1282080" cy="1196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xmlns="" id="{7961C7A3-F2CD-CA66-71DB-1FA2054A074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66800" y="4545363"/>
            <a:ext cx="964220" cy="1639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xmlns="" id="{D562DDF4-146A-3DDF-596C-019A137D0D4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149366" y="4267200"/>
            <a:ext cx="1251836" cy="1743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212604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BF89584-C2B4-A7F0-2EE7-2D43C94A99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19800" y="152400"/>
            <a:ext cx="1128231" cy="1487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4F15D5BC-6817-1CB3-E054-2AEF0071826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2400" y="4523594"/>
            <a:ext cx="1066800" cy="1743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8CB92D01-E3C3-1825-9B6B-20E0FCA56D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15200" y="297600"/>
            <a:ext cx="1282080" cy="1196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3D37A7AC-7B4C-A810-13FC-F929FC0A16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66800" y="4545363"/>
            <a:ext cx="964220" cy="1639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xmlns="" id="{32D0C721-D70B-5B0D-918D-5B5D240FE4D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241884" y="4267199"/>
            <a:ext cx="1066800" cy="1743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878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BF89584-C2B4-A7F0-2EE7-2D43C94A99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19800" y="152400"/>
            <a:ext cx="1128231" cy="1487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4F15D5BC-6817-1CB3-E054-2AEF0071826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2400" y="4523594"/>
            <a:ext cx="1066800" cy="1743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8CB92D01-E3C3-1825-9B6B-20E0FCA56D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15200" y="297600"/>
            <a:ext cx="1282080" cy="1196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3D37A7AC-7B4C-A810-13FC-F929FC0A16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66800" y="4545363"/>
            <a:ext cx="964220" cy="1639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7">
            <a:extLst>
              <a:ext uri="{FF2B5EF4-FFF2-40B4-BE49-F238E27FC236}">
                <a16:creationId xmlns:a16="http://schemas.microsoft.com/office/drawing/2014/main" xmlns="" id="{E1507A91-EA6A-3863-0E1A-12019F1CD1EE}"/>
              </a:ext>
            </a:extLst>
          </p:cNvPr>
          <p:cNvSpPr/>
          <p:nvPr/>
        </p:nvSpPr>
        <p:spPr>
          <a:xfrm>
            <a:off x="3742198" y="2798380"/>
            <a:ext cx="1090191" cy="609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a:t>
            </a:r>
          </a:p>
        </p:txBody>
      </p:sp>
      <p:sp>
        <p:nvSpPr>
          <p:cNvPr id="7" name="Rounded Rectangle 10">
            <a:extLst>
              <a:ext uri="{FF2B5EF4-FFF2-40B4-BE49-F238E27FC236}">
                <a16:creationId xmlns:a16="http://schemas.microsoft.com/office/drawing/2014/main" xmlns="" id="{F06C2FB9-BC85-94BE-A982-638137031D0F}"/>
              </a:ext>
            </a:extLst>
          </p:cNvPr>
          <p:cNvSpPr/>
          <p:nvPr/>
        </p:nvSpPr>
        <p:spPr>
          <a:xfrm>
            <a:off x="4908330" y="1981200"/>
            <a:ext cx="917030" cy="609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a:t>
            </a:r>
          </a:p>
        </p:txBody>
      </p:sp>
    </p:spTree>
    <p:extLst>
      <p:ext uri="{BB962C8B-B14F-4D97-AF65-F5344CB8AC3E}">
        <p14:creationId xmlns:p14="http://schemas.microsoft.com/office/powerpoint/2010/main" val="353186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BF89584-C2B4-A7F0-2EE7-2D43C94A99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19800" y="152400"/>
            <a:ext cx="1128231" cy="1487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4F15D5BC-6817-1CB3-E054-2AEF0071826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2400" y="4523594"/>
            <a:ext cx="1066800" cy="1743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8CB92D01-E3C3-1825-9B6B-20E0FCA56D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15200" y="297600"/>
            <a:ext cx="1282080" cy="1196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3D37A7AC-7B4C-A810-13FC-F929FC0A16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66800" y="4545363"/>
            <a:ext cx="964220" cy="1639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7">
            <a:extLst>
              <a:ext uri="{FF2B5EF4-FFF2-40B4-BE49-F238E27FC236}">
                <a16:creationId xmlns:a16="http://schemas.microsoft.com/office/drawing/2014/main" xmlns="" id="{E1507A91-EA6A-3863-0E1A-12019F1CD1EE}"/>
              </a:ext>
            </a:extLst>
          </p:cNvPr>
          <p:cNvSpPr/>
          <p:nvPr/>
        </p:nvSpPr>
        <p:spPr>
          <a:xfrm>
            <a:off x="3742198" y="2798380"/>
            <a:ext cx="1090191" cy="609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a:t>
            </a:r>
          </a:p>
        </p:txBody>
      </p:sp>
      <p:cxnSp>
        <p:nvCxnSpPr>
          <p:cNvPr id="8" name="Straight Connector 7">
            <a:extLst>
              <a:ext uri="{FF2B5EF4-FFF2-40B4-BE49-F238E27FC236}">
                <a16:creationId xmlns:a16="http://schemas.microsoft.com/office/drawing/2014/main" xmlns="" id="{E0181F15-987E-0F06-C851-530C09A3C825}"/>
              </a:ext>
            </a:extLst>
          </p:cNvPr>
          <p:cNvCxnSpPr>
            <a:cxnSpLocks/>
          </p:cNvCxnSpPr>
          <p:nvPr/>
        </p:nvCxnSpPr>
        <p:spPr>
          <a:xfrm>
            <a:off x="1" y="6705600"/>
            <a:ext cx="12191999" cy="0"/>
          </a:xfrm>
          <a:prstGeom prst="line">
            <a:avLst/>
          </a:prstGeom>
          <a:ln w="190500">
            <a:solidFill>
              <a:srgbClr val="FFFF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10">
            <a:extLst>
              <a:ext uri="{FF2B5EF4-FFF2-40B4-BE49-F238E27FC236}">
                <a16:creationId xmlns:a16="http://schemas.microsoft.com/office/drawing/2014/main" xmlns="" id="{DDA3F362-5CB0-0B1C-2B62-08B54763175F}"/>
              </a:ext>
            </a:extLst>
          </p:cNvPr>
          <p:cNvSpPr/>
          <p:nvPr/>
        </p:nvSpPr>
        <p:spPr>
          <a:xfrm>
            <a:off x="2667000" y="3581400"/>
            <a:ext cx="917030" cy="609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a:t>
            </a:r>
          </a:p>
        </p:txBody>
      </p:sp>
    </p:spTree>
    <p:extLst>
      <p:ext uri="{BB962C8B-B14F-4D97-AF65-F5344CB8AC3E}">
        <p14:creationId xmlns:p14="http://schemas.microsoft.com/office/powerpoint/2010/main" val="175201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2.22222E-6 L -0.00625 -0.47778 " pathEditMode="relative" rAng="0" ptsTypes="AA">
                                      <p:cBhvr>
                                        <p:cTn id="6" dur="5000" fill="hold"/>
                                        <p:tgtEl>
                                          <p:spTgt spid="8"/>
                                        </p:tgtEl>
                                        <p:attrNameLst>
                                          <p:attrName>ppt_x</p:attrName>
                                          <p:attrName>ppt_y</p:attrName>
                                        </p:attrNameLst>
                                      </p:cBhvr>
                                      <p:rCtr x="-313" y="-2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6E3DF7-3297-3CAF-AE02-27E019968A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15200" y="5624144"/>
            <a:ext cx="403110" cy="531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3E0633B2-6F22-D9DD-88BE-CB56F406BEC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28600" y="5907214"/>
            <a:ext cx="381161" cy="622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DC8BBAB2-19D9-E615-8D2C-F4F89236582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848600" y="5678277"/>
            <a:ext cx="458079" cy="427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4537EE0B-CC36-4C5A-6926-CF67834A3C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43664" y="5925792"/>
            <a:ext cx="344510" cy="585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7">
            <a:extLst>
              <a:ext uri="{FF2B5EF4-FFF2-40B4-BE49-F238E27FC236}">
                <a16:creationId xmlns:a16="http://schemas.microsoft.com/office/drawing/2014/main" xmlns="" id="{B4BA5BFB-BC61-D1A8-1422-38545B61CB59}"/>
              </a:ext>
            </a:extLst>
          </p:cNvPr>
          <p:cNvSpPr/>
          <p:nvPr/>
        </p:nvSpPr>
        <p:spPr>
          <a:xfrm>
            <a:off x="4323920" y="5907213"/>
            <a:ext cx="781480" cy="42533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a:t>
            </a:r>
          </a:p>
        </p:txBody>
      </p:sp>
      <p:sp>
        <p:nvSpPr>
          <p:cNvPr id="7" name="Rounded Rectangle 10">
            <a:extLst>
              <a:ext uri="{FF2B5EF4-FFF2-40B4-BE49-F238E27FC236}">
                <a16:creationId xmlns:a16="http://schemas.microsoft.com/office/drawing/2014/main" xmlns="" id="{C7B26377-A8AE-07EF-1C7E-69CCECD9AF0C}"/>
              </a:ext>
            </a:extLst>
          </p:cNvPr>
          <p:cNvSpPr/>
          <p:nvPr/>
        </p:nvSpPr>
        <p:spPr>
          <a:xfrm>
            <a:off x="3581400" y="5985357"/>
            <a:ext cx="657353" cy="42533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a:t>
            </a:r>
          </a:p>
        </p:txBody>
      </p:sp>
    </p:spTree>
    <p:extLst>
      <p:ext uri="{BB962C8B-B14F-4D97-AF65-F5344CB8AC3E}">
        <p14:creationId xmlns:p14="http://schemas.microsoft.com/office/powerpoint/2010/main" val="1510021615"/>
      </p:ext>
    </p:extLst>
  </p:cSld>
  <p:clrMapOvr>
    <a:masterClrMapping/>
  </p:clrMapOvr>
  <p:transition>
    <p:wipe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6E3DF7-3297-3CAF-AE02-27E019968A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15200" y="5624144"/>
            <a:ext cx="403110" cy="531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3E0633B2-6F22-D9DD-88BE-CB56F406BEC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28600" y="5907214"/>
            <a:ext cx="381161" cy="622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DC8BBAB2-19D9-E615-8D2C-F4F89236582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848600" y="5678277"/>
            <a:ext cx="458079" cy="427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4537EE0B-CC36-4C5A-6926-CF67834A3C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43664" y="5925792"/>
            <a:ext cx="344510" cy="585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7">
            <a:extLst>
              <a:ext uri="{FF2B5EF4-FFF2-40B4-BE49-F238E27FC236}">
                <a16:creationId xmlns:a16="http://schemas.microsoft.com/office/drawing/2014/main" xmlns="" id="{B4BA5BFB-BC61-D1A8-1422-38545B61CB59}"/>
              </a:ext>
            </a:extLst>
          </p:cNvPr>
          <p:cNvSpPr/>
          <p:nvPr/>
        </p:nvSpPr>
        <p:spPr>
          <a:xfrm>
            <a:off x="4323920" y="5907213"/>
            <a:ext cx="781480" cy="42533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a:t>
            </a:r>
          </a:p>
        </p:txBody>
      </p:sp>
      <p:sp>
        <p:nvSpPr>
          <p:cNvPr id="7" name="Rounded Rectangle 10">
            <a:extLst>
              <a:ext uri="{FF2B5EF4-FFF2-40B4-BE49-F238E27FC236}">
                <a16:creationId xmlns:a16="http://schemas.microsoft.com/office/drawing/2014/main" xmlns="" id="{C7B26377-A8AE-07EF-1C7E-69CCECD9AF0C}"/>
              </a:ext>
            </a:extLst>
          </p:cNvPr>
          <p:cNvSpPr/>
          <p:nvPr/>
        </p:nvSpPr>
        <p:spPr>
          <a:xfrm>
            <a:off x="3581400" y="5985357"/>
            <a:ext cx="657353" cy="42533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a:t>
            </a:r>
          </a:p>
        </p:txBody>
      </p:sp>
    </p:spTree>
    <p:extLst>
      <p:ext uri="{BB962C8B-B14F-4D97-AF65-F5344CB8AC3E}">
        <p14:creationId xmlns:p14="http://schemas.microsoft.com/office/powerpoint/2010/main" val="40163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6E3DF7-3297-3CAF-AE02-27E019968A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15200" y="5624144"/>
            <a:ext cx="403110" cy="531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3E0633B2-6F22-D9DD-88BE-CB56F406BEC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28600" y="5907214"/>
            <a:ext cx="381161" cy="622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DC8BBAB2-19D9-E615-8D2C-F4F89236582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848600" y="5678277"/>
            <a:ext cx="458079" cy="427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4537EE0B-CC36-4C5A-6926-CF67834A3C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43664" y="5925792"/>
            <a:ext cx="344510" cy="585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7">
            <a:extLst>
              <a:ext uri="{FF2B5EF4-FFF2-40B4-BE49-F238E27FC236}">
                <a16:creationId xmlns:a16="http://schemas.microsoft.com/office/drawing/2014/main" xmlns="" id="{B4BA5BFB-BC61-D1A8-1422-38545B61CB59}"/>
              </a:ext>
            </a:extLst>
          </p:cNvPr>
          <p:cNvSpPr/>
          <p:nvPr/>
        </p:nvSpPr>
        <p:spPr>
          <a:xfrm>
            <a:off x="4323920" y="5907213"/>
            <a:ext cx="781480" cy="42533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a:t>
            </a:r>
          </a:p>
        </p:txBody>
      </p:sp>
      <p:sp>
        <p:nvSpPr>
          <p:cNvPr id="7" name="Rounded Rectangle 10">
            <a:extLst>
              <a:ext uri="{FF2B5EF4-FFF2-40B4-BE49-F238E27FC236}">
                <a16:creationId xmlns:a16="http://schemas.microsoft.com/office/drawing/2014/main" xmlns="" id="{C7B26377-A8AE-07EF-1C7E-69CCECD9AF0C}"/>
              </a:ext>
            </a:extLst>
          </p:cNvPr>
          <p:cNvSpPr/>
          <p:nvPr/>
        </p:nvSpPr>
        <p:spPr>
          <a:xfrm>
            <a:off x="3581400" y="5985357"/>
            <a:ext cx="657353" cy="42533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a:t>
            </a:r>
          </a:p>
        </p:txBody>
      </p:sp>
      <p:cxnSp>
        <p:nvCxnSpPr>
          <p:cNvPr id="8" name="Straight Connector 7">
            <a:extLst>
              <a:ext uri="{FF2B5EF4-FFF2-40B4-BE49-F238E27FC236}">
                <a16:creationId xmlns:a16="http://schemas.microsoft.com/office/drawing/2014/main" xmlns="" id="{E7597DCB-DACA-3F33-5CF5-9439FC9ECA15}"/>
              </a:ext>
            </a:extLst>
          </p:cNvPr>
          <p:cNvCxnSpPr>
            <a:cxnSpLocks/>
          </p:cNvCxnSpPr>
          <p:nvPr/>
        </p:nvCxnSpPr>
        <p:spPr>
          <a:xfrm>
            <a:off x="1" y="6781800"/>
            <a:ext cx="8610599" cy="0"/>
          </a:xfrm>
          <a:prstGeom prst="line">
            <a:avLst/>
          </a:prstGeom>
          <a:ln w="190500">
            <a:solidFill>
              <a:srgbClr val="FFFF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2">
            <a:extLst>
              <a:ext uri="{FF2B5EF4-FFF2-40B4-BE49-F238E27FC236}">
                <a16:creationId xmlns:a16="http://schemas.microsoft.com/office/drawing/2014/main" xmlns="" id="{722EDB90-07EE-69E9-F5AD-E91E31F1A24D}"/>
              </a:ext>
            </a:extLst>
          </p:cNvPr>
          <p:cNvSpPr/>
          <p:nvPr/>
        </p:nvSpPr>
        <p:spPr>
          <a:xfrm>
            <a:off x="521970" y="1529060"/>
            <a:ext cx="6477000" cy="2057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We need a mediator between us and God!</a:t>
            </a:r>
          </a:p>
        </p:txBody>
      </p:sp>
    </p:spTree>
    <p:extLst>
      <p:ext uri="{BB962C8B-B14F-4D97-AF65-F5344CB8AC3E}">
        <p14:creationId xmlns:p14="http://schemas.microsoft.com/office/powerpoint/2010/main" val="386033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E-6 1.11111E-6 L 0.00156 -0.81111 " pathEditMode="relative" rAng="0" ptsTypes="AA">
                                      <p:cBhvr>
                                        <p:cTn id="6" dur="5000" fill="hold"/>
                                        <p:tgtEl>
                                          <p:spTgt spid="8"/>
                                        </p:tgtEl>
                                        <p:attrNameLst>
                                          <p:attrName>ppt_x</p:attrName>
                                          <p:attrName>ppt_y</p:attrName>
                                        </p:attrNameLst>
                                      </p:cBhvr>
                                      <p:rCtr x="78" y="-4055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391400"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God showing us?</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We are naturally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scared</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of God, but also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drawn</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to Him.</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This is a graphic picture of our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separation</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from God.</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 No one can come to God </a:t>
            </a:r>
            <a:r>
              <a:rPr kumimoji="0" lang="en-US" sz="4400" b="1" i="1"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based on their own merits</a:t>
            </a:r>
            <a:r>
              <a:rPr kumimoji="0" lang="en-US" sz="4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4" name="Oval 3">
            <a:extLst>
              <a:ext uri="{FF2B5EF4-FFF2-40B4-BE49-F238E27FC236}">
                <a16:creationId xmlns:a16="http://schemas.microsoft.com/office/drawing/2014/main" xmlns="" id="{0D2DF7B1-B0AC-C96C-04C8-BBAF06C6ED6C}"/>
              </a:ext>
            </a:extLst>
          </p:cNvPr>
          <p:cNvSpPr/>
          <p:nvPr/>
        </p:nvSpPr>
        <p:spPr>
          <a:xfrm>
            <a:off x="5086350" y="5334000"/>
            <a:ext cx="838200" cy="685800"/>
          </a:xfrm>
          <a:prstGeom prst="ellipse">
            <a:avLst/>
          </a:prstGeom>
          <a:no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0435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19:3) Then Moses went up to God, and the Lord called to him from the mountain.</a:t>
            </a:r>
          </a:p>
        </p:txBody>
      </p:sp>
    </p:spTree>
    <p:extLst>
      <p:ext uri="{BB962C8B-B14F-4D97-AF65-F5344CB8AC3E}">
        <p14:creationId xmlns:p14="http://schemas.microsoft.com/office/powerpoint/2010/main" val="1624045079"/>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391400"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God showing us?</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We are naturally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scared</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of God, but also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drawn</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to Him.</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This is a graphic picture of our </a:t>
            </a:r>
            <a:r>
              <a:rPr kumimoji="0" lang="en-US" sz="4400" b="1" i="1"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separation</a:t>
            </a:r>
            <a:r>
              <a:rPr kumimoji="0" lang="en-US" sz="4400" b="1" i="0" u="none" strike="noStrike" kern="1200" cap="none" spc="-150" normalizeH="0" baseline="0" noProof="0" dirty="0">
                <a:ln>
                  <a:noFill/>
                </a:ln>
                <a:solidFill>
                  <a:srgbClr val="9F887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from God.</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 No one can come to God </a:t>
            </a:r>
            <a:r>
              <a:rPr kumimoji="0" lang="en-US" sz="4400" b="1" i="1"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based on their own merits</a:t>
            </a:r>
            <a:r>
              <a:rPr kumimoji="0" lang="en-US" sz="4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4" name="Oval 3">
            <a:extLst>
              <a:ext uri="{FF2B5EF4-FFF2-40B4-BE49-F238E27FC236}">
                <a16:creationId xmlns:a16="http://schemas.microsoft.com/office/drawing/2014/main" xmlns="" id="{0D2DF7B1-B0AC-C96C-04C8-BBAF06C6ED6C}"/>
              </a:ext>
            </a:extLst>
          </p:cNvPr>
          <p:cNvSpPr/>
          <p:nvPr/>
        </p:nvSpPr>
        <p:spPr>
          <a:xfrm>
            <a:off x="5086350" y="5334000"/>
            <a:ext cx="838200" cy="685800"/>
          </a:xfrm>
          <a:prstGeom prst="ellipse">
            <a:avLst/>
          </a:prstGeom>
          <a:no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2">
            <a:extLst>
              <a:ext uri="{FF2B5EF4-FFF2-40B4-BE49-F238E27FC236}">
                <a16:creationId xmlns:a16="http://schemas.microsoft.com/office/drawing/2014/main" xmlns="" id="{846F0224-2D4C-24D7-45B7-5B47EC1F5F43}"/>
              </a:ext>
            </a:extLst>
          </p:cNvPr>
          <p:cNvSpPr/>
          <p:nvPr/>
        </p:nvSpPr>
        <p:spPr>
          <a:xfrm>
            <a:off x="6286502" y="4191000"/>
            <a:ext cx="5067298" cy="241256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But even Moses was afraid!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Deuteronomy 9:19; Hebrews 12:21</a:t>
            </a:r>
          </a:p>
        </p:txBody>
      </p:sp>
      <p:sp>
        <p:nvSpPr>
          <p:cNvPr id="7" name="Rounded Rectangle 2">
            <a:extLst>
              <a:ext uri="{FF2B5EF4-FFF2-40B4-BE49-F238E27FC236}">
                <a16:creationId xmlns:a16="http://schemas.microsoft.com/office/drawing/2014/main" xmlns="" id="{7E9251E6-015F-26D2-51D8-8E0292461914}"/>
              </a:ext>
            </a:extLst>
          </p:cNvPr>
          <p:cNvSpPr/>
          <p:nvPr/>
        </p:nvSpPr>
        <p:spPr>
          <a:xfrm>
            <a:off x="521970" y="1529060"/>
            <a:ext cx="6477000" cy="2057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We need a mediator between us and God!</a:t>
            </a:r>
          </a:p>
        </p:txBody>
      </p:sp>
    </p:spTree>
    <p:extLst>
      <p:ext uri="{BB962C8B-B14F-4D97-AF65-F5344CB8AC3E}">
        <p14:creationId xmlns:p14="http://schemas.microsoft.com/office/powerpoint/2010/main" val="3433218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02183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(Heb. 12:18) You have not come to a physical mountain, to a place of flaming fire, darkness, gloom, and whirlwind, as the Israelites did at Mount Sinai.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3000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19 </a:t>
            </a:r>
            <a:r>
              <a:rPr kumimoji="0" lang="en-US" sz="4000" b="1" i="0" u="none" strike="noStrike" kern="1200" cap="none" spc="-15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For they heard an awesome trumpet blast and a voice so terrible that they begged God to stop speaking.</a:t>
            </a:r>
          </a:p>
        </p:txBody>
      </p:sp>
    </p:spTree>
    <p:extLst>
      <p:ext uri="{BB962C8B-B14F-4D97-AF65-F5344CB8AC3E}">
        <p14:creationId xmlns:p14="http://schemas.microsoft.com/office/powerpoint/2010/main" val="56244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02183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(Heb. 12:20) They staggered back under God’s command: “If even an animal touches the mountain, it must be stoned to death.”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3000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21 </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Moses himself was so frightened at the sight that he said, “I am terrified and trembling.”</a:t>
            </a:r>
          </a:p>
        </p:txBody>
      </p:sp>
    </p:spTree>
    <p:extLst>
      <p:ext uri="{BB962C8B-B14F-4D97-AF65-F5344CB8AC3E}">
        <p14:creationId xmlns:p14="http://schemas.microsoft.com/office/powerpoint/2010/main" val="378420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02183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(Heb. 12:22) No, you have come to Mount Zion, to the city of the living God, the heavenly Jerusalem, and to countless thousands of angels in a joyful gathering.</a:t>
            </a:r>
          </a:p>
        </p:txBody>
      </p:sp>
    </p:spTree>
    <p:extLst>
      <p:ext uri="{BB962C8B-B14F-4D97-AF65-F5344CB8AC3E}">
        <p14:creationId xmlns:p14="http://schemas.microsoft.com/office/powerpoint/2010/main" val="3486273752"/>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02183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(Heb. 12:23) You have come to the assembly of God’s firstborn children, whose names are written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 have come to God himself, who is the judge over all things. You have come to the spirits of the righteous ones in heaven who have now been made perfect.</a:t>
            </a:r>
          </a:p>
        </p:txBody>
      </p:sp>
    </p:spTree>
    <p:extLst>
      <p:ext uri="{BB962C8B-B14F-4D97-AF65-F5344CB8AC3E}">
        <p14:creationId xmlns:p14="http://schemas.microsoft.com/office/powerpoint/2010/main" val="857256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B5DFC-3073-1B6F-D51F-F17021E20AB7}"/>
              </a:ext>
            </a:extLst>
          </p:cNvPr>
          <p:cNvSpPr txBox="1"/>
          <p:nvPr/>
        </p:nvSpPr>
        <p:spPr>
          <a:xfrm>
            <a:off x="64770" y="64770"/>
            <a:ext cx="702183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(Heb. 12:24) You have come to </a:t>
            </a:r>
            <a:r>
              <a:rPr kumimoji="0" lang="en-US" sz="40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the one who </a:t>
            </a:r>
            <a:r>
              <a:rPr kumimoji="0" lang="en-US" sz="40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mediates</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the new covenant between God and people, and to the sprinkled 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which speaks of </a:t>
            </a:r>
            <a:r>
              <a:rPr kumimoji="0" lang="en-US" sz="48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forgiveness</a:t>
            </a: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13850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410" y="1442621"/>
            <a:ext cx="11946480" cy="52629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Which</a:t>
            </a:r>
            <a:r>
              <a:rPr kumimoji="0" lang="en-US" sz="9600" b="1" i="0" u="none" strike="noStrike" kern="0" cap="none" spc="-150" normalizeH="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do you want?</a:t>
            </a:r>
            <a:endParaRPr kumimoji="0" lang="en-US" sz="9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r>
              <a:rPr kumimoji="0" lang="en-US" sz="80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Moses as your mediator?</a:t>
            </a:r>
          </a:p>
          <a:p>
            <a:pPr marR="0" lvl="0" algn="ctr" defTabSz="914400" rtl="0" eaLnBrk="1" fontAlgn="auto" latinLnBrk="0" hangingPunct="1">
              <a:lnSpc>
                <a:spcPct val="100000"/>
              </a:lnSpc>
              <a:spcBef>
                <a:spcPts val="0"/>
              </a:spcBef>
              <a:spcAft>
                <a:spcPts val="0"/>
              </a:spcAft>
              <a:buClrTx/>
              <a:buSzTx/>
              <a:tabLst/>
              <a:defRPr/>
            </a:pPr>
            <a:r>
              <a:rPr lang="en-US" sz="4000" b="1" kern="0" dirty="0">
                <a:solidFill>
                  <a:srgbClr val="8C4A4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 law, fear, trembling, exclusion)</a:t>
            </a:r>
            <a:endParaRPr kumimoji="0" lang="en-US" sz="4000" b="1" i="0" u="none" strike="noStrike" kern="0" cap="none" normalizeH="0" noProof="0" dirty="0">
              <a:ln>
                <a:noFill/>
              </a:ln>
              <a:solidFill>
                <a:srgbClr val="8C4A4A"/>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r>
              <a:rPr kumimoji="0" lang="en-US" sz="80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Jesus as your mediator?</a:t>
            </a:r>
          </a:p>
          <a:p>
            <a:pPr lvl="0" algn="ctr">
              <a:defRPr/>
            </a:pPr>
            <a:r>
              <a:rPr lang="en-US" sz="4000" b="1" kern="0" dirty="0">
                <a:solidFill>
                  <a:srgbClr val="8C4A4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 forgiveness, security, gratitude, inclusion)</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xmlns="" id="{0D0A6F69-ACC5-BA6C-4A2A-8D19E6CE10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723900"/>
            <a:ext cx="6278071" cy="5410200"/>
          </a:xfrm>
          <a:prstGeom prst="rect">
            <a:avLst/>
          </a:prstGeom>
        </p:spPr>
      </p:pic>
    </p:spTree>
    <p:extLst>
      <p:ext uri="{BB962C8B-B14F-4D97-AF65-F5344CB8AC3E}">
        <p14:creationId xmlns:p14="http://schemas.microsoft.com/office/powerpoint/2010/main" val="320075722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6247864"/>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19:4) God said, “You yourselves have seen what I did to Egypt, and how I carried you on eagles’ wings and brought you to myself.</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5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Now if you obey me fully and keep my covenant, then out of all nations you will be my treasured possession.</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Although the whole earth is mine, you will be for me a kingdom of priests and a holy nation.”</a:t>
            </a:r>
          </a:p>
        </p:txBody>
      </p:sp>
    </p:spTree>
    <p:extLst>
      <p:ext uri="{BB962C8B-B14F-4D97-AF65-F5344CB8AC3E}">
        <p14:creationId xmlns:p14="http://schemas.microsoft.com/office/powerpoint/2010/main" val="42216896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6247864"/>
          </a:xfrm>
          <a:prstGeom prst="rect">
            <a:avLst/>
          </a:prstGeom>
          <a:noFill/>
        </p:spPr>
        <p:txBody>
          <a:bodyPr wrap="square" rtlCol="0">
            <a:spAutoFit/>
          </a:bodyPr>
          <a:lstStyle/>
          <a:p>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(Ex. 19:4) God said, “You yourselves have seen what I did to Egypt, and how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carried you on eagles’ wings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brought you to myself</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5 </a:t>
            </a:r>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Now if you obey me fully and keep my covenant, then out of all nations you will be my treasured possession.</a:t>
            </a:r>
          </a:p>
          <a:p>
            <a:r>
              <a:rPr lang="en-US" sz="4000" b="1" spc="-150" baseline="3000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Although the whole earth is mine, you will be for me a kingdom of priests and a holy nation.”</a:t>
            </a:r>
          </a:p>
        </p:txBody>
      </p:sp>
      <p:sp>
        <p:nvSpPr>
          <p:cNvPr id="3" name="Rounded Rectangle 2">
            <a:extLst>
              <a:ext uri="{FF2B5EF4-FFF2-40B4-BE49-F238E27FC236}">
                <a16:creationId xmlns:a16="http://schemas.microsoft.com/office/drawing/2014/main" xmlns="" id="{5B9162A1-5C3E-DD9D-B6AB-BDF9B0FD6449}"/>
              </a:ext>
            </a:extLst>
          </p:cNvPr>
          <p:cNvSpPr/>
          <p:nvPr/>
        </p:nvSpPr>
        <p:spPr>
          <a:xfrm>
            <a:off x="5105400" y="3352800"/>
            <a:ext cx="5082540" cy="179451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religion!</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versus done!</a:t>
            </a:r>
            <a:endPar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4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6247864"/>
          </a:xfrm>
          <a:prstGeom prst="rect">
            <a:avLst/>
          </a:prstGeom>
          <a:noFill/>
        </p:spPr>
        <p:txBody>
          <a:bodyPr wrap="square" rtlCol="0">
            <a:spAutoFit/>
          </a:bodyPr>
          <a:lstStyle/>
          <a:p>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(Ex. 19:4) God said, “You yourselves have seen what I did to Egypt, and how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carried you on eagles’ wings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brought you to myself</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5 </a:t>
            </a:r>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Now if you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obey me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fully and keep my covenant</a:t>
            </a:r>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 then out of all nations you will be my treasured possession.</a:t>
            </a:r>
          </a:p>
          <a:p>
            <a:r>
              <a:rPr lang="en-US" sz="4000" b="1" spc="-150" baseline="3000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Although the whole earth is mine, you will be for me a kingdom of priests and a holy nation.”</a:t>
            </a:r>
          </a:p>
        </p:txBody>
      </p:sp>
      <p:sp>
        <p:nvSpPr>
          <p:cNvPr id="4" name="Rounded Rectangle 2">
            <a:extLst>
              <a:ext uri="{FF2B5EF4-FFF2-40B4-BE49-F238E27FC236}">
                <a16:creationId xmlns:a16="http://schemas.microsoft.com/office/drawing/2014/main" xmlns="" id="{C8302BF1-8FB7-93EB-CC8C-D94F77F8F760}"/>
              </a:ext>
            </a:extLst>
          </p:cNvPr>
          <p:cNvSpPr/>
          <p:nvPr/>
        </p:nvSpPr>
        <p:spPr>
          <a:xfrm>
            <a:off x="5105400" y="3352800"/>
            <a:ext cx="5082540" cy="179451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religion!</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versus done!</a:t>
            </a:r>
            <a:endPar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59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6247864"/>
          </a:xfrm>
          <a:prstGeom prst="rect">
            <a:avLst/>
          </a:prstGeom>
          <a:noFill/>
        </p:spPr>
        <p:txBody>
          <a:bodyPr wrap="square" rtlCol="0">
            <a:spAutoFit/>
          </a:bodyPr>
          <a:lstStyle/>
          <a:p>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(Ex. 19:4) God said, “You yourselves have seen what I did to Egypt, and how I carried you on eagles’ wings and brought you to myself.</a:t>
            </a:r>
          </a:p>
          <a:p>
            <a:r>
              <a:rPr lang="en-US" sz="4000" b="1" spc="-150" baseline="3000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5 </a:t>
            </a:r>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Now if you obey me fully and keep my covenant, then out of all nations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you will be my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treasured possession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rgbClr val="B76E51"/>
                </a:solidFill>
                <a:effectLst>
                  <a:outerShdw blurRad="38100" dist="38100" dir="2700000" algn="tl">
                    <a:srgbClr val="000000">
                      <a:alpha val="43137"/>
                    </a:srgbClr>
                  </a:outerShdw>
                </a:effectLst>
                <a:latin typeface="Times New Roman" pitchFamily="18" charset="0"/>
                <a:cs typeface="Times New Roman" pitchFamily="18" charset="0"/>
              </a:rPr>
              <a:t>Although the whole earth is mine, you will be for me a kingdom of priests and a holy nation.”</a:t>
            </a:r>
          </a:p>
        </p:txBody>
      </p:sp>
    </p:spTree>
    <p:extLst>
      <p:ext uri="{BB962C8B-B14F-4D97-AF65-F5344CB8AC3E}">
        <p14:creationId xmlns:p14="http://schemas.microsoft.com/office/powerpoint/2010/main" val="313675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6247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B76E5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(Ex. 19:4) God said, “You yourselves have seen what I did to Egypt, and how I carried you on eagles’ wings and brought you to myself.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30000" noProof="0" dirty="0">
                <a:ln>
                  <a:noFill/>
                </a:ln>
                <a:solidFill>
                  <a:srgbClr val="B76E5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 </a:t>
            </a:r>
            <a:r>
              <a:rPr kumimoji="0" lang="en-US" sz="4000" b="1" i="0" u="none" strike="noStrike" kern="1200" cap="none" spc="-150" normalizeH="0" baseline="0" noProof="0" dirty="0">
                <a:ln>
                  <a:noFill/>
                </a:ln>
                <a:solidFill>
                  <a:srgbClr val="B76E5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Now if you obey me fully and keep my </a:t>
            </a:r>
            <a:r>
              <a:rPr kumimoji="0" lang="en-US" sz="4000" b="1" i="0" strike="noStrike" kern="1200" cap="none" spc="-150" normalizeH="0" baseline="0" noProof="0" dirty="0">
                <a:ln>
                  <a:noFill/>
                </a:ln>
                <a:solidFill>
                  <a:srgbClr val="B76E5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covenant, then out of all nations you will be my treasured possession.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150" normalizeH="0" baseline="30000" noProof="0" dirty="0">
                <a:ln>
                  <a:noFill/>
                </a:ln>
                <a:solidFill>
                  <a:srgbClr val="B76E5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6 </a:t>
            </a:r>
            <a:r>
              <a:rPr kumimoji="0" lang="en-US" sz="4000" b="1" i="0" strike="noStrike" kern="1200" cap="none" spc="-150" normalizeH="0" baseline="0" noProof="0" dirty="0">
                <a:ln>
                  <a:noFill/>
                </a:ln>
                <a:solidFill>
                  <a:srgbClr val="B76E5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Although the whole earth is mine, </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 will be for me a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kingdom of priests</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holy nation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n-US" sz="4000" b="1" i="0" u="none" strike="noStrike" kern="1200" cap="none" spc="-150" normalizeH="0" baseline="0" noProof="0" dirty="0">
                <a:ln>
                  <a:noFill/>
                </a:ln>
                <a:solidFill>
                  <a:srgbClr val="B76E5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3" name="Rounded Rectangle 2">
            <a:extLst>
              <a:ext uri="{FF2B5EF4-FFF2-40B4-BE49-F238E27FC236}">
                <a16:creationId xmlns:a16="http://schemas.microsoft.com/office/drawing/2014/main" xmlns="" id="{A9E1894B-4448-D22A-D4D0-0CA1EE994ACB}"/>
              </a:ext>
            </a:extLst>
          </p:cNvPr>
          <p:cNvSpPr/>
          <p:nvPr/>
        </p:nvSpPr>
        <p:spPr>
          <a:xfrm>
            <a:off x="3200400" y="3048000"/>
            <a:ext cx="8229600" cy="1981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 chose Israel to </a:t>
            </a:r>
            <a:r>
              <a:rPr kumimoji="0" lang="en-US" sz="44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bless</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the nations, not to </a:t>
            </a:r>
            <a:r>
              <a:rPr kumimoji="0" lang="en-US" sz="44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suppress</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the nations.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Genesis 12:1-3</a:t>
            </a:r>
          </a:p>
        </p:txBody>
      </p:sp>
    </p:spTree>
    <p:extLst>
      <p:ext uri="{BB962C8B-B14F-4D97-AF65-F5344CB8AC3E}">
        <p14:creationId xmlns:p14="http://schemas.microsoft.com/office/powerpoint/2010/main" val="35381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2322</Words>
  <Application>Microsoft Office PowerPoint</Application>
  <PresentationFormat>Widescreen</PresentationFormat>
  <Paragraphs>222</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Calibri Light</vt:lpstr>
      <vt:lpstr>Lao UI</vt:lpstr>
      <vt:lpstr>Times New Roman</vt:lpstr>
      <vt:lpstr>Wingdings</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2023-03-07T22:54:48Z</dcterms:created>
  <dcterms:modified xsi:type="dcterms:W3CDTF">2023-03-07T22:54:56Z</dcterms:modified>
</cp:coreProperties>
</file>