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51" r:id="rId1"/>
  </p:sldMasterIdLst>
  <p:notesMasterIdLst>
    <p:notesMasterId r:id="rId41"/>
  </p:notesMasterIdLst>
  <p:sldIdLst>
    <p:sldId id="395" r:id="rId2"/>
    <p:sldId id="411" r:id="rId3"/>
    <p:sldId id="398" r:id="rId4"/>
    <p:sldId id="470" r:id="rId5"/>
    <p:sldId id="423" r:id="rId6"/>
    <p:sldId id="501" r:id="rId7"/>
    <p:sldId id="413" r:id="rId8"/>
    <p:sldId id="428" r:id="rId9"/>
    <p:sldId id="473" r:id="rId10"/>
    <p:sldId id="435" r:id="rId11"/>
    <p:sldId id="524" r:id="rId12"/>
    <p:sldId id="441" r:id="rId13"/>
    <p:sldId id="502" r:id="rId14"/>
    <p:sldId id="476" r:id="rId15"/>
    <p:sldId id="446" r:id="rId16"/>
    <p:sldId id="452" r:id="rId17"/>
    <p:sldId id="456" r:id="rId18"/>
    <p:sldId id="460" r:id="rId19"/>
    <p:sldId id="525" r:id="rId20"/>
    <p:sldId id="515" r:id="rId21"/>
    <p:sldId id="463" r:id="rId22"/>
    <p:sldId id="477" r:id="rId23"/>
    <p:sldId id="464" r:id="rId24"/>
    <p:sldId id="465" r:id="rId25"/>
    <p:sldId id="466" r:id="rId26"/>
    <p:sldId id="478" r:id="rId27"/>
    <p:sldId id="505" r:id="rId28"/>
    <p:sldId id="526" r:id="rId29"/>
    <p:sldId id="506" r:id="rId30"/>
    <p:sldId id="507" r:id="rId31"/>
    <p:sldId id="508" r:id="rId32"/>
    <p:sldId id="509" r:id="rId33"/>
    <p:sldId id="427" r:id="rId34"/>
    <p:sldId id="521" r:id="rId35"/>
    <p:sldId id="514" r:id="rId36"/>
    <p:sldId id="516" r:id="rId37"/>
    <p:sldId id="519" r:id="rId38"/>
    <p:sldId id="518" r:id="rId39"/>
    <p:sldId id="496" r:id="rId40"/>
  </p:sldIdLst>
  <p:sldSz cx="9144000" cy="6858000" type="screen4x3"/>
  <p:notesSz cx="6858000" cy="9144000"/>
  <p:defaultTextStyle>
    <a:defPPr>
      <a:defRPr lang="en-US"/>
    </a:defPPr>
    <a:lvl1pPr algn="ctr"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ctr"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ctr"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ctr"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ctr"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00B2"/>
    <a:srgbClr val="FF0066"/>
    <a:srgbClr val="00B200"/>
    <a:srgbClr val="008000"/>
    <a:srgbClr val="A5E6F3"/>
    <a:srgbClr val="83DD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228" autoAdjust="0"/>
    <p:restoredTop sz="83777" autoAdjust="0"/>
  </p:normalViewPr>
  <p:slideViewPr>
    <p:cSldViewPr>
      <p:cViewPr varScale="1">
        <p:scale>
          <a:sx n="70" d="100"/>
          <a:sy n="70" d="100"/>
        </p:scale>
        <p:origin x="844" y="6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3"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ckP" userId="4c4ad878-4681-4761-9f1b-16c55af401ac" providerId="ADAL" clId="{3DEEC2F3-D2AA-4266-8539-7A9137D2220D}"/>
    <pc:docChg chg="custSel delSld modSld">
      <pc:chgData name="FranckP" userId="4c4ad878-4681-4761-9f1b-16c55af401ac" providerId="ADAL" clId="{3DEEC2F3-D2AA-4266-8539-7A9137D2220D}" dt="2023-06-15T18:38:06.212" v="19" actId="20577"/>
      <pc:docMkLst>
        <pc:docMk/>
      </pc:docMkLst>
      <pc:sldChg chg="del">
        <pc:chgData name="FranckP" userId="4c4ad878-4681-4761-9f1b-16c55af401ac" providerId="ADAL" clId="{3DEEC2F3-D2AA-4266-8539-7A9137D2220D}" dt="2023-06-15T18:34:50.957" v="3" actId="2696"/>
        <pc:sldMkLst>
          <pc:docMk/>
          <pc:sldMk cId="0" sldId="403"/>
        </pc:sldMkLst>
      </pc:sldChg>
      <pc:sldChg chg="modNotesTx">
        <pc:chgData name="FranckP" userId="4c4ad878-4681-4761-9f1b-16c55af401ac" providerId="ADAL" clId="{3DEEC2F3-D2AA-4266-8539-7A9137D2220D}" dt="2023-06-15T18:38:06.212" v="19" actId="20577"/>
        <pc:sldMkLst>
          <pc:docMk/>
          <pc:sldMk cId="0" sldId="441"/>
        </pc:sldMkLst>
      </pc:sldChg>
      <pc:sldChg chg="modNotesTx">
        <pc:chgData name="FranckP" userId="4c4ad878-4681-4761-9f1b-16c55af401ac" providerId="ADAL" clId="{3DEEC2F3-D2AA-4266-8539-7A9137D2220D}" dt="2023-06-15T18:37:09.724" v="5" actId="20577"/>
        <pc:sldMkLst>
          <pc:docMk/>
          <pc:sldMk cId="0" sldId="460"/>
        </pc:sldMkLst>
      </pc:sldChg>
      <pc:sldChg chg="del">
        <pc:chgData name="FranckP" userId="4c4ad878-4681-4761-9f1b-16c55af401ac" providerId="ADAL" clId="{3DEEC2F3-D2AA-4266-8539-7A9137D2220D}" dt="2023-06-15T18:34:27.228" v="1" actId="2696"/>
        <pc:sldMkLst>
          <pc:docMk/>
          <pc:sldMk cId="3219291300" sldId="510"/>
        </pc:sldMkLst>
      </pc:sldChg>
      <pc:sldChg chg="del">
        <pc:chgData name="FranckP" userId="4c4ad878-4681-4761-9f1b-16c55af401ac" providerId="ADAL" clId="{3DEEC2F3-D2AA-4266-8539-7A9137D2220D}" dt="2023-06-15T18:34:28.612" v="2" actId="2696"/>
        <pc:sldMkLst>
          <pc:docMk/>
          <pc:sldMk cId="1780061225" sldId="511"/>
        </pc:sldMkLst>
      </pc:sldChg>
      <pc:sldChg chg="modNotesTx">
        <pc:chgData name="FranckP" userId="4c4ad878-4681-4761-9f1b-16c55af401ac" providerId="ADAL" clId="{3DEEC2F3-D2AA-4266-8539-7A9137D2220D}" dt="2023-06-15T18:33:32.570" v="0" actId="6549"/>
        <pc:sldMkLst>
          <pc:docMk/>
          <pc:sldMk cId="4094265728" sldId="51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1EF87E-1A50-4B06-9514-F1E8867E809A}" type="datetimeFigureOut">
              <a:rPr lang="en-US" smtClean="0"/>
              <a:t>6/28/2023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5E7371-10B1-4314-9D23-16BBF9CDC24B}" type="slidenum">
              <a:rPr lang="en-US" smtClean="0"/>
              <a:t>‹#›</a:t>
            </a:fld>
            <a:endParaRPr lang="en-US"/>
          </a:p>
        </p:txBody>
      </p:sp>
    </p:spTree>
    <p:extLst>
      <p:ext uri="{BB962C8B-B14F-4D97-AF65-F5344CB8AC3E}">
        <p14:creationId xmlns:p14="http://schemas.microsoft.com/office/powerpoint/2010/main" val="643285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5E7371-10B1-4314-9D23-16BBF9CDC24B}" type="slidenum">
              <a:rPr lang="en-US" smtClean="0"/>
              <a:t>9</a:t>
            </a:fld>
            <a:endParaRPr lang="en-US"/>
          </a:p>
        </p:txBody>
      </p:sp>
    </p:spTree>
    <p:extLst>
      <p:ext uri="{BB962C8B-B14F-4D97-AF65-F5344CB8AC3E}">
        <p14:creationId xmlns:p14="http://schemas.microsoft.com/office/powerpoint/2010/main" val="3895925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CC5E7371-10B1-4314-9D23-16BBF9CDC24B}" type="slidenum">
              <a:rPr lang="en-US" smtClean="0"/>
              <a:t>12</a:t>
            </a:fld>
            <a:endParaRPr lang="en-US"/>
          </a:p>
        </p:txBody>
      </p:sp>
    </p:spTree>
    <p:extLst>
      <p:ext uri="{BB962C8B-B14F-4D97-AF65-F5344CB8AC3E}">
        <p14:creationId xmlns:p14="http://schemas.microsoft.com/office/powerpoint/2010/main" val="1482612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5E7371-10B1-4314-9D23-16BBF9CDC24B}" type="slidenum">
              <a:rPr lang="en-US" smtClean="0"/>
              <a:t>17</a:t>
            </a:fld>
            <a:endParaRPr lang="en-US"/>
          </a:p>
        </p:txBody>
      </p:sp>
    </p:spTree>
    <p:extLst>
      <p:ext uri="{BB962C8B-B14F-4D97-AF65-F5344CB8AC3E}">
        <p14:creationId xmlns:p14="http://schemas.microsoft.com/office/powerpoint/2010/main" val="842842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5E7371-10B1-4314-9D23-16BBF9CDC24B}" type="slidenum">
              <a:rPr lang="en-US" smtClean="0"/>
              <a:t>18</a:t>
            </a:fld>
            <a:endParaRPr lang="en-US"/>
          </a:p>
        </p:txBody>
      </p:sp>
    </p:spTree>
    <p:extLst>
      <p:ext uri="{BB962C8B-B14F-4D97-AF65-F5344CB8AC3E}">
        <p14:creationId xmlns:p14="http://schemas.microsoft.com/office/powerpoint/2010/main" val="2029713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5E7371-10B1-4314-9D23-16BBF9CDC24B}" type="slidenum">
              <a:rPr lang="en-US" smtClean="0"/>
              <a:t>19</a:t>
            </a:fld>
            <a:endParaRPr lang="en-US"/>
          </a:p>
        </p:txBody>
      </p:sp>
    </p:spTree>
    <p:extLst>
      <p:ext uri="{BB962C8B-B14F-4D97-AF65-F5344CB8AC3E}">
        <p14:creationId xmlns:p14="http://schemas.microsoft.com/office/powerpoint/2010/main" val="39232131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5E7371-10B1-4314-9D23-16BBF9CDC24B}" type="slidenum">
              <a:rPr lang="en-US" smtClean="0"/>
              <a:t>20</a:t>
            </a:fld>
            <a:endParaRPr lang="en-US"/>
          </a:p>
        </p:txBody>
      </p:sp>
    </p:spTree>
    <p:extLst>
      <p:ext uri="{BB962C8B-B14F-4D97-AF65-F5344CB8AC3E}">
        <p14:creationId xmlns:p14="http://schemas.microsoft.com/office/powerpoint/2010/main" val="36711291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5E7371-10B1-4314-9D23-16BBF9CDC24B}" type="slidenum">
              <a:rPr lang="en-US" smtClean="0"/>
              <a:t>24</a:t>
            </a:fld>
            <a:endParaRPr lang="en-US"/>
          </a:p>
        </p:txBody>
      </p:sp>
    </p:spTree>
    <p:extLst>
      <p:ext uri="{BB962C8B-B14F-4D97-AF65-F5344CB8AC3E}">
        <p14:creationId xmlns:p14="http://schemas.microsoft.com/office/powerpoint/2010/main" val="28547606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5E7371-10B1-4314-9D23-16BBF9CDC24B}" type="slidenum">
              <a:rPr lang="en-US" smtClean="0"/>
              <a:t>29</a:t>
            </a:fld>
            <a:endParaRPr lang="en-US"/>
          </a:p>
        </p:txBody>
      </p:sp>
    </p:spTree>
    <p:extLst>
      <p:ext uri="{BB962C8B-B14F-4D97-AF65-F5344CB8AC3E}">
        <p14:creationId xmlns:p14="http://schemas.microsoft.com/office/powerpoint/2010/main" val="567477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3136DF-173B-4C3E-AB62-4F9F853C0A45}"/>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E84A3005-DB44-4D13-9C13-B9C7793BFA4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515943216"/>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CBDA6C-F7C3-4194-AF12-8A3263C0F0A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0B62CBD8-450A-4505-96A5-9F2BA9080AF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60904769"/>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2E38A37-96C7-44E0-A04D-5934448A2ADB}"/>
              </a:ext>
            </a:extLst>
          </p:cNvPr>
          <p:cNvSpPr>
            <a:spLocks noGrp="1"/>
          </p:cNvSpPr>
          <p:nvPr>
            <p:ph type="title" orient="vert"/>
          </p:nvPr>
        </p:nvSpPr>
        <p:spPr>
          <a:xfrm>
            <a:off x="6858000" y="0"/>
            <a:ext cx="2286000" cy="6400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9DF35B37-385C-4F59-A4D4-4A7C7FB8498E}"/>
              </a:ext>
            </a:extLst>
          </p:cNvPr>
          <p:cNvSpPr>
            <a:spLocks noGrp="1"/>
          </p:cNvSpPr>
          <p:nvPr>
            <p:ph type="body" orient="vert" idx="1"/>
          </p:nvPr>
        </p:nvSpPr>
        <p:spPr>
          <a:xfrm>
            <a:off x="0" y="0"/>
            <a:ext cx="6705600" cy="6400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11979489"/>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C3A0F4-08AF-4F3E-A4EF-29A5DBB3E1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4541C220-FD32-46CB-A00A-1971C275183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3035843"/>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14C12A-485B-4005-B4B4-E63599D98630}"/>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BA76F6C6-31FB-4D36-AF74-29B715D0004E}"/>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2945845946"/>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03AC57-4A43-4E33-9806-3172013D34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895012C-62A7-4665-8CA9-64EC4BFF9D27}"/>
              </a:ext>
            </a:extLst>
          </p:cNvPr>
          <p:cNvSpPr>
            <a:spLocks noGrp="1"/>
          </p:cNvSpPr>
          <p:nvPr>
            <p:ph sz="half" idx="1"/>
          </p:nvPr>
        </p:nvSpPr>
        <p:spPr>
          <a:xfrm>
            <a:off x="0" y="1524000"/>
            <a:ext cx="4495800" cy="4876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9D74ED09-64A2-4627-B1FD-CE80BCCD3D98}"/>
              </a:ext>
            </a:extLst>
          </p:cNvPr>
          <p:cNvSpPr>
            <a:spLocks noGrp="1"/>
          </p:cNvSpPr>
          <p:nvPr>
            <p:ph sz="half" idx="2"/>
          </p:nvPr>
        </p:nvSpPr>
        <p:spPr>
          <a:xfrm>
            <a:off x="4648200" y="1524000"/>
            <a:ext cx="4495800" cy="4876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69095997"/>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EC34B3-34B9-4970-8B10-7634889B5AEF}"/>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903DEBAB-0CD3-436E-9EC6-35CA0A82F9EA}"/>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5703E551-8628-4E57-AEAE-126DF5C5893C}"/>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70BCE61F-9867-48F7-8861-97F48E1541B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6CAE45F3-937D-43C9-9E98-7EA15E901FD5}"/>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72944739"/>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9CF846-D718-4E96-AB1F-F69E4F7E836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93048648"/>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783925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D1A4E0-5D55-4786-8BF1-546CCE30AB3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E89217D9-52EA-47E7-8C22-EBE5F5E5DBAB}"/>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C3CC2B90-89B3-461D-9366-DD1C7AD8C24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807259370"/>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B8C361-75E8-41BF-BD49-69EC347AADE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8CBEA169-E551-4982-A320-50E867BEAB8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56A81D25-05DC-40F2-93C0-79F88691A76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25148234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5125" name="Rectangle 5">
            <a:extLst>
              <a:ext uri="{FF2B5EF4-FFF2-40B4-BE49-F238E27FC236}">
                <a16:creationId xmlns:a16="http://schemas.microsoft.com/office/drawing/2014/main" xmlns="" id="{02CD7846-9411-4F40-B02B-D660F5264C39}"/>
              </a:ext>
            </a:extLst>
          </p:cNvPr>
          <p:cNvSpPr>
            <a:spLocks noGrp="1" noChangeArrowheads="1"/>
          </p:cNvSpPr>
          <p:nvPr>
            <p:ph type="title"/>
          </p:nvPr>
        </p:nvSpPr>
        <p:spPr bwMode="auto">
          <a:xfrm>
            <a:off x="0" y="0"/>
            <a:ext cx="91440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Slide Title</a:t>
            </a:r>
          </a:p>
        </p:txBody>
      </p:sp>
      <p:sp>
        <p:nvSpPr>
          <p:cNvPr id="5126" name="Rectangle 6">
            <a:extLst>
              <a:ext uri="{FF2B5EF4-FFF2-40B4-BE49-F238E27FC236}">
                <a16:creationId xmlns:a16="http://schemas.microsoft.com/office/drawing/2014/main" xmlns="" id="{0552C44A-22C5-4C11-8434-F6F3EF39ECBB}"/>
              </a:ext>
            </a:extLst>
          </p:cNvPr>
          <p:cNvSpPr>
            <a:spLocks noGrp="1" noChangeArrowheads="1"/>
          </p:cNvSpPr>
          <p:nvPr>
            <p:ph type="body" idx="1"/>
          </p:nvPr>
        </p:nvSpPr>
        <p:spPr bwMode="auto">
          <a:xfrm>
            <a:off x="0" y="1524000"/>
            <a:ext cx="91440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Body Text</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p:wipe dir="r"/>
  </p:transition>
  <p:txStyles>
    <p:titleStyle>
      <a:lvl1pPr algn="ctr" rtl="0" eaLnBrk="0" fontAlgn="base" hangingPunct="0">
        <a:lnSpc>
          <a:spcPct val="80000"/>
        </a:lnSpc>
        <a:spcBef>
          <a:spcPct val="0"/>
        </a:spcBef>
        <a:spcAft>
          <a:spcPct val="0"/>
        </a:spcAft>
        <a:defRPr sz="6000" b="1" kern="1200">
          <a:solidFill>
            <a:srgbClr val="A5E6F3"/>
          </a:solidFill>
          <a:effectLst>
            <a:outerShdw blurRad="38100" dist="38100" dir="2700000" algn="tl">
              <a:srgbClr val="000000"/>
            </a:outerShdw>
          </a:effectLst>
          <a:latin typeface="+mj-lt"/>
          <a:ea typeface="+mj-ea"/>
          <a:cs typeface="+mj-cs"/>
        </a:defRPr>
      </a:lvl1pPr>
      <a:lvl2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anose="02020603050405020304" pitchFamily="18" charset="0"/>
        </a:defRPr>
      </a:lvl2pPr>
      <a:lvl3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anose="02020603050405020304" pitchFamily="18" charset="0"/>
        </a:defRPr>
      </a:lvl3pPr>
      <a:lvl4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anose="02020603050405020304" pitchFamily="18" charset="0"/>
        </a:defRPr>
      </a:lvl4pPr>
      <a:lvl5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anose="02020603050405020304" pitchFamily="18" charset="0"/>
        </a:defRPr>
      </a:lvl5pPr>
      <a:lvl6pPr marL="4572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anose="02020603050405020304" pitchFamily="18" charset="0"/>
        </a:defRPr>
      </a:lvl6pPr>
      <a:lvl7pPr marL="9144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anose="02020603050405020304" pitchFamily="18" charset="0"/>
        </a:defRPr>
      </a:lvl7pPr>
      <a:lvl8pPr marL="13716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anose="02020603050405020304" pitchFamily="18" charset="0"/>
        </a:defRPr>
      </a:lvl8pPr>
      <a:lvl9pPr marL="18288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anose="02020603050405020304" pitchFamily="18"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anose="05000000000000000000" pitchFamily="2" charset="2"/>
        <a:buChar char="Ø"/>
        <a:defRPr sz="4400" b="1" kern="1200">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b="1" kern="12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lnSpc>
          <a:spcPct val="70000"/>
        </a:lnSpc>
        <a:spcBef>
          <a:spcPct val="15000"/>
        </a:spcBef>
        <a:spcAft>
          <a:spcPct val="0"/>
        </a:spcAft>
        <a:buSzPct val="100000"/>
        <a:buChar char="»"/>
        <a:defRPr b="1" kern="1200">
          <a:solidFill>
            <a:schemeClr val="tx1"/>
          </a:solidFill>
          <a:effectLst>
            <a:outerShdw blurRad="38100" dist="38100" dir="2700000" algn="tl">
              <a:srgbClr val="000000"/>
            </a:outerShdw>
          </a:effectLst>
          <a:latin typeface="+mn-lt"/>
          <a:ea typeface="+mn-ea"/>
          <a:cs typeface="+mn-cs"/>
        </a:defRPr>
      </a:lvl3pPr>
      <a:lvl4pPr marL="1543050" indent="-171450" algn="l" rtl="0" eaLnBrk="0" fontAlgn="base" hangingPunct="0">
        <a:lnSpc>
          <a:spcPct val="70000"/>
        </a:lnSpc>
        <a:spcBef>
          <a:spcPct val="15000"/>
        </a:spcBef>
        <a:spcAft>
          <a:spcPct val="0"/>
        </a:spcAft>
        <a:buSzPct val="100000"/>
        <a:buChar char="•"/>
        <a:defRPr sz="1400" b="1" kern="1200">
          <a:solidFill>
            <a:schemeClr val="tx1"/>
          </a:solidFill>
          <a:effectLst>
            <a:outerShdw blurRad="38100" dist="38100" dir="2700000" algn="tl">
              <a:srgbClr val="000000"/>
            </a:outerShdw>
          </a:effectLst>
          <a:latin typeface="+mn-lt"/>
          <a:ea typeface="+mn-ea"/>
          <a:cs typeface="+mn-cs"/>
        </a:defRPr>
      </a:lvl4pPr>
      <a:lvl5pPr marL="2000250" indent="-171450" algn="l" rtl="0" eaLnBrk="0" fontAlgn="base" hangingPunct="0">
        <a:lnSpc>
          <a:spcPct val="70000"/>
        </a:lnSpc>
        <a:spcBef>
          <a:spcPct val="15000"/>
        </a:spcBef>
        <a:spcAft>
          <a:spcPct val="0"/>
        </a:spcAft>
        <a:buSzPct val="100000"/>
        <a:buChar char="–"/>
        <a:defRPr sz="1400" b="1"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a:extLst>
              <a:ext uri="{FF2B5EF4-FFF2-40B4-BE49-F238E27FC236}">
                <a16:creationId xmlns:a16="http://schemas.microsoft.com/office/drawing/2014/main" xmlns="" id="{A9986CA2-C7C3-4ADF-8493-3D135C5E18D5}"/>
              </a:ext>
            </a:extLst>
          </p:cNvPr>
          <p:cNvSpPr>
            <a:spLocks noGrp="1" noChangeArrowheads="1"/>
          </p:cNvSpPr>
          <p:nvPr>
            <p:ph type="title"/>
          </p:nvPr>
        </p:nvSpPr>
        <p:spPr/>
        <p:txBody>
          <a:bodyPr/>
          <a:lstStyle/>
          <a:p>
            <a:r>
              <a:rPr lang="en-US" altLang="en-US" sz="9600"/>
              <a:t>1 Corinthians</a:t>
            </a:r>
          </a:p>
        </p:txBody>
      </p:sp>
      <p:sp>
        <p:nvSpPr>
          <p:cNvPr id="226307" name="Rectangle 3">
            <a:extLst>
              <a:ext uri="{FF2B5EF4-FFF2-40B4-BE49-F238E27FC236}">
                <a16:creationId xmlns:a16="http://schemas.microsoft.com/office/drawing/2014/main" xmlns="" id="{8D48E408-78E4-4354-807E-5DE0A600AF67}"/>
              </a:ext>
            </a:extLst>
          </p:cNvPr>
          <p:cNvSpPr>
            <a:spLocks noGrp="1" noChangeArrowheads="1"/>
          </p:cNvSpPr>
          <p:nvPr>
            <p:ph type="body" idx="1"/>
          </p:nvPr>
        </p:nvSpPr>
        <p:spPr>
          <a:xfrm>
            <a:off x="762000" y="2743200"/>
            <a:ext cx="8382000" cy="3657600"/>
          </a:xfrm>
        </p:spPr>
        <p:txBody>
          <a:bodyPr/>
          <a:lstStyle/>
          <a:p>
            <a:r>
              <a:rPr lang="en-US" altLang="en-US" sz="6600" dirty="0"/>
              <a:t>Chapter 13</a:t>
            </a:r>
            <a:br>
              <a:rPr lang="en-US" altLang="en-US" sz="6600" dirty="0"/>
            </a:br>
            <a:r>
              <a:rPr lang="en-US" altLang="en-US" sz="6600" dirty="0"/>
              <a:t>  God’s Love</a:t>
            </a: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2">
            <a:extLst>
              <a:ext uri="{FF2B5EF4-FFF2-40B4-BE49-F238E27FC236}">
                <a16:creationId xmlns:a16="http://schemas.microsoft.com/office/drawing/2014/main" xmlns="" id="{22E66A3C-7716-4042-B943-D4F4AA66A22B}"/>
              </a:ext>
            </a:extLst>
          </p:cNvPr>
          <p:cNvSpPr>
            <a:spLocks noGrp="1" noChangeArrowheads="1"/>
          </p:cNvSpPr>
          <p:nvPr>
            <p:ph type="title"/>
          </p:nvPr>
        </p:nvSpPr>
        <p:spPr/>
        <p:txBody>
          <a:bodyPr/>
          <a:lstStyle/>
          <a:p>
            <a:r>
              <a:rPr lang="en-US" altLang="en-US" sz="8800"/>
              <a:t>1 Corinthians 13</a:t>
            </a:r>
          </a:p>
        </p:txBody>
      </p:sp>
      <p:sp>
        <p:nvSpPr>
          <p:cNvPr id="267267" name="Rectangle 3">
            <a:extLst>
              <a:ext uri="{FF2B5EF4-FFF2-40B4-BE49-F238E27FC236}">
                <a16:creationId xmlns:a16="http://schemas.microsoft.com/office/drawing/2014/main" xmlns="" id="{B71AF220-DF9B-4A1A-8550-02F4C2585B44}"/>
              </a:ext>
            </a:extLst>
          </p:cNvPr>
          <p:cNvSpPr>
            <a:spLocks noGrp="1" noChangeArrowheads="1"/>
          </p:cNvSpPr>
          <p:nvPr>
            <p:ph type="body" idx="1"/>
          </p:nvPr>
        </p:nvSpPr>
        <p:spPr/>
        <p:txBody>
          <a:bodyPr/>
          <a:lstStyle/>
          <a:p>
            <a:pPr>
              <a:buFont typeface="Wingdings" panose="05000000000000000000" pitchFamily="2" charset="2"/>
              <a:buNone/>
            </a:pPr>
            <a:r>
              <a:rPr lang="en-US" altLang="en-US" sz="4800" dirty="0"/>
              <a:t>4 Love is patient, love is kind, and is not jealous; love does not brag and is not arrogant, </a:t>
            </a:r>
          </a:p>
          <a:p>
            <a:pPr>
              <a:buFont typeface="Wingdings" panose="05000000000000000000" pitchFamily="2" charset="2"/>
              <a:buNone/>
            </a:pPr>
            <a:endParaRPr lang="en-US" altLang="en-US" sz="4800" dirty="0"/>
          </a:p>
        </p:txBody>
      </p:sp>
      <p:sp>
        <p:nvSpPr>
          <p:cNvPr id="267269" name="Oval 5">
            <a:extLst>
              <a:ext uri="{FF2B5EF4-FFF2-40B4-BE49-F238E27FC236}">
                <a16:creationId xmlns:a16="http://schemas.microsoft.com/office/drawing/2014/main" xmlns="" id="{C974C3F3-345E-4967-BA5E-81930302DDD1}"/>
              </a:ext>
            </a:extLst>
          </p:cNvPr>
          <p:cNvSpPr>
            <a:spLocks noChangeArrowheads="1"/>
          </p:cNvSpPr>
          <p:nvPr/>
        </p:nvSpPr>
        <p:spPr bwMode="auto">
          <a:xfrm>
            <a:off x="1676400" y="1905000"/>
            <a:ext cx="2438400" cy="838200"/>
          </a:xfrm>
          <a:prstGeom prst="ellipse">
            <a:avLst/>
          </a:prstGeom>
          <a:noFill/>
          <a:ln w="104775">
            <a:solidFill>
              <a:schemeClr val="tx1"/>
            </a:solidFill>
            <a:round/>
            <a:headEnd type="none" w="sm" len="sm"/>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7272" name="Rectangle 8">
            <a:extLst>
              <a:ext uri="{FF2B5EF4-FFF2-40B4-BE49-F238E27FC236}">
                <a16:creationId xmlns:a16="http://schemas.microsoft.com/office/drawing/2014/main" xmlns="" id="{1083A806-985B-47A5-9E41-40E8E669B249}"/>
              </a:ext>
            </a:extLst>
          </p:cNvPr>
          <p:cNvSpPr>
            <a:spLocks noChangeArrowheads="1"/>
          </p:cNvSpPr>
          <p:nvPr/>
        </p:nvSpPr>
        <p:spPr bwMode="auto">
          <a:xfrm>
            <a:off x="1666240" y="3429000"/>
            <a:ext cx="6487160" cy="2057400"/>
          </a:xfrm>
          <a:prstGeom prst="rect">
            <a:avLst/>
          </a:prstGeom>
          <a:gradFill rotWithShape="0">
            <a:gsLst>
              <a:gs pos="0">
                <a:srgbClr val="000000"/>
              </a:gs>
              <a:gs pos="50000">
                <a:srgbClr val="008000"/>
              </a:gs>
              <a:gs pos="100000">
                <a:srgbClr val="000000"/>
              </a:gs>
            </a:gsLst>
            <a:lin ang="5400000" scaled="1"/>
          </a:gra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lnSpc>
                <a:spcPct val="75000"/>
              </a:lnSpc>
              <a:spcBef>
                <a:spcPct val="10000"/>
              </a:spcBef>
            </a:pPr>
            <a:r>
              <a:rPr lang="en-US" altLang="en-US" sz="5400" b="1" dirty="0">
                <a:effectLst>
                  <a:outerShdw blurRad="38100" dist="38100" dir="2700000" algn="tl">
                    <a:srgbClr val="000000"/>
                  </a:outerShdw>
                </a:effectLst>
              </a:rPr>
              <a:t>Resentful coveting</a:t>
            </a:r>
          </a:p>
          <a:p>
            <a:pPr algn="l">
              <a:lnSpc>
                <a:spcPct val="75000"/>
              </a:lnSpc>
              <a:spcBef>
                <a:spcPct val="10000"/>
              </a:spcBef>
            </a:pPr>
            <a:r>
              <a:rPr lang="en-US" altLang="en-US" sz="5400" b="1" dirty="0">
                <a:effectLst>
                  <a:outerShdw blurRad="38100" dist="38100" dir="2700000" algn="tl">
                    <a:srgbClr val="000000"/>
                  </a:outerShdw>
                </a:effectLst>
              </a:rPr>
              <a:t>Zealous desire</a:t>
            </a:r>
          </a:p>
          <a:p>
            <a:pPr algn="l">
              <a:lnSpc>
                <a:spcPct val="75000"/>
              </a:lnSpc>
              <a:spcBef>
                <a:spcPct val="10000"/>
              </a:spcBef>
            </a:pPr>
            <a:r>
              <a:rPr lang="en-US" altLang="en-US" sz="5400" b="1" dirty="0">
                <a:effectLst>
                  <a:outerShdw blurRad="38100" dist="38100" dir="2700000" algn="tl">
                    <a:srgbClr val="000000"/>
                  </a:outerShdw>
                </a:effectLst>
              </a:rPr>
              <a:t>Boiling with envy</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72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7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2">
            <a:extLst>
              <a:ext uri="{FF2B5EF4-FFF2-40B4-BE49-F238E27FC236}">
                <a16:creationId xmlns:a16="http://schemas.microsoft.com/office/drawing/2014/main" xmlns="" id="{22E66A3C-7716-4042-B943-D4F4AA66A22B}"/>
              </a:ext>
            </a:extLst>
          </p:cNvPr>
          <p:cNvSpPr>
            <a:spLocks noGrp="1" noChangeArrowheads="1"/>
          </p:cNvSpPr>
          <p:nvPr>
            <p:ph type="title"/>
          </p:nvPr>
        </p:nvSpPr>
        <p:spPr/>
        <p:txBody>
          <a:bodyPr/>
          <a:lstStyle/>
          <a:p>
            <a:r>
              <a:rPr lang="en-US" altLang="en-US" sz="8800"/>
              <a:t>1 Corinthians 13</a:t>
            </a:r>
          </a:p>
        </p:txBody>
      </p:sp>
      <p:sp>
        <p:nvSpPr>
          <p:cNvPr id="267267" name="Rectangle 3">
            <a:extLst>
              <a:ext uri="{FF2B5EF4-FFF2-40B4-BE49-F238E27FC236}">
                <a16:creationId xmlns:a16="http://schemas.microsoft.com/office/drawing/2014/main" xmlns="" id="{B71AF220-DF9B-4A1A-8550-02F4C2585B44}"/>
              </a:ext>
            </a:extLst>
          </p:cNvPr>
          <p:cNvSpPr>
            <a:spLocks noGrp="1" noChangeArrowheads="1"/>
          </p:cNvSpPr>
          <p:nvPr>
            <p:ph type="body" idx="1"/>
          </p:nvPr>
        </p:nvSpPr>
        <p:spPr/>
        <p:txBody>
          <a:bodyPr/>
          <a:lstStyle/>
          <a:p>
            <a:pPr>
              <a:buFont typeface="Wingdings" panose="05000000000000000000" pitchFamily="2" charset="2"/>
              <a:buNone/>
            </a:pPr>
            <a:r>
              <a:rPr lang="en-US" altLang="en-US" sz="4800"/>
              <a:t>4 Love is patient, love is kind, and is not jealous; love does not brag and is not arrogant, </a:t>
            </a:r>
          </a:p>
          <a:p>
            <a:pPr>
              <a:buFont typeface="Wingdings" panose="05000000000000000000" pitchFamily="2" charset="2"/>
              <a:buNone/>
            </a:pPr>
            <a:endParaRPr lang="en-US" altLang="en-US" sz="4800"/>
          </a:p>
        </p:txBody>
      </p:sp>
      <p:sp>
        <p:nvSpPr>
          <p:cNvPr id="267269" name="Oval 5">
            <a:extLst>
              <a:ext uri="{FF2B5EF4-FFF2-40B4-BE49-F238E27FC236}">
                <a16:creationId xmlns:a16="http://schemas.microsoft.com/office/drawing/2014/main" xmlns="" id="{C974C3F3-345E-4967-BA5E-81930302DDD1}"/>
              </a:ext>
            </a:extLst>
          </p:cNvPr>
          <p:cNvSpPr>
            <a:spLocks noChangeArrowheads="1"/>
          </p:cNvSpPr>
          <p:nvPr/>
        </p:nvSpPr>
        <p:spPr bwMode="auto">
          <a:xfrm>
            <a:off x="1676400" y="1905000"/>
            <a:ext cx="2438400" cy="838200"/>
          </a:xfrm>
          <a:prstGeom prst="ellipse">
            <a:avLst/>
          </a:prstGeom>
          <a:noFill/>
          <a:ln w="104775">
            <a:solidFill>
              <a:schemeClr val="tx1"/>
            </a:solidFill>
            <a:round/>
            <a:headEnd type="none" w="sm" len="sm"/>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7272" name="Rectangle 8">
            <a:extLst>
              <a:ext uri="{FF2B5EF4-FFF2-40B4-BE49-F238E27FC236}">
                <a16:creationId xmlns:a16="http://schemas.microsoft.com/office/drawing/2014/main" xmlns="" id="{1083A806-985B-47A5-9E41-40E8E669B249}"/>
              </a:ext>
            </a:extLst>
          </p:cNvPr>
          <p:cNvSpPr>
            <a:spLocks noChangeArrowheads="1"/>
          </p:cNvSpPr>
          <p:nvPr/>
        </p:nvSpPr>
        <p:spPr bwMode="auto">
          <a:xfrm>
            <a:off x="1666240" y="3429000"/>
            <a:ext cx="6487160" cy="2057400"/>
          </a:xfrm>
          <a:prstGeom prst="rect">
            <a:avLst/>
          </a:prstGeom>
          <a:gradFill rotWithShape="0">
            <a:gsLst>
              <a:gs pos="0">
                <a:srgbClr val="000000"/>
              </a:gs>
              <a:gs pos="50000">
                <a:srgbClr val="008000"/>
              </a:gs>
              <a:gs pos="100000">
                <a:srgbClr val="000000"/>
              </a:gs>
            </a:gsLst>
            <a:lin ang="5400000" scaled="1"/>
          </a:gra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lnSpc>
                <a:spcPct val="75000"/>
              </a:lnSpc>
              <a:spcBef>
                <a:spcPct val="10000"/>
              </a:spcBef>
            </a:pPr>
            <a:r>
              <a:rPr lang="en-US" altLang="en-US" sz="5400" b="1" dirty="0">
                <a:effectLst>
                  <a:outerShdw blurRad="38100" dist="38100" dir="2700000" algn="tl">
                    <a:srgbClr val="000000"/>
                  </a:outerShdw>
                </a:effectLst>
              </a:rPr>
              <a:t>Resentful coveting</a:t>
            </a:r>
          </a:p>
          <a:p>
            <a:pPr algn="l">
              <a:lnSpc>
                <a:spcPct val="75000"/>
              </a:lnSpc>
              <a:spcBef>
                <a:spcPct val="10000"/>
              </a:spcBef>
            </a:pPr>
            <a:r>
              <a:rPr lang="en-US" altLang="en-US" sz="5400" b="1" dirty="0">
                <a:effectLst>
                  <a:outerShdw blurRad="38100" dist="38100" dir="2700000" algn="tl">
                    <a:srgbClr val="000000"/>
                  </a:outerShdw>
                </a:effectLst>
              </a:rPr>
              <a:t>Zealous desire</a:t>
            </a:r>
          </a:p>
          <a:p>
            <a:pPr algn="l">
              <a:lnSpc>
                <a:spcPct val="75000"/>
              </a:lnSpc>
              <a:spcBef>
                <a:spcPct val="10000"/>
              </a:spcBef>
            </a:pPr>
            <a:r>
              <a:rPr lang="en-US" altLang="en-US" sz="5400" b="1" dirty="0">
                <a:effectLst>
                  <a:outerShdw blurRad="38100" dist="38100" dir="2700000" algn="tl">
                    <a:srgbClr val="000000"/>
                  </a:outerShdw>
                </a:effectLst>
              </a:rPr>
              <a:t>Boiling with envy</a:t>
            </a:r>
          </a:p>
        </p:txBody>
      </p:sp>
      <p:sp>
        <p:nvSpPr>
          <p:cNvPr id="6" name="Rectangle 4">
            <a:extLst>
              <a:ext uri="{FF2B5EF4-FFF2-40B4-BE49-F238E27FC236}">
                <a16:creationId xmlns:a16="http://schemas.microsoft.com/office/drawing/2014/main" xmlns="" id="{B9B7D56A-A788-49BD-BE8F-4FF59C5D68D5}"/>
              </a:ext>
            </a:extLst>
          </p:cNvPr>
          <p:cNvSpPr>
            <a:spLocks noChangeArrowheads="1"/>
          </p:cNvSpPr>
          <p:nvPr/>
        </p:nvSpPr>
        <p:spPr bwMode="auto">
          <a:xfrm>
            <a:off x="381000" y="2724150"/>
            <a:ext cx="8382000" cy="3467100"/>
          </a:xfrm>
          <a:prstGeom prst="rect">
            <a:avLst/>
          </a:prstGeom>
          <a:gradFill rotWithShape="0">
            <a:gsLst>
              <a:gs pos="0">
                <a:srgbClr val="000000"/>
              </a:gs>
              <a:gs pos="50000">
                <a:srgbClr val="FF0066"/>
              </a:gs>
              <a:gs pos="100000">
                <a:srgbClr val="000000"/>
              </a:gs>
            </a:gsLst>
            <a:lin ang="5400000" scaled="1"/>
          </a:gra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lnSpc>
                <a:spcPct val="75000"/>
              </a:lnSpc>
              <a:spcBef>
                <a:spcPct val="10000"/>
              </a:spcBef>
            </a:pPr>
            <a:r>
              <a:rPr lang="en-US" altLang="en-US" sz="6000" b="1" dirty="0">
                <a:effectLst>
                  <a:outerShdw blurRad="38100" dist="38100" dir="2700000" algn="tl">
                    <a:srgbClr val="000000"/>
                  </a:outerShdw>
                </a:effectLst>
              </a:rPr>
              <a:t>Dangerous Symptoms:</a:t>
            </a:r>
          </a:p>
          <a:p>
            <a:pPr marL="685800" indent="-685800" algn="l">
              <a:lnSpc>
                <a:spcPct val="75000"/>
              </a:lnSpc>
              <a:spcBef>
                <a:spcPct val="10000"/>
              </a:spcBef>
              <a:buFont typeface="Arial" panose="020B0604020202020204" pitchFamily="34" charset="0"/>
              <a:buChar char="•"/>
            </a:pPr>
            <a:r>
              <a:rPr lang="en-US" altLang="en-US" sz="6000" b="1" dirty="0">
                <a:effectLst>
                  <a:outerShdw blurRad="38100" dist="38100" dir="2700000" algn="tl">
                    <a:srgbClr val="000000"/>
                  </a:outerShdw>
                </a:effectLst>
              </a:rPr>
              <a:t>Introvert grumbling</a:t>
            </a:r>
          </a:p>
          <a:p>
            <a:pPr marL="685800" indent="-685800" algn="l">
              <a:lnSpc>
                <a:spcPct val="75000"/>
              </a:lnSpc>
              <a:spcBef>
                <a:spcPct val="10000"/>
              </a:spcBef>
              <a:buFont typeface="Arial" panose="020B0604020202020204" pitchFamily="34" charset="0"/>
              <a:buChar char="•"/>
            </a:pPr>
            <a:r>
              <a:rPr lang="en-US" altLang="en-US" sz="6000" b="1" dirty="0">
                <a:effectLst>
                  <a:outerShdw blurRad="38100" dist="38100" dir="2700000" algn="tl">
                    <a:srgbClr val="000000"/>
                  </a:outerShdw>
                </a:effectLst>
              </a:rPr>
              <a:t>Extrovert complaining</a:t>
            </a:r>
          </a:p>
          <a:p>
            <a:pPr marL="685800" indent="-685800" algn="l">
              <a:lnSpc>
                <a:spcPct val="75000"/>
              </a:lnSpc>
              <a:spcBef>
                <a:spcPct val="10000"/>
              </a:spcBef>
              <a:buFont typeface="Arial" panose="020B0604020202020204" pitchFamily="34" charset="0"/>
              <a:buChar char="•"/>
            </a:pPr>
            <a:r>
              <a:rPr lang="en-US" altLang="en-US" sz="6000" b="1" dirty="0">
                <a:effectLst>
                  <a:outerShdw blurRad="38100" dist="38100" dir="2700000" algn="tl">
                    <a:srgbClr val="000000"/>
                  </a:outerShdw>
                </a:effectLst>
              </a:rPr>
              <a:t>Lust for _____</a:t>
            </a:r>
          </a:p>
        </p:txBody>
      </p:sp>
    </p:spTree>
    <p:extLst>
      <p:ext uri="{BB962C8B-B14F-4D97-AF65-F5344CB8AC3E}">
        <p14:creationId xmlns:p14="http://schemas.microsoft.com/office/powerpoint/2010/main" val="90494794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2">
            <a:extLst>
              <a:ext uri="{FF2B5EF4-FFF2-40B4-BE49-F238E27FC236}">
                <a16:creationId xmlns:a16="http://schemas.microsoft.com/office/drawing/2014/main" xmlns="" id="{3BE49EB7-4EDB-47F5-A39A-74C15384264A}"/>
              </a:ext>
            </a:extLst>
          </p:cNvPr>
          <p:cNvSpPr>
            <a:spLocks noGrp="1" noChangeArrowheads="1"/>
          </p:cNvSpPr>
          <p:nvPr>
            <p:ph type="title"/>
          </p:nvPr>
        </p:nvSpPr>
        <p:spPr/>
        <p:txBody>
          <a:bodyPr/>
          <a:lstStyle/>
          <a:p>
            <a:r>
              <a:rPr lang="en-US" altLang="en-US" sz="8800"/>
              <a:t>1 Corinthians 13</a:t>
            </a:r>
          </a:p>
        </p:txBody>
      </p:sp>
      <p:sp>
        <p:nvSpPr>
          <p:cNvPr id="273411" name="Rectangle 3">
            <a:extLst>
              <a:ext uri="{FF2B5EF4-FFF2-40B4-BE49-F238E27FC236}">
                <a16:creationId xmlns:a16="http://schemas.microsoft.com/office/drawing/2014/main" xmlns="" id="{7315DF4E-3BBD-4830-B29C-7F0135CC4C4D}"/>
              </a:ext>
            </a:extLst>
          </p:cNvPr>
          <p:cNvSpPr>
            <a:spLocks noGrp="1" noChangeArrowheads="1"/>
          </p:cNvSpPr>
          <p:nvPr>
            <p:ph type="body" idx="1"/>
          </p:nvPr>
        </p:nvSpPr>
        <p:spPr/>
        <p:txBody>
          <a:bodyPr/>
          <a:lstStyle/>
          <a:p>
            <a:pPr>
              <a:buFont typeface="Wingdings" panose="05000000000000000000" pitchFamily="2" charset="2"/>
              <a:buNone/>
            </a:pPr>
            <a:r>
              <a:rPr lang="en-US" altLang="en-US" sz="4800" dirty="0"/>
              <a:t>4 love does not brag and is not arrogant, </a:t>
            </a:r>
          </a:p>
          <a:p>
            <a:pPr>
              <a:buFont typeface="Wingdings" panose="05000000000000000000" pitchFamily="2" charset="2"/>
              <a:buNone/>
            </a:pPr>
            <a:endParaRPr lang="en-US" altLang="en-US" sz="4800" dirty="0"/>
          </a:p>
        </p:txBody>
      </p:sp>
      <p:sp>
        <p:nvSpPr>
          <p:cNvPr id="273412" name="Oval 4">
            <a:extLst>
              <a:ext uri="{FF2B5EF4-FFF2-40B4-BE49-F238E27FC236}">
                <a16:creationId xmlns:a16="http://schemas.microsoft.com/office/drawing/2014/main" xmlns="" id="{3DABEE44-3725-4F31-8863-B07AD84F17BF}"/>
              </a:ext>
            </a:extLst>
          </p:cNvPr>
          <p:cNvSpPr>
            <a:spLocks noChangeArrowheads="1"/>
          </p:cNvSpPr>
          <p:nvPr/>
        </p:nvSpPr>
        <p:spPr bwMode="auto">
          <a:xfrm>
            <a:off x="1676400" y="1249680"/>
            <a:ext cx="3962400" cy="990600"/>
          </a:xfrm>
          <a:prstGeom prst="ellipse">
            <a:avLst/>
          </a:prstGeom>
          <a:noFill/>
          <a:ln w="104775">
            <a:solidFill>
              <a:schemeClr val="tx1"/>
            </a:solidFill>
            <a:round/>
            <a:headEnd type="none" w="sm" len="sm"/>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414" name="Rectangle 6">
            <a:extLst>
              <a:ext uri="{FF2B5EF4-FFF2-40B4-BE49-F238E27FC236}">
                <a16:creationId xmlns:a16="http://schemas.microsoft.com/office/drawing/2014/main" xmlns="" id="{19E95EA9-CBF9-4F0A-A9C6-6B4E6F7A6078}"/>
              </a:ext>
            </a:extLst>
          </p:cNvPr>
          <p:cNvSpPr>
            <a:spLocks noChangeArrowheads="1"/>
          </p:cNvSpPr>
          <p:nvPr/>
        </p:nvSpPr>
        <p:spPr bwMode="auto">
          <a:xfrm>
            <a:off x="228600" y="2773680"/>
            <a:ext cx="8458200" cy="3276600"/>
          </a:xfrm>
          <a:prstGeom prst="rect">
            <a:avLst/>
          </a:prstGeom>
          <a:gradFill rotWithShape="0">
            <a:gsLst>
              <a:gs pos="0">
                <a:srgbClr val="000000"/>
              </a:gs>
              <a:gs pos="50000">
                <a:srgbClr val="008000"/>
              </a:gs>
              <a:gs pos="100000">
                <a:srgbClr val="000000"/>
              </a:gs>
            </a:gsLst>
            <a:lin ang="5400000" scaled="1"/>
          </a:gra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lnSpc>
                <a:spcPct val="75000"/>
              </a:lnSpc>
              <a:spcBef>
                <a:spcPct val="10000"/>
              </a:spcBef>
            </a:pPr>
            <a:r>
              <a:rPr lang="en-US" altLang="en-US" sz="5400" b="1" dirty="0">
                <a:effectLst>
                  <a:outerShdw blurRad="38100" dist="38100" dir="2700000" algn="tl">
                    <a:srgbClr val="000000"/>
                  </a:outerShdw>
                </a:effectLst>
              </a:rPr>
              <a:t>“Boasting.”  </a:t>
            </a:r>
            <a:br>
              <a:rPr lang="en-US" altLang="en-US" sz="5400" b="1" dirty="0">
                <a:effectLst>
                  <a:outerShdw blurRad="38100" dist="38100" dir="2700000" algn="tl">
                    <a:srgbClr val="000000"/>
                  </a:outerShdw>
                </a:effectLst>
              </a:rPr>
            </a:br>
            <a:r>
              <a:rPr lang="en-US" altLang="en-US" sz="5400" b="1" dirty="0">
                <a:effectLst>
                  <a:outerShdw blurRad="38100" dist="38100" dir="2700000" algn="tl">
                    <a:srgbClr val="000000"/>
                  </a:outerShdw>
                </a:effectLst>
              </a:rPr>
              <a:t>“A self display, employing rhetorical embellishments in extolling oneself excessively.”</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34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4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2">
            <a:extLst>
              <a:ext uri="{FF2B5EF4-FFF2-40B4-BE49-F238E27FC236}">
                <a16:creationId xmlns:a16="http://schemas.microsoft.com/office/drawing/2014/main" xmlns="" id="{3BE49EB7-4EDB-47F5-A39A-74C15384264A}"/>
              </a:ext>
            </a:extLst>
          </p:cNvPr>
          <p:cNvSpPr>
            <a:spLocks noGrp="1" noChangeArrowheads="1"/>
          </p:cNvSpPr>
          <p:nvPr>
            <p:ph type="title"/>
          </p:nvPr>
        </p:nvSpPr>
        <p:spPr/>
        <p:txBody>
          <a:bodyPr/>
          <a:lstStyle/>
          <a:p>
            <a:r>
              <a:rPr lang="en-US" altLang="en-US" sz="8800"/>
              <a:t>1 Corinthians 13</a:t>
            </a:r>
          </a:p>
        </p:txBody>
      </p:sp>
      <p:sp>
        <p:nvSpPr>
          <p:cNvPr id="273411" name="Rectangle 3">
            <a:extLst>
              <a:ext uri="{FF2B5EF4-FFF2-40B4-BE49-F238E27FC236}">
                <a16:creationId xmlns:a16="http://schemas.microsoft.com/office/drawing/2014/main" xmlns="" id="{7315DF4E-3BBD-4830-B29C-7F0135CC4C4D}"/>
              </a:ext>
            </a:extLst>
          </p:cNvPr>
          <p:cNvSpPr>
            <a:spLocks noGrp="1" noChangeArrowheads="1"/>
          </p:cNvSpPr>
          <p:nvPr>
            <p:ph type="body" idx="1"/>
          </p:nvPr>
        </p:nvSpPr>
        <p:spPr/>
        <p:txBody>
          <a:bodyPr/>
          <a:lstStyle/>
          <a:p>
            <a:pPr>
              <a:buFont typeface="Wingdings" panose="05000000000000000000" pitchFamily="2" charset="2"/>
              <a:buNone/>
            </a:pPr>
            <a:r>
              <a:rPr lang="en-US" altLang="en-US" sz="4800"/>
              <a:t>4 Love is patient, love is kind, and is not jealous; love does not brag and is not arrogant, </a:t>
            </a:r>
          </a:p>
          <a:p>
            <a:pPr>
              <a:buFont typeface="Wingdings" panose="05000000000000000000" pitchFamily="2" charset="2"/>
              <a:buNone/>
            </a:pPr>
            <a:endParaRPr lang="en-US" altLang="en-US" sz="4800"/>
          </a:p>
        </p:txBody>
      </p:sp>
      <p:sp>
        <p:nvSpPr>
          <p:cNvPr id="273413" name="Oval 5">
            <a:extLst>
              <a:ext uri="{FF2B5EF4-FFF2-40B4-BE49-F238E27FC236}">
                <a16:creationId xmlns:a16="http://schemas.microsoft.com/office/drawing/2014/main" xmlns="" id="{CA51BDC4-871E-4A70-8575-57F4FE6CCD66}"/>
              </a:ext>
            </a:extLst>
          </p:cNvPr>
          <p:cNvSpPr>
            <a:spLocks noChangeArrowheads="1"/>
          </p:cNvSpPr>
          <p:nvPr/>
        </p:nvSpPr>
        <p:spPr bwMode="auto">
          <a:xfrm>
            <a:off x="2819400" y="2438400"/>
            <a:ext cx="2819400" cy="762000"/>
          </a:xfrm>
          <a:prstGeom prst="ellipse">
            <a:avLst/>
          </a:prstGeom>
          <a:noFill/>
          <a:ln w="104775">
            <a:solidFill>
              <a:schemeClr val="tx1"/>
            </a:solidFill>
            <a:round/>
            <a:headEnd type="none" w="sm" len="sm"/>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414" name="Rectangle 6">
            <a:extLst>
              <a:ext uri="{FF2B5EF4-FFF2-40B4-BE49-F238E27FC236}">
                <a16:creationId xmlns:a16="http://schemas.microsoft.com/office/drawing/2014/main" xmlns="" id="{19E95EA9-CBF9-4F0A-A9C6-6B4E6F7A6078}"/>
              </a:ext>
            </a:extLst>
          </p:cNvPr>
          <p:cNvSpPr>
            <a:spLocks noChangeArrowheads="1"/>
          </p:cNvSpPr>
          <p:nvPr/>
        </p:nvSpPr>
        <p:spPr bwMode="auto">
          <a:xfrm>
            <a:off x="762000" y="3429000"/>
            <a:ext cx="7696200" cy="2895600"/>
          </a:xfrm>
          <a:prstGeom prst="rect">
            <a:avLst/>
          </a:prstGeom>
          <a:gradFill rotWithShape="0">
            <a:gsLst>
              <a:gs pos="0">
                <a:srgbClr val="000000"/>
              </a:gs>
              <a:gs pos="50000">
                <a:srgbClr val="008000"/>
              </a:gs>
              <a:gs pos="100000">
                <a:srgbClr val="000000"/>
              </a:gs>
            </a:gsLst>
            <a:lin ang="5400000" scaled="1"/>
          </a:gra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lnSpc>
                <a:spcPct val="75000"/>
              </a:lnSpc>
              <a:spcBef>
                <a:spcPct val="10000"/>
              </a:spcBef>
            </a:pPr>
            <a:r>
              <a:rPr lang="en-US" altLang="en-US" sz="5400" b="1" dirty="0">
                <a:effectLst>
                  <a:outerShdw blurRad="38100" dist="38100" dir="2700000" algn="tl">
                    <a:srgbClr val="000000"/>
                  </a:outerShdw>
                </a:effectLst>
              </a:rPr>
              <a:t>“Inflated; puffed up; </a:t>
            </a:r>
            <a:br>
              <a:rPr lang="en-US" altLang="en-US" sz="5400" b="1" dirty="0">
                <a:effectLst>
                  <a:outerShdw blurRad="38100" dist="38100" dir="2700000" algn="tl">
                    <a:srgbClr val="000000"/>
                  </a:outerShdw>
                </a:effectLst>
              </a:rPr>
            </a:br>
            <a:r>
              <a:rPr lang="en-US" altLang="en-US" sz="5400" b="1" dirty="0">
                <a:effectLst>
                  <a:outerShdw blurRad="38100" dist="38100" dir="2700000" algn="tl">
                    <a:srgbClr val="000000"/>
                  </a:outerShdw>
                </a:effectLst>
              </a:rPr>
              <a:t>    Blow yourself up.”   </a:t>
            </a:r>
            <a:br>
              <a:rPr lang="en-US" altLang="en-US" sz="5400" b="1" dirty="0">
                <a:effectLst>
                  <a:outerShdw blurRad="38100" dist="38100" dir="2700000" algn="tl">
                    <a:srgbClr val="000000"/>
                  </a:outerShdw>
                </a:effectLst>
              </a:rPr>
            </a:br>
            <a:r>
              <a:rPr lang="en-US" altLang="en-US" sz="5400" b="1" dirty="0">
                <a:effectLst>
                  <a:outerShdw blurRad="38100" dist="38100" dir="2700000" algn="tl">
                    <a:srgbClr val="000000"/>
                  </a:outerShdw>
                </a:effectLst>
              </a:rPr>
              <a:t>Essence of selfishness. </a:t>
            </a:r>
            <a:r>
              <a:rPr lang="en-US" altLang="en-US" sz="5400" b="1" dirty="0" smtClean="0">
                <a:effectLst>
                  <a:outerShdw blurRad="38100" dist="38100" dir="2700000" algn="tl">
                    <a:srgbClr val="000000"/>
                  </a:outerShdw>
                </a:effectLst>
              </a:rPr>
              <a:t>Phil </a:t>
            </a:r>
            <a:r>
              <a:rPr lang="en-US" altLang="en-US" sz="5400" b="1" dirty="0">
                <a:effectLst>
                  <a:outerShdw blurRad="38100" dist="38100" dir="2700000" algn="tl">
                    <a:srgbClr val="000000"/>
                  </a:outerShdw>
                </a:effectLst>
              </a:rPr>
              <a:t>2:4</a:t>
            </a:r>
          </a:p>
        </p:txBody>
      </p:sp>
    </p:spTree>
    <p:extLst>
      <p:ext uri="{BB962C8B-B14F-4D97-AF65-F5344CB8AC3E}">
        <p14:creationId xmlns:p14="http://schemas.microsoft.com/office/powerpoint/2010/main" val="380325581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34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4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2">
            <a:extLst>
              <a:ext uri="{FF2B5EF4-FFF2-40B4-BE49-F238E27FC236}">
                <a16:creationId xmlns:a16="http://schemas.microsoft.com/office/drawing/2014/main" xmlns="" id="{BD8EEA78-069E-43FE-9ED9-A70CD3EAD25B}"/>
              </a:ext>
            </a:extLst>
          </p:cNvPr>
          <p:cNvSpPr>
            <a:spLocks noGrp="1" noChangeArrowheads="1"/>
          </p:cNvSpPr>
          <p:nvPr>
            <p:ph type="title"/>
          </p:nvPr>
        </p:nvSpPr>
        <p:spPr/>
        <p:txBody>
          <a:bodyPr/>
          <a:lstStyle/>
          <a:p>
            <a:r>
              <a:rPr lang="en-US" altLang="en-US" sz="8800"/>
              <a:t>1 Corinthians 13</a:t>
            </a:r>
          </a:p>
        </p:txBody>
      </p:sp>
      <p:sp>
        <p:nvSpPr>
          <p:cNvPr id="310275" name="Rectangle 3">
            <a:extLst>
              <a:ext uri="{FF2B5EF4-FFF2-40B4-BE49-F238E27FC236}">
                <a16:creationId xmlns:a16="http://schemas.microsoft.com/office/drawing/2014/main" xmlns="" id="{4D32F03E-47D4-47B4-977B-11E15CE71288}"/>
              </a:ext>
            </a:extLst>
          </p:cNvPr>
          <p:cNvSpPr>
            <a:spLocks noGrp="1" noChangeArrowheads="1"/>
          </p:cNvSpPr>
          <p:nvPr>
            <p:ph type="body" idx="1"/>
          </p:nvPr>
        </p:nvSpPr>
        <p:spPr>
          <a:xfrm>
            <a:off x="0" y="1524000"/>
            <a:ext cx="9144000" cy="4876800"/>
          </a:xfrm>
        </p:spPr>
        <p:txBody>
          <a:bodyPr/>
          <a:lstStyle/>
          <a:p>
            <a:pPr>
              <a:buFont typeface="Wingdings" panose="05000000000000000000" pitchFamily="2" charset="2"/>
              <a:buNone/>
            </a:pPr>
            <a:r>
              <a:rPr lang="en-US" altLang="en-US" sz="4800" dirty="0"/>
              <a:t>5 does not act unbecomingly; it does not seek its own, is not provoked, does not take into account a wrong suffered,</a:t>
            </a:r>
          </a:p>
        </p:txBody>
      </p:sp>
      <p:sp>
        <p:nvSpPr>
          <p:cNvPr id="310276" name="Oval 4">
            <a:extLst>
              <a:ext uri="{FF2B5EF4-FFF2-40B4-BE49-F238E27FC236}">
                <a16:creationId xmlns:a16="http://schemas.microsoft.com/office/drawing/2014/main" xmlns="" id="{8C05A0F8-FC57-4DA8-9267-AEB19AB1F607}"/>
              </a:ext>
            </a:extLst>
          </p:cNvPr>
          <p:cNvSpPr>
            <a:spLocks noChangeArrowheads="1"/>
          </p:cNvSpPr>
          <p:nvPr/>
        </p:nvSpPr>
        <p:spPr bwMode="auto">
          <a:xfrm>
            <a:off x="1524000" y="1333500"/>
            <a:ext cx="6172200" cy="914400"/>
          </a:xfrm>
          <a:prstGeom prst="ellipse">
            <a:avLst/>
          </a:prstGeom>
          <a:noFill/>
          <a:ln w="104775">
            <a:solidFill>
              <a:schemeClr val="tx1"/>
            </a:solidFill>
            <a:round/>
            <a:headEnd type="none" w="sm" len="sm"/>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277" name="Rectangle 5">
            <a:extLst>
              <a:ext uri="{FF2B5EF4-FFF2-40B4-BE49-F238E27FC236}">
                <a16:creationId xmlns:a16="http://schemas.microsoft.com/office/drawing/2014/main" xmlns="" id="{EDC81E1B-62D3-41DB-B63A-19CE8731CC4C}"/>
              </a:ext>
            </a:extLst>
          </p:cNvPr>
          <p:cNvSpPr>
            <a:spLocks noChangeArrowheads="1"/>
          </p:cNvSpPr>
          <p:nvPr/>
        </p:nvSpPr>
        <p:spPr bwMode="auto">
          <a:xfrm>
            <a:off x="762000" y="3886200"/>
            <a:ext cx="7924800" cy="1981200"/>
          </a:xfrm>
          <a:prstGeom prst="rect">
            <a:avLst/>
          </a:prstGeom>
          <a:gradFill rotWithShape="0">
            <a:gsLst>
              <a:gs pos="0">
                <a:srgbClr val="000000"/>
              </a:gs>
              <a:gs pos="50000">
                <a:srgbClr val="008000"/>
              </a:gs>
              <a:gs pos="100000">
                <a:srgbClr val="000000"/>
              </a:gs>
            </a:gsLst>
            <a:lin ang="5400000" scaled="1"/>
          </a:gra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lnSpc>
                <a:spcPct val="75000"/>
              </a:lnSpc>
              <a:spcBef>
                <a:spcPct val="10000"/>
              </a:spcBef>
            </a:pPr>
            <a:r>
              <a:rPr lang="en-US" altLang="en-US" sz="5400" b="1" dirty="0">
                <a:effectLst>
                  <a:outerShdw blurRad="38100" dist="38100" dir="2700000" algn="tl">
                    <a:srgbClr val="000000"/>
                  </a:outerShdw>
                </a:effectLst>
              </a:rPr>
              <a:t>Behave disgracefully, dishonorably, indecently, rudely</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02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27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a:extLst>
              <a:ext uri="{FF2B5EF4-FFF2-40B4-BE49-F238E27FC236}">
                <a16:creationId xmlns:a16="http://schemas.microsoft.com/office/drawing/2014/main" xmlns="" id="{ED05E7FA-217F-4552-93AB-692394597189}"/>
              </a:ext>
            </a:extLst>
          </p:cNvPr>
          <p:cNvSpPr>
            <a:spLocks noGrp="1" noChangeArrowheads="1"/>
          </p:cNvSpPr>
          <p:nvPr>
            <p:ph type="title"/>
          </p:nvPr>
        </p:nvSpPr>
        <p:spPr/>
        <p:txBody>
          <a:bodyPr/>
          <a:lstStyle/>
          <a:p>
            <a:r>
              <a:rPr lang="en-US" altLang="en-US" sz="8800"/>
              <a:t>1 Corinthians 13</a:t>
            </a:r>
          </a:p>
        </p:txBody>
      </p:sp>
      <p:sp>
        <p:nvSpPr>
          <p:cNvPr id="278531" name="Rectangle 3">
            <a:extLst>
              <a:ext uri="{FF2B5EF4-FFF2-40B4-BE49-F238E27FC236}">
                <a16:creationId xmlns:a16="http://schemas.microsoft.com/office/drawing/2014/main" xmlns="" id="{D1165841-67EC-42FA-AFAA-E859C9949C31}"/>
              </a:ext>
            </a:extLst>
          </p:cNvPr>
          <p:cNvSpPr>
            <a:spLocks noGrp="1" noChangeArrowheads="1"/>
          </p:cNvSpPr>
          <p:nvPr>
            <p:ph type="body" idx="1"/>
          </p:nvPr>
        </p:nvSpPr>
        <p:spPr/>
        <p:txBody>
          <a:bodyPr/>
          <a:lstStyle/>
          <a:p>
            <a:pPr>
              <a:buFont typeface="Wingdings" panose="05000000000000000000" pitchFamily="2" charset="2"/>
              <a:buNone/>
            </a:pPr>
            <a:r>
              <a:rPr lang="en-US" altLang="en-US" sz="4800" dirty="0"/>
              <a:t>5 does not act unbecomingly; it does not seek its own, is not provoked, does not take into account a wrong suffered,</a:t>
            </a:r>
          </a:p>
        </p:txBody>
      </p:sp>
      <p:sp>
        <p:nvSpPr>
          <p:cNvPr id="278532" name="Oval 4">
            <a:extLst>
              <a:ext uri="{FF2B5EF4-FFF2-40B4-BE49-F238E27FC236}">
                <a16:creationId xmlns:a16="http://schemas.microsoft.com/office/drawing/2014/main" xmlns="" id="{3D037278-1115-4AC7-A0B3-0605E1856207}"/>
              </a:ext>
            </a:extLst>
          </p:cNvPr>
          <p:cNvSpPr>
            <a:spLocks noChangeArrowheads="1"/>
          </p:cNvSpPr>
          <p:nvPr/>
        </p:nvSpPr>
        <p:spPr bwMode="auto">
          <a:xfrm>
            <a:off x="228600" y="1905000"/>
            <a:ext cx="5943600" cy="914400"/>
          </a:xfrm>
          <a:prstGeom prst="ellipse">
            <a:avLst/>
          </a:prstGeom>
          <a:noFill/>
          <a:ln w="104775">
            <a:solidFill>
              <a:schemeClr val="tx1"/>
            </a:solidFill>
            <a:round/>
            <a:headEnd type="none" w="sm" len="sm"/>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8533" name="Rectangle 5">
            <a:extLst>
              <a:ext uri="{FF2B5EF4-FFF2-40B4-BE49-F238E27FC236}">
                <a16:creationId xmlns:a16="http://schemas.microsoft.com/office/drawing/2014/main" xmlns="" id="{2E4AFB55-9AD8-453E-A66D-EA36A219F084}"/>
              </a:ext>
            </a:extLst>
          </p:cNvPr>
          <p:cNvSpPr>
            <a:spLocks noChangeArrowheads="1"/>
          </p:cNvSpPr>
          <p:nvPr/>
        </p:nvSpPr>
        <p:spPr bwMode="auto">
          <a:xfrm>
            <a:off x="1752600" y="4343400"/>
            <a:ext cx="5410200" cy="1371600"/>
          </a:xfrm>
          <a:prstGeom prst="rect">
            <a:avLst/>
          </a:prstGeom>
          <a:gradFill rotWithShape="0">
            <a:gsLst>
              <a:gs pos="0">
                <a:srgbClr val="000000"/>
              </a:gs>
              <a:gs pos="50000">
                <a:srgbClr val="008000"/>
              </a:gs>
              <a:gs pos="100000">
                <a:srgbClr val="000000"/>
              </a:gs>
            </a:gsLst>
            <a:lin ang="5400000" scaled="1"/>
          </a:gra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lnSpc>
                <a:spcPct val="75000"/>
              </a:lnSpc>
              <a:spcBef>
                <a:spcPct val="10000"/>
              </a:spcBef>
            </a:pPr>
            <a:r>
              <a:rPr lang="en-US" altLang="en-US" sz="5400" b="1" dirty="0">
                <a:effectLst>
                  <a:outerShdw blurRad="38100" dist="38100" dir="2700000" algn="tl">
                    <a:srgbClr val="000000"/>
                  </a:outerShdw>
                </a:effectLst>
              </a:rPr>
              <a:t>“Self-seeking” = opposite of love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85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853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a:extLst>
              <a:ext uri="{FF2B5EF4-FFF2-40B4-BE49-F238E27FC236}">
                <a16:creationId xmlns:a16="http://schemas.microsoft.com/office/drawing/2014/main" xmlns="" id="{57DBE006-C6E5-482C-9128-B72B80A21FA9}"/>
              </a:ext>
            </a:extLst>
          </p:cNvPr>
          <p:cNvSpPr>
            <a:spLocks noGrp="1" noChangeArrowheads="1"/>
          </p:cNvSpPr>
          <p:nvPr>
            <p:ph type="title"/>
          </p:nvPr>
        </p:nvSpPr>
        <p:spPr/>
        <p:txBody>
          <a:bodyPr/>
          <a:lstStyle/>
          <a:p>
            <a:r>
              <a:rPr lang="en-US" altLang="en-US" sz="8800"/>
              <a:t>1 Corinthians 13</a:t>
            </a:r>
          </a:p>
        </p:txBody>
      </p:sp>
      <p:sp>
        <p:nvSpPr>
          <p:cNvPr id="285699" name="Rectangle 3">
            <a:extLst>
              <a:ext uri="{FF2B5EF4-FFF2-40B4-BE49-F238E27FC236}">
                <a16:creationId xmlns:a16="http://schemas.microsoft.com/office/drawing/2014/main" xmlns="" id="{1B8084B4-8874-4117-8E87-AFB556B37DAA}"/>
              </a:ext>
            </a:extLst>
          </p:cNvPr>
          <p:cNvSpPr>
            <a:spLocks noGrp="1" noChangeArrowheads="1"/>
          </p:cNvSpPr>
          <p:nvPr>
            <p:ph type="body" idx="1"/>
          </p:nvPr>
        </p:nvSpPr>
        <p:spPr/>
        <p:txBody>
          <a:bodyPr/>
          <a:lstStyle/>
          <a:p>
            <a:pPr>
              <a:buFont typeface="Wingdings" panose="05000000000000000000" pitchFamily="2" charset="2"/>
              <a:buNone/>
            </a:pPr>
            <a:r>
              <a:rPr lang="en-US" altLang="en-US" sz="4800" dirty="0"/>
              <a:t>5 does not act unbecomingly; it does not seek its own, is not provoked, does not take into account a wrong suffered,</a:t>
            </a:r>
          </a:p>
        </p:txBody>
      </p:sp>
      <p:sp>
        <p:nvSpPr>
          <p:cNvPr id="285700" name="Oval 4">
            <a:extLst>
              <a:ext uri="{FF2B5EF4-FFF2-40B4-BE49-F238E27FC236}">
                <a16:creationId xmlns:a16="http://schemas.microsoft.com/office/drawing/2014/main" xmlns="" id="{70DFAF59-5EF7-4D53-A32B-588AE5E4FB77}"/>
              </a:ext>
            </a:extLst>
          </p:cNvPr>
          <p:cNvSpPr>
            <a:spLocks noChangeArrowheads="1"/>
          </p:cNvSpPr>
          <p:nvPr/>
        </p:nvSpPr>
        <p:spPr bwMode="auto">
          <a:xfrm>
            <a:off x="5562600" y="1905000"/>
            <a:ext cx="5943600" cy="762000"/>
          </a:xfrm>
          <a:prstGeom prst="ellipse">
            <a:avLst/>
          </a:prstGeom>
          <a:noFill/>
          <a:ln w="104775">
            <a:solidFill>
              <a:schemeClr val="tx1"/>
            </a:solidFill>
            <a:round/>
            <a:headEnd type="none" w="sm" len="sm"/>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5701" name="Rectangle 5">
            <a:extLst>
              <a:ext uri="{FF2B5EF4-FFF2-40B4-BE49-F238E27FC236}">
                <a16:creationId xmlns:a16="http://schemas.microsoft.com/office/drawing/2014/main" xmlns="" id="{26E6D07C-DB6F-4D7F-80AF-C7A2B7F5B8E9}"/>
              </a:ext>
            </a:extLst>
          </p:cNvPr>
          <p:cNvSpPr>
            <a:spLocks noChangeArrowheads="1"/>
          </p:cNvSpPr>
          <p:nvPr/>
        </p:nvSpPr>
        <p:spPr bwMode="auto">
          <a:xfrm>
            <a:off x="457200" y="3903280"/>
            <a:ext cx="7924800" cy="1446486"/>
          </a:xfrm>
          <a:prstGeom prst="rect">
            <a:avLst/>
          </a:prstGeom>
          <a:gradFill rotWithShape="0">
            <a:gsLst>
              <a:gs pos="0">
                <a:srgbClr val="000000"/>
              </a:gs>
              <a:gs pos="50000">
                <a:srgbClr val="008000"/>
              </a:gs>
              <a:gs pos="100000">
                <a:srgbClr val="000000"/>
              </a:gs>
            </a:gsLst>
            <a:lin ang="5400000" scaled="1"/>
          </a:gra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lnSpc>
                <a:spcPct val="75000"/>
              </a:lnSpc>
              <a:spcBef>
                <a:spcPct val="10000"/>
              </a:spcBef>
            </a:pPr>
            <a:r>
              <a:rPr lang="en-US" altLang="en-US" sz="5400" b="1" dirty="0">
                <a:effectLst>
                  <a:outerShdw blurRad="38100" dist="38100" dir="2700000" algn="tl">
                    <a:srgbClr val="000000"/>
                  </a:outerShdw>
                </a:effectLst>
              </a:rPr>
              <a:t>“does not lose its temper”</a:t>
            </a:r>
          </a:p>
          <a:p>
            <a:pPr algn="l">
              <a:lnSpc>
                <a:spcPct val="75000"/>
              </a:lnSpc>
              <a:spcBef>
                <a:spcPct val="10000"/>
              </a:spcBef>
            </a:pPr>
            <a:r>
              <a:rPr lang="en-US" altLang="en-US" sz="5400" b="1" dirty="0">
                <a:effectLst>
                  <a:outerShdw blurRad="38100" dist="38100" dir="2700000" algn="tl">
                    <a:srgbClr val="000000"/>
                  </a:outerShdw>
                </a:effectLst>
              </a:rPr>
              <a:t>“</a:t>
            </a:r>
            <a:r>
              <a:rPr lang="en-US" altLang="en-US" sz="5400" b="1" dirty="0" err="1">
                <a:effectLst>
                  <a:outerShdw blurRad="38100" dist="38100" dir="2700000" algn="tl">
                    <a:srgbClr val="000000"/>
                  </a:outerShdw>
                </a:effectLst>
              </a:rPr>
              <a:t>Paroxyno</a:t>
            </a:r>
            <a:r>
              <a:rPr lang="en-US" altLang="en-US" sz="5400" b="1" dirty="0">
                <a:effectLst>
                  <a:outerShdw blurRad="38100" dist="38100" dir="2700000" algn="tl">
                    <a:srgbClr val="000000"/>
                  </a:outerShdw>
                </a:effectLst>
              </a:rPr>
              <a:t>”</a:t>
            </a:r>
          </a:p>
        </p:txBody>
      </p:sp>
      <p:sp>
        <p:nvSpPr>
          <p:cNvPr id="285702" name="Oval 6">
            <a:extLst>
              <a:ext uri="{FF2B5EF4-FFF2-40B4-BE49-F238E27FC236}">
                <a16:creationId xmlns:a16="http://schemas.microsoft.com/office/drawing/2014/main" xmlns="" id="{85C82827-EDD0-451B-AFA3-96DFD9CA8754}"/>
              </a:ext>
            </a:extLst>
          </p:cNvPr>
          <p:cNvSpPr>
            <a:spLocks noChangeArrowheads="1"/>
          </p:cNvSpPr>
          <p:nvPr/>
        </p:nvSpPr>
        <p:spPr bwMode="auto">
          <a:xfrm>
            <a:off x="-2743200" y="2438400"/>
            <a:ext cx="5943600" cy="762000"/>
          </a:xfrm>
          <a:prstGeom prst="ellipse">
            <a:avLst/>
          </a:prstGeom>
          <a:noFill/>
          <a:ln w="104775">
            <a:solidFill>
              <a:schemeClr val="tx1"/>
            </a:solidFill>
            <a:round/>
            <a:headEnd type="none" w="sm" len="sm"/>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57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570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a:extLst>
              <a:ext uri="{FF2B5EF4-FFF2-40B4-BE49-F238E27FC236}">
                <a16:creationId xmlns:a16="http://schemas.microsoft.com/office/drawing/2014/main" xmlns="" id="{F62D46E1-1ABD-49B9-877A-EC3646756BD8}"/>
              </a:ext>
            </a:extLst>
          </p:cNvPr>
          <p:cNvSpPr>
            <a:spLocks noGrp="1" noChangeArrowheads="1"/>
          </p:cNvSpPr>
          <p:nvPr>
            <p:ph type="title"/>
          </p:nvPr>
        </p:nvSpPr>
        <p:spPr>
          <a:xfrm>
            <a:off x="0" y="0"/>
            <a:ext cx="9144000" cy="1524000"/>
          </a:xfrm>
        </p:spPr>
        <p:txBody>
          <a:bodyPr/>
          <a:lstStyle/>
          <a:p>
            <a:r>
              <a:rPr lang="en-US" altLang="en-US" sz="8800"/>
              <a:t>1 Corinthians 13</a:t>
            </a:r>
          </a:p>
        </p:txBody>
      </p:sp>
      <p:sp>
        <p:nvSpPr>
          <p:cNvPr id="289795" name="Rectangle 3">
            <a:extLst>
              <a:ext uri="{FF2B5EF4-FFF2-40B4-BE49-F238E27FC236}">
                <a16:creationId xmlns:a16="http://schemas.microsoft.com/office/drawing/2014/main" xmlns="" id="{77EE5123-F833-4B6A-8372-850E57C28C5B}"/>
              </a:ext>
            </a:extLst>
          </p:cNvPr>
          <p:cNvSpPr>
            <a:spLocks noGrp="1" noChangeArrowheads="1"/>
          </p:cNvSpPr>
          <p:nvPr>
            <p:ph type="body" idx="1"/>
          </p:nvPr>
        </p:nvSpPr>
        <p:spPr/>
        <p:txBody>
          <a:bodyPr/>
          <a:lstStyle/>
          <a:p>
            <a:pPr>
              <a:buFont typeface="Wingdings" panose="05000000000000000000" pitchFamily="2" charset="2"/>
              <a:buNone/>
            </a:pPr>
            <a:r>
              <a:rPr lang="en-US" altLang="en-US" sz="4800" dirty="0"/>
              <a:t>5 does not act unbecomingly; it does not seek its own, is not provoked, </a:t>
            </a:r>
            <a:r>
              <a:rPr lang="en-US" altLang="en-US" sz="4800" u="sng" dirty="0"/>
              <a:t>does not take into account a wrong suffered</a:t>
            </a:r>
            <a:r>
              <a:rPr lang="en-US" altLang="en-US" sz="4800" dirty="0"/>
              <a:t>,</a:t>
            </a:r>
            <a:br>
              <a:rPr lang="en-US" altLang="en-US" sz="4800" dirty="0"/>
            </a:br>
            <a:endParaRPr lang="en-US" altLang="en-US" sz="4800" dirty="0"/>
          </a:p>
        </p:txBody>
      </p:sp>
      <p:sp>
        <p:nvSpPr>
          <p:cNvPr id="289796" name="Rectangle 4">
            <a:extLst>
              <a:ext uri="{FF2B5EF4-FFF2-40B4-BE49-F238E27FC236}">
                <a16:creationId xmlns:a16="http://schemas.microsoft.com/office/drawing/2014/main" xmlns="" id="{AFBF8BDC-3CBD-4A52-B140-CF6C614D7974}"/>
              </a:ext>
            </a:extLst>
          </p:cNvPr>
          <p:cNvSpPr>
            <a:spLocks noChangeArrowheads="1"/>
          </p:cNvSpPr>
          <p:nvPr/>
        </p:nvSpPr>
        <p:spPr bwMode="auto">
          <a:xfrm>
            <a:off x="76200" y="4648200"/>
            <a:ext cx="8991600" cy="1905000"/>
          </a:xfrm>
          <a:prstGeom prst="rect">
            <a:avLst/>
          </a:prstGeom>
          <a:gradFill rotWithShape="0">
            <a:gsLst>
              <a:gs pos="0">
                <a:srgbClr val="000000"/>
              </a:gs>
              <a:gs pos="50000">
                <a:srgbClr val="008000"/>
              </a:gs>
              <a:gs pos="100000">
                <a:srgbClr val="000000"/>
              </a:gs>
            </a:gsLst>
            <a:lin ang="5400000" scaled="1"/>
          </a:gra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lnSpc>
                <a:spcPct val="75000"/>
              </a:lnSpc>
              <a:spcBef>
                <a:spcPct val="10000"/>
              </a:spcBef>
            </a:pPr>
            <a:r>
              <a:rPr lang="en-US" altLang="en-US" sz="5400" b="1" dirty="0">
                <a:effectLst>
                  <a:outerShdw blurRad="38100" dist="38100" dir="2700000" algn="tl">
                    <a:srgbClr val="000000"/>
                  </a:outerShdw>
                </a:effectLst>
              </a:rPr>
              <a:t>“keeps no records (‘</a:t>
            </a:r>
            <a:r>
              <a:rPr lang="en-US" altLang="en-US" sz="5400" b="1" dirty="0" err="1">
                <a:effectLst>
                  <a:outerShdw blurRad="38100" dist="38100" dir="2700000" algn="tl">
                    <a:srgbClr val="000000"/>
                  </a:outerShdw>
                </a:effectLst>
              </a:rPr>
              <a:t>logizomai</a:t>
            </a:r>
            <a:r>
              <a:rPr lang="en-US" altLang="en-US" sz="5400" b="1" dirty="0">
                <a:effectLst>
                  <a:outerShdw blurRad="38100" dist="38100" dir="2700000" algn="tl">
                    <a:srgbClr val="000000"/>
                  </a:outerShdw>
                </a:effectLst>
              </a:rPr>
              <a:t>’) of wrongs suffered”</a:t>
            </a:r>
          </a:p>
        </p:txBody>
      </p:sp>
      <p:sp>
        <p:nvSpPr>
          <p:cNvPr id="5" name="Rectangle 4">
            <a:extLst>
              <a:ext uri="{FF2B5EF4-FFF2-40B4-BE49-F238E27FC236}">
                <a16:creationId xmlns:a16="http://schemas.microsoft.com/office/drawing/2014/main" xmlns="" id="{91AA636C-BD7A-49E3-B44D-AFAC5C29489D}"/>
              </a:ext>
            </a:extLst>
          </p:cNvPr>
          <p:cNvSpPr>
            <a:spLocks noChangeArrowheads="1"/>
          </p:cNvSpPr>
          <p:nvPr/>
        </p:nvSpPr>
        <p:spPr bwMode="auto">
          <a:xfrm>
            <a:off x="396240" y="1143000"/>
            <a:ext cx="8229600" cy="3124200"/>
          </a:xfrm>
          <a:prstGeom prst="rect">
            <a:avLst/>
          </a:prstGeom>
          <a:gradFill rotWithShape="0">
            <a:gsLst>
              <a:gs pos="0">
                <a:srgbClr val="000000"/>
              </a:gs>
              <a:gs pos="50000">
                <a:srgbClr val="FF0066"/>
              </a:gs>
              <a:gs pos="100000">
                <a:srgbClr val="000000"/>
              </a:gs>
            </a:gsLst>
            <a:lin ang="5400000" scaled="1"/>
          </a:gra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lnSpc>
                <a:spcPct val="75000"/>
              </a:lnSpc>
              <a:spcBef>
                <a:spcPct val="10000"/>
              </a:spcBef>
            </a:pPr>
            <a:endParaRPr lang="en-US" altLang="en-US" sz="5400" b="1" dirty="0">
              <a:effectLst>
                <a:outerShdw blurRad="38100" dist="38100" dir="2700000" algn="tl">
                  <a:srgbClr val="000000"/>
                </a:outerShdw>
              </a:effectLst>
            </a:endParaRPr>
          </a:p>
          <a:p>
            <a:pPr algn="l">
              <a:lnSpc>
                <a:spcPct val="75000"/>
              </a:lnSpc>
              <a:spcBef>
                <a:spcPct val="10000"/>
              </a:spcBef>
            </a:pPr>
            <a:r>
              <a:rPr lang="en-US" altLang="en-US" sz="5400" b="1" dirty="0">
                <a:effectLst>
                  <a:outerShdw blurRad="38100" dist="38100" dir="2700000" algn="tl">
                    <a:srgbClr val="000000"/>
                  </a:outerShdw>
                </a:effectLst>
              </a:rPr>
              <a:t>Results = Hebr. 12:15</a:t>
            </a:r>
          </a:p>
          <a:p>
            <a:pPr algn="l">
              <a:lnSpc>
                <a:spcPct val="75000"/>
              </a:lnSpc>
              <a:spcBef>
                <a:spcPct val="10000"/>
              </a:spcBef>
            </a:pPr>
            <a:endParaRPr lang="en-US" altLang="en-US" sz="5400" b="1" dirty="0">
              <a:effectLst>
                <a:outerShdw blurRad="38100" dist="38100" dir="2700000" algn="tl">
                  <a:srgbClr val="000000"/>
                </a:outerShdw>
              </a:effectLst>
            </a:endParaRPr>
          </a:p>
          <a:p>
            <a:pPr algn="l">
              <a:lnSpc>
                <a:spcPct val="75000"/>
              </a:lnSpc>
              <a:spcBef>
                <a:spcPct val="10000"/>
              </a:spcBef>
            </a:pPr>
            <a:r>
              <a:rPr lang="en-US" altLang="en-US" sz="5400" b="1" dirty="0">
                <a:effectLst>
                  <a:outerShdw blurRad="38100" dist="38100" dir="2700000" algn="tl">
                    <a:srgbClr val="000000"/>
                  </a:outerShdw>
                </a:effectLst>
              </a:rPr>
              <a:t>Remedy = Col. 3:13</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979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796"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a:extLst>
              <a:ext uri="{FF2B5EF4-FFF2-40B4-BE49-F238E27FC236}">
                <a16:creationId xmlns:a16="http://schemas.microsoft.com/office/drawing/2014/main" xmlns="" id="{F79E894E-09C6-4222-9257-6BB16030F950}"/>
              </a:ext>
            </a:extLst>
          </p:cNvPr>
          <p:cNvSpPr>
            <a:spLocks noGrp="1" noChangeArrowheads="1"/>
          </p:cNvSpPr>
          <p:nvPr>
            <p:ph type="title"/>
          </p:nvPr>
        </p:nvSpPr>
        <p:spPr/>
        <p:txBody>
          <a:bodyPr/>
          <a:lstStyle/>
          <a:p>
            <a:r>
              <a:rPr lang="en-US" altLang="en-US" sz="8800"/>
              <a:t>1 Corinthians 13</a:t>
            </a:r>
          </a:p>
        </p:txBody>
      </p:sp>
      <p:sp>
        <p:nvSpPr>
          <p:cNvPr id="293891" name="Rectangle 3">
            <a:extLst>
              <a:ext uri="{FF2B5EF4-FFF2-40B4-BE49-F238E27FC236}">
                <a16:creationId xmlns:a16="http://schemas.microsoft.com/office/drawing/2014/main" xmlns="" id="{7D13F641-F433-479E-B5F0-FFBBE75EF25C}"/>
              </a:ext>
            </a:extLst>
          </p:cNvPr>
          <p:cNvSpPr>
            <a:spLocks noGrp="1" noChangeArrowheads="1"/>
          </p:cNvSpPr>
          <p:nvPr>
            <p:ph type="body" idx="1"/>
          </p:nvPr>
        </p:nvSpPr>
        <p:spPr/>
        <p:txBody>
          <a:bodyPr/>
          <a:lstStyle/>
          <a:p>
            <a:pPr>
              <a:buFont typeface="Wingdings" panose="05000000000000000000" pitchFamily="2" charset="2"/>
              <a:buNone/>
            </a:pPr>
            <a:r>
              <a:rPr lang="en-US" altLang="en-US" dirty="0"/>
              <a:t>6 </a:t>
            </a:r>
            <a:r>
              <a:rPr lang="en-US" altLang="en-US" u="sng" dirty="0"/>
              <a:t>does not rejoice in unrighteousness, </a:t>
            </a:r>
            <a:r>
              <a:rPr lang="en-US" altLang="en-US" dirty="0"/>
              <a:t>but rejoices with the truth; </a:t>
            </a:r>
          </a:p>
        </p:txBody>
      </p:sp>
      <p:sp>
        <p:nvSpPr>
          <p:cNvPr id="293892" name="Rectangle 4">
            <a:extLst>
              <a:ext uri="{FF2B5EF4-FFF2-40B4-BE49-F238E27FC236}">
                <a16:creationId xmlns:a16="http://schemas.microsoft.com/office/drawing/2014/main" xmlns="" id="{45AA1671-D393-488D-9600-2D70FBE34781}"/>
              </a:ext>
            </a:extLst>
          </p:cNvPr>
          <p:cNvSpPr>
            <a:spLocks noChangeArrowheads="1"/>
          </p:cNvSpPr>
          <p:nvPr/>
        </p:nvSpPr>
        <p:spPr bwMode="auto">
          <a:xfrm>
            <a:off x="685800" y="2590800"/>
            <a:ext cx="7772400" cy="2057400"/>
          </a:xfrm>
          <a:prstGeom prst="rect">
            <a:avLst/>
          </a:prstGeom>
          <a:gradFill rotWithShape="0">
            <a:gsLst>
              <a:gs pos="0">
                <a:srgbClr val="000000"/>
              </a:gs>
              <a:gs pos="50000">
                <a:srgbClr val="008000"/>
              </a:gs>
              <a:gs pos="100000">
                <a:srgbClr val="000000"/>
              </a:gs>
            </a:gsLst>
            <a:lin ang="5400000" scaled="1"/>
          </a:gra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lnSpc>
                <a:spcPct val="75000"/>
              </a:lnSpc>
              <a:spcBef>
                <a:spcPct val="10000"/>
              </a:spcBef>
            </a:pPr>
            <a:r>
              <a:rPr lang="en-US" altLang="en-US" sz="5400" b="1" dirty="0">
                <a:effectLst>
                  <a:outerShdw blurRad="38100" dist="38100" dir="2700000" algn="tl">
                    <a:srgbClr val="000000"/>
                  </a:outerShdw>
                </a:effectLst>
              </a:rPr>
              <a:t>Does not gleefully broadcast other people’s failings (Examples…)</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38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389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a:extLst>
              <a:ext uri="{FF2B5EF4-FFF2-40B4-BE49-F238E27FC236}">
                <a16:creationId xmlns:a16="http://schemas.microsoft.com/office/drawing/2014/main" xmlns="" id="{F79E894E-09C6-4222-9257-6BB16030F950}"/>
              </a:ext>
            </a:extLst>
          </p:cNvPr>
          <p:cNvSpPr>
            <a:spLocks noGrp="1" noChangeArrowheads="1"/>
          </p:cNvSpPr>
          <p:nvPr>
            <p:ph type="title"/>
          </p:nvPr>
        </p:nvSpPr>
        <p:spPr/>
        <p:txBody>
          <a:bodyPr/>
          <a:lstStyle/>
          <a:p>
            <a:r>
              <a:rPr lang="en-US" altLang="en-US" sz="8800"/>
              <a:t>1 Corinthians 13</a:t>
            </a:r>
          </a:p>
        </p:txBody>
      </p:sp>
      <p:sp>
        <p:nvSpPr>
          <p:cNvPr id="293891" name="Rectangle 3">
            <a:extLst>
              <a:ext uri="{FF2B5EF4-FFF2-40B4-BE49-F238E27FC236}">
                <a16:creationId xmlns:a16="http://schemas.microsoft.com/office/drawing/2014/main" xmlns="" id="{7D13F641-F433-479E-B5F0-FFBBE75EF25C}"/>
              </a:ext>
            </a:extLst>
          </p:cNvPr>
          <p:cNvSpPr>
            <a:spLocks noGrp="1" noChangeArrowheads="1"/>
          </p:cNvSpPr>
          <p:nvPr>
            <p:ph type="body" idx="1"/>
          </p:nvPr>
        </p:nvSpPr>
        <p:spPr/>
        <p:txBody>
          <a:bodyPr/>
          <a:lstStyle/>
          <a:p>
            <a:pPr>
              <a:buFont typeface="Wingdings" panose="05000000000000000000" pitchFamily="2" charset="2"/>
              <a:buNone/>
            </a:pPr>
            <a:r>
              <a:rPr lang="en-US" altLang="en-US" dirty="0"/>
              <a:t>6 </a:t>
            </a:r>
            <a:r>
              <a:rPr lang="en-US" altLang="en-US" u="sng" dirty="0"/>
              <a:t>does not rejoice in unrighteousness, </a:t>
            </a:r>
            <a:r>
              <a:rPr lang="en-US" altLang="en-US" dirty="0"/>
              <a:t>but rejoices with the truth; </a:t>
            </a:r>
          </a:p>
        </p:txBody>
      </p:sp>
      <p:sp>
        <p:nvSpPr>
          <p:cNvPr id="293892" name="Rectangle 4">
            <a:extLst>
              <a:ext uri="{FF2B5EF4-FFF2-40B4-BE49-F238E27FC236}">
                <a16:creationId xmlns:a16="http://schemas.microsoft.com/office/drawing/2014/main" xmlns="" id="{45AA1671-D393-488D-9600-2D70FBE34781}"/>
              </a:ext>
            </a:extLst>
          </p:cNvPr>
          <p:cNvSpPr>
            <a:spLocks noChangeArrowheads="1"/>
          </p:cNvSpPr>
          <p:nvPr/>
        </p:nvSpPr>
        <p:spPr bwMode="auto">
          <a:xfrm>
            <a:off x="685800" y="2590800"/>
            <a:ext cx="7772400" cy="2057400"/>
          </a:xfrm>
          <a:prstGeom prst="rect">
            <a:avLst/>
          </a:prstGeom>
          <a:gradFill rotWithShape="0">
            <a:gsLst>
              <a:gs pos="0">
                <a:srgbClr val="000000"/>
              </a:gs>
              <a:gs pos="50000">
                <a:srgbClr val="008000"/>
              </a:gs>
              <a:gs pos="100000">
                <a:srgbClr val="000000"/>
              </a:gs>
            </a:gsLst>
            <a:lin ang="5400000" scaled="1"/>
          </a:gra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lnSpc>
                <a:spcPct val="75000"/>
              </a:lnSpc>
              <a:spcBef>
                <a:spcPct val="10000"/>
              </a:spcBef>
            </a:pPr>
            <a:r>
              <a:rPr lang="en-US" altLang="en-US" sz="5400" b="1" dirty="0">
                <a:effectLst>
                  <a:outerShdw blurRad="38100" dist="38100" dir="2700000" algn="tl">
                    <a:srgbClr val="000000"/>
                  </a:outerShdw>
                </a:effectLst>
              </a:rPr>
              <a:t>Does not gleefully broadcast other people’s failings (Examples…)</a:t>
            </a:r>
          </a:p>
        </p:txBody>
      </p:sp>
      <p:sp>
        <p:nvSpPr>
          <p:cNvPr id="7" name="Rectangle 6">
            <a:extLst>
              <a:ext uri="{FF2B5EF4-FFF2-40B4-BE49-F238E27FC236}">
                <a16:creationId xmlns:a16="http://schemas.microsoft.com/office/drawing/2014/main" xmlns="" id="{6D258182-1B55-4ED0-A83B-3A1739CB8EF3}"/>
              </a:ext>
            </a:extLst>
          </p:cNvPr>
          <p:cNvSpPr>
            <a:spLocks noChangeArrowheads="1"/>
          </p:cNvSpPr>
          <p:nvPr/>
        </p:nvSpPr>
        <p:spPr bwMode="auto">
          <a:xfrm>
            <a:off x="457200" y="2566416"/>
            <a:ext cx="8229600" cy="3962400"/>
          </a:xfrm>
          <a:prstGeom prst="rect">
            <a:avLst/>
          </a:prstGeom>
          <a:gradFill rotWithShape="0">
            <a:gsLst>
              <a:gs pos="0">
                <a:srgbClr val="000000"/>
              </a:gs>
              <a:gs pos="50000">
                <a:srgbClr val="FF0066"/>
              </a:gs>
              <a:gs pos="100000">
                <a:srgbClr val="000000"/>
              </a:gs>
            </a:gsLst>
            <a:lin ang="5400000" scaled="1"/>
          </a:gra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75000"/>
              </a:lnSpc>
              <a:spcBef>
                <a:spcPts val="600"/>
              </a:spcBef>
            </a:pPr>
            <a:r>
              <a:rPr lang="en-US" altLang="en-US" sz="8000" b="1" dirty="0">
                <a:effectLst>
                  <a:outerShdw blurRad="38100" dist="38100" dir="2700000" algn="tl">
                    <a:srgbClr val="000000"/>
                  </a:outerShdw>
                </a:effectLst>
              </a:rPr>
              <a:t/>
            </a:r>
            <a:br>
              <a:rPr lang="en-US" altLang="en-US" sz="8000" b="1" dirty="0">
                <a:effectLst>
                  <a:outerShdw blurRad="38100" dist="38100" dir="2700000" algn="tl">
                    <a:srgbClr val="000000"/>
                  </a:outerShdw>
                </a:effectLst>
              </a:rPr>
            </a:br>
            <a:r>
              <a:rPr lang="en-US" altLang="en-US" sz="8000" b="1" dirty="0">
                <a:effectLst>
                  <a:outerShdw blurRad="38100" dist="38100" dir="2700000" algn="tl">
                    <a:srgbClr val="000000"/>
                  </a:outerShdw>
                </a:effectLst>
              </a:rPr>
              <a:t>Gossip!   </a:t>
            </a:r>
            <a:br>
              <a:rPr lang="en-US" altLang="en-US" sz="8000" b="1" dirty="0">
                <a:effectLst>
                  <a:outerShdw blurRad="38100" dist="38100" dir="2700000" algn="tl">
                    <a:srgbClr val="000000"/>
                  </a:outerShdw>
                </a:effectLst>
              </a:rPr>
            </a:br>
            <a:r>
              <a:rPr lang="en-US" altLang="en-US" sz="8000" b="1" dirty="0">
                <a:effectLst>
                  <a:outerShdw blurRad="38100" dist="38100" dir="2700000" algn="tl">
                    <a:srgbClr val="000000"/>
                  </a:outerShdw>
                </a:effectLst>
              </a:rPr>
              <a:t>“Dainty morsels”</a:t>
            </a:r>
          </a:p>
        </p:txBody>
      </p:sp>
    </p:spTree>
    <p:extLst>
      <p:ext uri="{BB962C8B-B14F-4D97-AF65-F5344CB8AC3E}">
        <p14:creationId xmlns:p14="http://schemas.microsoft.com/office/powerpoint/2010/main" val="127371335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38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3892" grpId="0" animBg="1"/>
      <p:bldP spid="7" grpId="0" animBg="1"/>
      <p:bldP spid="7"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a:extLst>
              <a:ext uri="{FF2B5EF4-FFF2-40B4-BE49-F238E27FC236}">
                <a16:creationId xmlns:a16="http://schemas.microsoft.com/office/drawing/2014/main" xmlns="" id="{AF40038C-269E-430B-BF04-3F6E89B26956}"/>
              </a:ext>
            </a:extLst>
          </p:cNvPr>
          <p:cNvSpPr>
            <a:spLocks noGrp="1" noChangeArrowheads="1"/>
          </p:cNvSpPr>
          <p:nvPr>
            <p:ph type="title"/>
          </p:nvPr>
        </p:nvSpPr>
        <p:spPr/>
        <p:txBody>
          <a:bodyPr/>
          <a:lstStyle/>
          <a:p>
            <a:r>
              <a:rPr lang="en-US" altLang="en-US" sz="8800"/>
              <a:t>1 Corinthians 13</a:t>
            </a:r>
          </a:p>
        </p:txBody>
      </p:sp>
      <p:sp>
        <p:nvSpPr>
          <p:cNvPr id="242691" name="Rectangle 3">
            <a:extLst>
              <a:ext uri="{FF2B5EF4-FFF2-40B4-BE49-F238E27FC236}">
                <a16:creationId xmlns:a16="http://schemas.microsoft.com/office/drawing/2014/main" xmlns="" id="{1702983B-13D6-4394-BDE8-CBF5C53D3AE1}"/>
              </a:ext>
            </a:extLst>
          </p:cNvPr>
          <p:cNvSpPr>
            <a:spLocks noGrp="1" noChangeArrowheads="1"/>
          </p:cNvSpPr>
          <p:nvPr>
            <p:ph type="body" idx="1"/>
          </p:nvPr>
        </p:nvSpPr>
        <p:spPr/>
        <p:txBody>
          <a:bodyPr/>
          <a:lstStyle/>
          <a:p>
            <a:pPr>
              <a:buFont typeface="Wingdings" panose="05000000000000000000" pitchFamily="2" charset="2"/>
              <a:buNone/>
            </a:pPr>
            <a:r>
              <a:rPr lang="en-US" altLang="en-US" dirty="0"/>
              <a:t>13:1 If I speak with the tongues of men and of angels, but do not have love, I have become a noisy gong or a clanging cymbal. </a:t>
            </a:r>
          </a:p>
          <a:p>
            <a:pPr>
              <a:buFont typeface="Wingdings" panose="05000000000000000000" pitchFamily="2" charset="2"/>
              <a:buNone/>
            </a:pPr>
            <a:r>
              <a:rPr lang="en-US" altLang="en-US" dirty="0"/>
              <a:t>2 And if I have the gift of prophecy, and know all mysteries and all knowledge; and if I have all faith, so as to remove mountains, but do not have love, I am nothing. </a:t>
            </a:r>
          </a:p>
        </p:txBody>
      </p:sp>
    </p:spTree>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a:extLst>
              <a:ext uri="{FF2B5EF4-FFF2-40B4-BE49-F238E27FC236}">
                <a16:creationId xmlns:a16="http://schemas.microsoft.com/office/drawing/2014/main" xmlns="" id="{F79E894E-09C6-4222-9257-6BB16030F950}"/>
              </a:ext>
            </a:extLst>
          </p:cNvPr>
          <p:cNvSpPr>
            <a:spLocks noGrp="1" noChangeArrowheads="1"/>
          </p:cNvSpPr>
          <p:nvPr>
            <p:ph type="title"/>
          </p:nvPr>
        </p:nvSpPr>
        <p:spPr/>
        <p:txBody>
          <a:bodyPr/>
          <a:lstStyle/>
          <a:p>
            <a:r>
              <a:rPr lang="en-US" altLang="en-US" sz="8800"/>
              <a:t>1 Corinthians 13</a:t>
            </a:r>
          </a:p>
        </p:txBody>
      </p:sp>
      <p:sp>
        <p:nvSpPr>
          <p:cNvPr id="293891" name="Rectangle 3">
            <a:extLst>
              <a:ext uri="{FF2B5EF4-FFF2-40B4-BE49-F238E27FC236}">
                <a16:creationId xmlns:a16="http://schemas.microsoft.com/office/drawing/2014/main" xmlns="" id="{7D13F641-F433-479E-B5F0-FFBBE75EF25C}"/>
              </a:ext>
            </a:extLst>
          </p:cNvPr>
          <p:cNvSpPr>
            <a:spLocks noGrp="1" noChangeArrowheads="1"/>
          </p:cNvSpPr>
          <p:nvPr>
            <p:ph type="body" idx="1"/>
          </p:nvPr>
        </p:nvSpPr>
        <p:spPr/>
        <p:txBody>
          <a:bodyPr/>
          <a:lstStyle/>
          <a:p>
            <a:pPr>
              <a:buFont typeface="Wingdings" panose="05000000000000000000" pitchFamily="2" charset="2"/>
              <a:buNone/>
            </a:pPr>
            <a:r>
              <a:rPr lang="en-US" altLang="en-US" dirty="0"/>
              <a:t>6 does not rejoice in unrighteousness</a:t>
            </a:r>
            <a:r>
              <a:rPr lang="en-US" altLang="en-US" u="sng" dirty="0"/>
              <a:t>, but rejoices with the truth</a:t>
            </a:r>
            <a:r>
              <a:rPr lang="en-US" altLang="en-US" dirty="0"/>
              <a:t>; </a:t>
            </a:r>
          </a:p>
        </p:txBody>
      </p:sp>
      <p:sp>
        <p:nvSpPr>
          <p:cNvPr id="5" name="Rectangle 4">
            <a:extLst>
              <a:ext uri="{FF2B5EF4-FFF2-40B4-BE49-F238E27FC236}">
                <a16:creationId xmlns:a16="http://schemas.microsoft.com/office/drawing/2014/main" xmlns="" id="{CAC038C4-913E-4A10-AF9B-93C56C5A4B84}"/>
              </a:ext>
            </a:extLst>
          </p:cNvPr>
          <p:cNvSpPr>
            <a:spLocks noChangeArrowheads="1"/>
          </p:cNvSpPr>
          <p:nvPr/>
        </p:nvSpPr>
        <p:spPr bwMode="auto">
          <a:xfrm>
            <a:off x="762000" y="3408680"/>
            <a:ext cx="7772400" cy="2057400"/>
          </a:xfrm>
          <a:prstGeom prst="rect">
            <a:avLst/>
          </a:prstGeom>
          <a:gradFill rotWithShape="0">
            <a:gsLst>
              <a:gs pos="0">
                <a:srgbClr val="000000"/>
              </a:gs>
              <a:gs pos="50000">
                <a:srgbClr val="008000"/>
              </a:gs>
              <a:gs pos="100000">
                <a:srgbClr val="000000"/>
              </a:gs>
            </a:gsLst>
            <a:lin ang="5400000" scaled="1"/>
          </a:gra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lnSpc>
                <a:spcPct val="75000"/>
              </a:lnSpc>
              <a:spcBef>
                <a:spcPct val="10000"/>
              </a:spcBef>
            </a:pPr>
            <a:r>
              <a:rPr lang="en-US" altLang="en-US" sz="5400" b="1" dirty="0">
                <a:effectLst>
                  <a:outerShdw blurRad="38100" dist="38100" dir="2700000" algn="tl">
                    <a:srgbClr val="000000"/>
                  </a:outerShdw>
                </a:effectLst>
              </a:rPr>
              <a:t>When good is truly advanced in life of another.  (Examples…)</a:t>
            </a:r>
          </a:p>
        </p:txBody>
      </p:sp>
    </p:spTree>
    <p:extLst>
      <p:ext uri="{BB962C8B-B14F-4D97-AF65-F5344CB8AC3E}">
        <p14:creationId xmlns:p14="http://schemas.microsoft.com/office/powerpoint/2010/main" val="409426572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a:extLst>
              <a:ext uri="{FF2B5EF4-FFF2-40B4-BE49-F238E27FC236}">
                <a16:creationId xmlns:a16="http://schemas.microsoft.com/office/drawing/2014/main" xmlns="" id="{3227DB76-AAAB-49C8-92B2-25BC92FAADD8}"/>
              </a:ext>
            </a:extLst>
          </p:cNvPr>
          <p:cNvSpPr>
            <a:spLocks noGrp="1" noChangeArrowheads="1"/>
          </p:cNvSpPr>
          <p:nvPr>
            <p:ph type="title"/>
          </p:nvPr>
        </p:nvSpPr>
        <p:spPr/>
        <p:txBody>
          <a:bodyPr/>
          <a:lstStyle/>
          <a:p>
            <a:r>
              <a:rPr lang="en-US" altLang="en-US" sz="8800"/>
              <a:t>1 Corinthians 13</a:t>
            </a:r>
          </a:p>
        </p:txBody>
      </p:sp>
      <p:sp>
        <p:nvSpPr>
          <p:cNvPr id="296963" name="Rectangle 3">
            <a:extLst>
              <a:ext uri="{FF2B5EF4-FFF2-40B4-BE49-F238E27FC236}">
                <a16:creationId xmlns:a16="http://schemas.microsoft.com/office/drawing/2014/main" xmlns="" id="{6CFB0A2B-8894-4D07-8747-88D258C86B65}"/>
              </a:ext>
            </a:extLst>
          </p:cNvPr>
          <p:cNvSpPr>
            <a:spLocks noGrp="1" noChangeArrowheads="1"/>
          </p:cNvSpPr>
          <p:nvPr>
            <p:ph type="body" idx="1"/>
          </p:nvPr>
        </p:nvSpPr>
        <p:spPr/>
        <p:txBody>
          <a:bodyPr/>
          <a:lstStyle/>
          <a:p>
            <a:pPr>
              <a:buFont typeface="Wingdings" panose="05000000000000000000" pitchFamily="2" charset="2"/>
              <a:buNone/>
            </a:pPr>
            <a:r>
              <a:rPr lang="en-US" altLang="en-US" dirty="0"/>
              <a:t>7 bears all things, believes all things, hopes all things, endures all things. </a:t>
            </a:r>
          </a:p>
        </p:txBody>
      </p:sp>
      <p:sp>
        <p:nvSpPr>
          <p:cNvPr id="4" name="Rectangle 3">
            <a:extLst>
              <a:ext uri="{FF2B5EF4-FFF2-40B4-BE49-F238E27FC236}">
                <a16:creationId xmlns:a16="http://schemas.microsoft.com/office/drawing/2014/main" xmlns="" id="{C92BD906-ECFC-4D55-8FC8-CA2D20021C63}"/>
              </a:ext>
            </a:extLst>
          </p:cNvPr>
          <p:cNvSpPr>
            <a:spLocks noChangeArrowheads="1"/>
          </p:cNvSpPr>
          <p:nvPr/>
        </p:nvSpPr>
        <p:spPr bwMode="auto">
          <a:xfrm>
            <a:off x="228600" y="2667000"/>
            <a:ext cx="8686800" cy="3962400"/>
          </a:xfrm>
          <a:prstGeom prst="rect">
            <a:avLst/>
          </a:prstGeom>
          <a:gradFill rotWithShape="0">
            <a:gsLst>
              <a:gs pos="0">
                <a:srgbClr val="000000"/>
              </a:gs>
              <a:gs pos="50000">
                <a:srgbClr val="FF0066"/>
              </a:gs>
              <a:gs pos="100000">
                <a:srgbClr val="000000"/>
              </a:gs>
            </a:gsLst>
            <a:lin ang="5400000" scaled="1"/>
          </a:gra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75000"/>
              </a:lnSpc>
              <a:spcBef>
                <a:spcPts val="600"/>
              </a:spcBef>
            </a:pPr>
            <a:r>
              <a:rPr lang="en-US" altLang="en-US" sz="8000" b="1" dirty="0">
                <a:effectLst>
                  <a:outerShdw blurRad="38100" dist="38100" dir="2700000" algn="tl">
                    <a:srgbClr val="000000"/>
                  </a:outerShdw>
                </a:effectLst>
              </a:rPr>
              <a:t/>
            </a:r>
            <a:br>
              <a:rPr lang="en-US" altLang="en-US" sz="8000" b="1" dirty="0">
                <a:effectLst>
                  <a:outerShdw blurRad="38100" dist="38100" dir="2700000" algn="tl">
                    <a:srgbClr val="000000"/>
                  </a:outerShdw>
                </a:effectLst>
              </a:rPr>
            </a:br>
            <a:r>
              <a:rPr lang="en-US" altLang="en-US" sz="8000" b="1" dirty="0">
                <a:effectLst>
                  <a:outerShdw blurRad="38100" dist="38100" dir="2700000" algn="tl">
                    <a:srgbClr val="000000"/>
                  </a:outerShdw>
                </a:effectLst>
              </a:rPr>
              <a:t>These 4 bring profound, seasoned long-term love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2">
            <a:extLst>
              <a:ext uri="{FF2B5EF4-FFF2-40B4-BE49-F238E27FC236}">
                <a16:creationId xmlns:a16="http://schemas.microsoft.com/office/drawing/2014/main" xmlns="" id="{F06BFC1C-1B42-47BC-8D42-8C3746D18337}"/>
              </a:ext>
            </a:extLst>
          </p:cNvPr>
          <p:cNvSpPr>
            <a:spLocks noGrp="1" noChangeArrowheads="1"/>
          </p:cNvSpPr>
          <p:nvPr>
            <p:ph type="title"/>
          </p:nvPr>
        </p:nvSpPr>
        <p:spPr/>
        <p:txBody>
          <a:bodyPr/>
          <a:lstStyle/>
          <a:p>
            <a:r>
              <a:rPr lang="en-US" altLang="en-US" sz="8800"/>
              <a:t>1 Corinthians 13</a:t>
            </a:r>
          </a:p>
        </p:txBody>
      </p:sp>
      <p:sp>
        <p:nvSpPr>
          <p:cNvPr id="311299" name="Rectangle 3">
            <a:extLst>
              <a:ext uri="{FF2B5EF4-FFF2-40B4-BE49-F238E27FC236}">
                <a16:creationId xmlns:a16="http://schemas.microsoft.com/office/drawing/2014/main" xmlns="" id="{CA00F105-9E4B-4D96-B830-823E657CF7B1}"/>
              </a:ext>
            </a:extLst>
          </p:cNvPr>
          <p:cNvSpPr>
            <a:spLocks noGrp="1" noChangeArrowheads="1"/>
          </p:cNvSpPr>
          <p:nvPr>
            <p:ph type="body" idx="1"/>
          </p:nvPr>
        </p:nvSpPr>
        <p:spPr/>
        <p:txBody>
          <a:bodyPr/>
          <a:lstStyle/>
          <a:p>
            <a:pPr>
              <a:buFont typeface="Wingdings" panose="05000000000000000000" pitchFamily="2" charset="2"/>
              <a:buNone/>
            </a:pPr>
            <a:r>
              <a:rPr lang="en-US" altLang="en-US" dirty="0"/>
              <a:t>7 </a:t>
            </a:r>
            <a:r>
              <a:rPr lang="en-US" altLang="en-US" u="sng" dirty="0"/>
              <a:t>bears</a:t>
            </a:r>
            <a:r>
              <a:rPr lang="en-US" altLang="en-US" dirty="0"/>
              <a:t> all things, believes all things, hopes all things, endures all things. </a:t>
            </a:r>
          </a:p>
          <a:p>
            <a:pPr>
              <a:buFont typeface="Wingdings" panose="05000000000000000000" pitchFamily="2" charset="2"/>
              <a:buNone/>
            </a:pPr>
            <a:endParaRPr lang="en-US" altLang="en-US" dirty="0"/>
          </a:p>
        </p:txBody>
      </p:sp>
      <p:sp>
        <p:nvSpPr>
          <p:cNvPr id="311300" name="Rectangle 4">
            <a:extLst>
              <a:ext uri="{FF2B5EF4-FFF2-40B4-BE49-F238E27FC236}">
                <a16:creationId xmlns:a16="http://schemas.microsoft.com/office/drawing/2014/main" xmlns="" id="{C6885372-E665-4696-ACF6-E3DE7AA0F0A8}"/>
              </a:ext>
            </a:extLst>
          </p:cNvPr>
          <p:cNvSpPr>
            <a:spLocks noChangeArrowheads="1"/>
          </p:cNvSpPr>
          <p:nvPr/>
        </p:nvSpPr>
        <p:spPr bwMode="auto">
          <a:xfrm>
            <a:off x="914400" y="3032760"/>
            <a:ext cx="7162800" cy="3215640"/>
          </a:xfrm>
          <a:prstGeom prst="rect">
            <a:avLst/>
          </a:prstGeom>
          <a:gradFill rotWithShape="0">
            <a:gsLst>
              <a:gs pos="0">
                <a:srgbClr val="000000"/>
              </a:gs>
              <a:gs pos="50000">
                <a:srgbClr val="008000"/>
              </a:gs>
              <a:gs pos="100000">
                <a:srgbClr val="000000"/>
              </a:gs>
            </a:gsLst>
            <a:lin ang="5400000" scaled="1"/>
          </a:gra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lnSpc>
                <a:spcPct val="75000"/>
              </a:lnSpc>
              <a:spcBef>
                <a:spcPct val="10000"/>
              </a:spcBef>
            </a:pPr>
            <a:r>
              <a:rPr lang="en-US" altLang="en-US" sz="5400" b="1" dirty="0">
                <a:effectLst>
                  <a:outerShdw blurRad="38100" dist="38100" dir="2700000" algn="tl">
                    <a:srgbClr val="000000"/>
                  </a:outerShdw>
                </a:effectLst>
              </a:rPr>
              <a:t>Withstands problems.  Undergo hardship for </a:t>
            </a:r>
            <a:br>
              <a:rPr lang="en-US" altLang="en-US" sz="5400" b="1" dirty="0">
                <a:effectLst>
                  <a:outerShdw blurRad="38100" dist="38100" dir="2700000" algn="tl">
                    <a:srgbClr val="000000"/>
                  </a:outerShdw>
                </a:effectLst>
              </a:rPr>
            </a:br>
            <a:r>
              <a:rPr lang="en-US" altLang="en-US" sz="5400" b="1" dirty="0">
                <a:effectLst>
                  <a:outerShdw blurRad="38100" dist="38100" dir="2700000" algn="tl">
                    <a:srgbClr val="000000"/>
                  </a:outerShdw>
                </a:effectLst>
              </a:rPr>
              <a:t>   others’ sake  </a:t>
            </a:r>
          </a:p>
          <a:p>
            <a:pPr algn="l">
              <a:lnSpc>
                <a:spcPct val="75000"/>
              </a:lnSpc>
              <a:spcBef>
                <a:spcPct val="10000"/>
              </a:spcBef>
            </a:pPr>
            <a:r>
              <a:rPr lang="en-US" altLang="en-US" sz="5400" b="1" dirty="0">
                <a:effectLst>
                  <a:outerShdw blurRad="38100" dist="38100" dir="2700000" algn="tl">
                    <a:srgbClr val="000000"/>
                  </a:outerShdw>
                </a:effectLst>
              </a:rPr>
              <a:t>Not a quitter.</a:t>
            </a:r>
          </a:p>
          <a:p>
            <a:pPr algn="l">
              <a:lnSpc>
                <a:spcPct val="75000"/>
              </a:lnSpc>
              <a:spcBef>
                <a:spcPct val="10000"/>
              </a:spcBef>
            </a:pPr>
            <a:endParaRPr lang="en-US" altLang="en-US" sz="5400" b="1"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13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30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2">
            <a:extLst>
              <a:ext uri="{FF2B5EF4-FFF2-40B4-BE49-F238E27FC236}">
                <a16:creationId xmlns:a16="http://schemas.microsoft.com/office/drawing/2014/main" xmlns="" id="{8782807D-397B-44D6-BDCC-1602163AD8D7}"/>
              </a:ext>
            </a:extLst>
          </p:cNvPr>
          <p:cNvSpPr>
            <a:spLocks noGrp="1" noChangeArrowheads="1"/>
          </p:cNvSpPr>
          <p:nvPr>
            <p:ph type="title"/>
          </p:nvPr>
        </p:nvSpPr>
        <p:spPr/>
        <p:txBody>
          <a:bodyPr/>
          <a:lstStyle/>
          <a:p>
            <a:r>
              <a:rPr lang="en-US" altLang="en-US" sz="8800"/>
              <a:t>1 Corinthians 13</a:t>
            </a:r>
          </a:p>
        </p:txBody>
      </p:sp>
      <p:sp>
        <p:nvSpPr>
          <p:cNvPr id="297987" name="Rectangle 3">
            <a:extLst>
              <a:ext uri="{FF2B5EF4-FFF2-40B4-BE49-F238E27FC236}">
                <a16:creationId xmlns:a16="http://schemas.microsoft.com/office/drawing/2014/main" xmlns="" id="{E42D9CF6-ADF3-4300-93D2-320977DCC6FC}"/>
              </a:ext>
            </a:extLst>
          </p:cNvPr>
          <p:cNvSpPr>
            <a:spLocks noGrp="1" noChangeArrowheads="1"/>
          </p:cNvSpPr>
          <p:nvPr>
            <p:ph type="body" idx="1"/>
          </p:nvPr>
        </p:nvSpPr>
        <p:spPr/>
        <p:txBody>
          <a:bodyPr/>
          <a:lstStyle/>
          <a:p>
            <a:pPr>
              <a:buFont typeface="Wingdings" panose="05000000000000000000" pitchFamily="2" charset="2"/>
              <a:buNone/>
            </a:pPr>
            <a:r>
              <a:rPr lang="en-US" altLang="en-US" dirty="0"/>
              <a:t>7 bears all things, </a:t>
            </a:r>
            <a:r>
              <a:rPr lang="en-US" altLang="en-US" u="sng" dirty="0"/>
              <a:t>believes</a:t>
            </a:r>
            <a:r>
              <a:rPr lang="en-US" altLang="en-US" dirty="0"/>
              <a:t> all things, hopes all things, endures all things. </a:t>
            </a:r>
          </a:p>
          <a:p>
            <a:pPr>
              <a:buFont typeface="Wingdings" panose="05000000000000000000" pitchFamily="2" charset="2"/>
              <a:buNone/>
            </a:pPr>
            <a:endParaRPr lang="en-US" altLang="en-US" dirty="0"/>
          </a:p>
        </p:txBody>
      </p:sp>
      <p:sp>
        <p:nvSpPr>
          <p:cNvPr id="297988" name="Rectangle 4">
            <a:extLst>
              <a:ext uri="{FF2B5EF4-FFF2-40B4-BE49-F238E27FC236}">
                <a16:creationId xmlns:a16="http://schemas.microsoft.com/office/drawing/2014/main" xmlns="" id="{43964706-DB85-4CB7-99AB-B0665A1341A2}"/>
              </a:ext>
            </a:extLst>
          </p:cNvPr>
          <p:cNvSpPr>
            <a:spLocks noChangeArrowheads="1"/>
          </p:cNvSpPr>
          <p:nvPr/>
        </p:nvSpPr>
        <p:spPr bwMode="auto">
          <a:xfrm>
            <a:off x="381000" y="3238500"/>
            <a:ext cx="8153400" cy="2095500"/>
          </a:xfrm>
          <a:prstGeom prst="rect">
            <a:avLst/>
          </a:prstGeom>
          <a:gradFill rotWithShape="0">
            <a:gsLst>
              <a:gs pos="0">
                <a:srgbClr val="000000"/>
              </a:gs>
              <a:gs pos="50000">
                <a:srgbClr val="008000"/>
              </a:gs>
              <a:gs pos="100000">
                <a:srgbClr val="000000"/>
              </a:gs>
            </a:gsLst>
            <a:lin ang="5400000" scaled="1"/>
          </a:gra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lnSpc>
                <a:spcPct val="75000"/>
              </a:lnSpc>
              <a:spcBef>
                <a:spcPct val="10000"/>
              </a:spcBef>
            </a:pPr>
            <a:r>
              <a:rPr lang="en-US" altLang="en-US" sz="4800" b="1" dirty="0">
                <a:effectLst>
                  <a:outerShdw blurRad="38100" dist="38100" dir="2700000" algn="tl">
                    <a:srgbClr val="000000"/>
                  </a:outerShdw>
                </a:effectLst>
              </a:rPr>
              <a:t>Not gullible, but not cynical</a:t>
            </a:r>
          </a:p>
          <a:p>
            <a:pPr algn="l">
              <a:lnSpc>
                <a:spcPct val="75000"/>
              </a:lnSpc>
              <a:spcBef>
                <a:spcPct val="10000"/>
              </a:spcBef>
            </a:pPr>
            <a:r>
              <a:rPr lang="en-US" altLang="en-US" sz="4800" b="1" dirty="0">
                <a:effectLst>
                  <a:outerShdw blurRad="38100" dist="38100" dir="2700000" algn="tl">
                    <a:srgbClr val="000000"/>
                  </a:outerShdw>
                </a:effectLst>
              </a:rPr>
              <a:t>“Never loses faith” (NLT)</a:t>
            </a:r>
          </a:p>
          <a:p>
            <a:pPr algn="l">
              <a:lnSpc>
                <a:spcPct val="75000"/>
              </a:lnSpc>
              <a:spcBef>
                <a:spcPct val="10000"/>
              </a:spcBef>
            </a:pPr>
            <a:r>
              <a:rPr lang="en-US" altLang="en-US" sz="4800" b="1" dirty="0">
                <a:effectLst>
                  <a:outerShdw blurRad="38100" dist="38100" dir="2700000" algn="tl">
                    <a:srgbClr val="000000"/>
                  </a:outerShdw>
                </a:effectLst>
              </a:rPr>
              <a:t>Confidence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79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98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a:extLst>
              <a:ext uri="{FF2B5EF4-FFF2-40B4-BE49-F238E27FC236}">
                <a16:creationId xmlns:a16="http://schemas.microsoft.com/office/drawing/2014/main" xmlns="" id="{3513F573-6D21-4325-9526-63B678659C04}"/>
              </a:ext>
            </a:extLst>
          </p:cNvPr>
          <p:cNvSpPr>
            <a:spLocks noGrp="1" noChangeArrowheads="1"/>
          </p:cNvSpPr>
          <p:nvPr>
            <p:ph type="title"/>
          </p:nvPr>
        </p:nvSpPr>
        <p:spPr/>
        <p:txBody>
          <a:bodyPr/>
          <a:lstStyle/>
          <a:p>
            <a:r>
              <a:rPr lang="en-US" altLang="en-US" sz="8800"/>
              <a:t>1 Corinthians 13</a:t>
            </a:r>
          </a:p>
        </p:txBody>
      </p:sp>
      <p:sp>
        <p:nvSpPr>
          <p:cNvPr id="299011" name="Rectangle 3">
            <a:extLst>
              <a:ext uri="{FF2B5EF4-FFF2-40B4-BE49-F238E27FC236}">
                <a16:creationId xmlns:a16="http://schemas.microsoft.com/office/drawing/2014/main" xmlns="" id="{07397F3F-D6C3-423E-9949-E04D076AAA7F}"/>
              </a:ext>
            </a:extLst>
          </p:cNvPr>
          <p:cNvSpPr>
            <a:spLocks noGrp="1" noChangeArrowheads="1"/>
          </p:cNvSpPr>
          <p:nvPr>
            <p:ph type="body" idx="1"/>
          </p:nvPr>
        </p:nvSpPr>
        <p:spPr/>
        <p:txBody>
          <a:bodyPr/>
          <a:lstStyle/>
          <a:p>
            <a:pPr>
              <a:buFont typeface="Wingdings" panose="05000000000000000000" pitchFamily="2" charset="2"/>
              <a:buNone/>
            </a:pPr>
            <a:r>
              <a:rPr lang="en-US" altLang="en-US" dirty="0"/>
              <a:t>7 bears all things, believes all things, </a:t>
            </a:r>
            <a:r>
              <a:rPr lang="en-US" altLang="en-US" u="sng" dirty="0"/>
              <a:t>hopes</a:t>
            </a:r>
            <a:r>
              <a:rPr lang="en-US" altLang="en-US" dirty="0"/>
              <a:t> all things, endures all things. </a:t>
            </a:r>
          </a:p>
          <a:p>
            <a:pPr>
              <a:buFont typeface="Wingdings" panose="05000000000000000000" pitchFamily="2" charset="2"/>
              <a:buNone/>
            </a:pPr>
            <a:endParaRPr lang="en-US" altLang="en-US" dirty="0"/>
          </a:p>
        </p:txBody>
      </p:sp>
      <p:sp>
        <p:nvSpPr>
          <p:cNvPr id="299012" name="Rectangle 4">
            <a:extLst>
              <a:ext uri="{FF2B5EF4-FFF2-40B4-BE49-F238E27FC236}">
                <a16:creationId xmlns:a16="http://schemas.microsoft.com/office/drawing/2014/main" xmlns="" id="{63C5E737-31A0-418F-B741-F37FC70BEA6E}"/>
              </a:ext>
            </a:extLst>
          </p:cNvPr>
          <p:cNvSpPr>
            <a:spLocks noChangeArrowheads="1"/>
          </p:cNvSpPr>
          <p:nvPr/>
        </p:nvSpPr>
        <p:spPr bwMode="auto">
          <a:xfrm>
            <a:off x="304800" y="3048000"/>
            <a:ext cx="8305800" cy="2667000"/>
          </a:xfrm>
          <a:prstGeom prst="rect">
            <a:avLst/>
          </a:prstGeom>
          <a:gradFill rotWithShape="0">
            <a:gsLst>
              <a:gs pos="0">
                <a:srgbClr val="000000"/>
              </a:gs>
              <a:gs pos="50000">
                <a:srgbClr val="008000"/>
              </a:gs>
              <a:gs pos="100000">
                <a:srgbClr val="000000"/>
              </a:gs>
            </a:gsLst>
            <a:lin ang="5400000" scaled="1"/>
          </a:gra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lnSpc>
                <a:spcPct val="75000"/>
              </a:lnSpc>
              <a:spcBef>
                <a:spcPct val="10000"/>
              </a:spcBef>
            </a:pPr>
            <a:r>
              <a:rPr lang="en-US" altLang="en-US" sz="5400" b="1" dirty="0">
                <a:effectLst>
                  <a:outerShdw blurRad="38100" dist="38100" dir="2700000" algn="tl">
                    <a:srgbClr val="000000"/>
                  </a:outerShdw>
                </a:effectLst>
              </a:rPr>
              <a:t>Holds a hopeful positive vision for the future.</a:t>
            </a:r>
          </a:p>
          <a:p>
            <a:pPr algn="l">
              <a:lnSpc>
                <a:spcPct val="75000"/>
              </a:lnSpc>
              <a:spcBef>
                <a:spcPct val="10000"/>
              </a:spcBef>
            </a:pPr>
            <a:r>
              <a:rPr lang="en-US" altLang="en-US" sz="5400" b="1" dirty="0" smtClean="0">
                <a:effectLst>
                  <a:outerShdw blurRad="38100" dist="38100" dir="2700000" algn="tl">
                    <a:srgbClr val="000000"/>
                  </a:outerShdw>
                </a:effectLst>
              </a:rPr>
              <a:t>Phil. </a:t>
            </a:r>
            <a:r>
              <a:rPr lang="en-US" altLang="en-US" sz="5400" b="1" dirty="0">
                <a:effectLst>
                  <a:outerShdw blurRad="38100" dist="38100" dir="2700000" algn="tl">
                    <a:srgbClr val="000000"/>
                  </a:outerShdw>
                </a:effectLst>
              </a:rPr>
              <a:t>1:6 – Basic optimism God is at work.</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90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901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2">
            <a:extLst>
              <a:ext uri="{FF2B5EF4-FFF2-40B4-BE49-F238E27FC236}">
                <a16:creationId xmlns:a16="http://schemas.microsoft.com/office/drawing/2014/main" xmlns="" id="{CED39E82-F151-4B4F-9723-B888786BF861}"/>
              </a:ext>
            </a:extLst>
          </p:cNvPr>
          <p:cNvSpPr>
            <a:spLocks noGrp="1" noChangeArrowheads="1"/>
          </p:cNvSpPr>
          <p:nvPr>
            <p:ph type="title"/>
          </p:nvPr>
        </p:nvSpPr>
        <p:spPr/>
        <p:txBody>
          <a:bodyPr/>
          <a:lstStyle/>
          <a:p>
            <a:r>
              <a:rPr lang="en-US" altLang="en-US" sz="8800"/>
              <a:t>1 Corinthians 13</a:t>
            </a:r>
          </a:p>
        </p:txBody>
      </p:sp>
      <p:sp>
        <p:nvSpPr>
          <p:cNvPr id="300035" name="Rectangle 3">
            <a:extLst>
              <a:ext uri="{FF2B5EF4-FFF2-40B4-BE49-F238E27FC236}">
                <a16:creationId xmlns:a16="http://schemas.microsoft.com/office/drawing/2014/main" xmlns="" id="{35385758-2D04-443F-A4AF-F798C4CCCAE8}"/>
              </a:ext>
            </a:extLst>
          </p:cNvPr>
          <p:cNvSpPr>
            <a:spLocks noGrp="1" noChangeArrowheads="1"/>
          </p:cNvSpPr>
          <p:nvPr>
            <p:ph type="body" idx="1"/>
          </p:nvPr>
        </p:nvSpPr>
        <p:spPr/>
        <p:txBody>
          <a:bodyPr/>
          <a:lstStyle/>
          <a:p>
            <a:pPr>
              <a:buFont typeface="Wingdings" panose="05000000000000000000" pitchFamily="2" charset="2"/>
              <a:buNone/>
            </a:pPr>
            <a:r>
              <a:rPr lang="en-US" altLang="en-US" dirty="0"/>
              <a:t>7 bears all things, believes all things, hopes all things, </a:t>
            </a:r>
            <a:r>
              <a:rPr lang="en-US" altLang="en-US" u="sng" dirty="0"/>
              <a:t>endures</a:t>
            </a:r>
            <a:r>
              <a:rPr lang="en-US" altLang="en-US" dirty="0"/>
              <a:t> all things. </a:t>
            </a:r>
          </a:p>
        </p:txBody>
      </p:sp>
      <p:sp>
        <p:nvSpPr>
          <p:cNvPr id="300036" name="Rectangle 4">
            <a:extLst>
              <a:ext uri="{FF2B5EF4-FFF2-40B4-BE49-F238E27FC236}">
                <a16:creationId xmlns:a16="http://schemas.microsoft.com/office/drawing/2014/main" xmlns="" id="{F5477C90-687E-4A2A-A6A5-CAC2C5677565}"/>
              </a:ext>
            </a:extLst>
          </p:cNvPr>
          <p:cNvSpPr>
            <a:spLocks noChangeArrowheads="1"/>
          </p:cNvSpPr>
          <p:nvPr/>
        </p:nvSpPr>
        <p:spPr bwMode="auto">
          <a:xfrm>
            <a:off x="381000" y="3886200"/>
            <a:ext cx="8229600" cy="1371600"/>
          </a:xfrm>
          <a:prstGeom prst="rect">
            <a:avLst/>
          </a:prstGeom>
          <a:gradFill rotWithShape="0">
            <a:gsLst>
              <a:gs pos="0">
                <a:srgbClr val="000000"/>
              </a:gs>
              <a:gs pos="50000">
                <a:srgbClr val="008000"/>
              </a:gs>
              <a:gs pos="100000">
                <a:srgbClr val="000000"/>
              </a:gs>
            </a:gsLst>
            <a:lin ang="5400000" scaled="1"/>
          </a:gra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lnSpc>
                <a:spcPct val="75000"/>
              </a:lnSpc>
              <a:spcBef>
                <a:spcPct val="10000"/>
              </a:spcBef>
            </a:pPr>
            <a:r>
              <a:rPr lang="en-US" altLang="en-US" sz="4800" b="1" dirty="0">
                <a:effectLst>
                  <a:outerShdw blurRad="38100" dist="38100" dir="2700000" algn="tl">
                    <a:srgbClr val="000000"/>
                  </a:outerShdw>
                </a:effectLst>
              </a:rPr>
              <a:t>Withstands abundant disappointments and letdowns</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00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003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2">
            <a:extLst>
              <a:ext uri="{FF2B5EF4-FFF2-40B4-BE49-F238E27FC236}">
                <a16:creationId xmlns:a16="http://schemas.microsoft.com/office/drawing/2014/main" xmlns="" id="{F4921F5F-4916-4897-B0AC-691AB9E2A510}"/>
              </a:ext>
            </a:extLst>
          </p:cNvPr>
          <p:cNvSpPr>
            <a:spLocks noGrp="1" noChangeArrowheads="1"/>
          </p:cNvSpPr>
          <p:nvPr>
            <p:ph type="title"/>
          </p:nvPr>
        </p:nvSpPr>
        <p:spPr/>
        <p:txBody>
          <a:bodyPr/>
          <a:lstStyle/>
          <a:p>
            <a:r>
              <a:rPr lang="en-US" altLang="en-US" sz="8800"/>
              <a:t>1 Corinthians 13</a:t>
            </a:r>
          </a:p>
        </p:txBody>
      </p:sp>
      <p:sp>
        <p:nvSpPr>
          <p:cNvPr id="312323" name="Rectangle 3">
            <a:extLst>
              <a:ext uri="{FF2B5EF4-FFF2-40B4-BE49-F238E27FC236}">
                <a16:creationId xmlns:a16="http://schemas.microsoft.com/office/drawing/2014/main" xmlns="" id="{31A439D1-4DC5-4EFF-A942-5C654629790F}"/>
              </a:ext>
            </a:extLst>
          </p:cNvPr>
          <p:cNvSpPr>
            <a:spLocks noGrp="1" noChangeArrowheads="1"/>
          </p:cNvSpPr>
          <p:nvPr>
            <p:ph type="body" idx="1"/>
          </p:nvPr>
        </p:nvSpPr>
        <p:spPr/>
        <p:txBody>
          <a:bodyPr/>
          <a:lstStyle/>
          <a:p>
            <a:pPr>
              <a:buFont typeface="Wingdings" panose="05000000000000000000" pitchFamily="2" charset="2"/>
              <a:buNone/>
            </a:pPr>
            <a:r>
              <a:rPr lang="en-US" altLang="en-US" dirty="0"/>
              <a:t>8 </a:t>
            </a:r>
            <a:r>
              <a:rPr lang="en-US" altLang="en-US" u="sng" dirty="0"/>
              <a:t>Love never fails</a:t>
            </a:r>
            <a:r>
              <a:rPr lang="en-US" altLang="en-US" dirty="0"/>
              <a:t>; </a:t>
            </a:r>
          </a:p>
          <a:p>
            <a:pPr>
              <a:buFont typeface="Wingdings" panose="05000000000000000000" pitchFamily="2" charset="2"/>
              <a:buNone/>
            </a:pPr>
            <a:endParaRPr lang="en-US" altLang="en-US" dirty="0"/>
          </a:p>
          <a:p>
            <a:pPr>
              <a:buFont typeface="Wingdings" panose="05000000000000000000" pitchFamily="2" charset="2"/>
              <a:buNone/>
            </a:pPr>
            <a:endParaRPr lang="en-US" altLang="en-US" dirty="0"/>
          </a:p>
          <a:p>
            <a:pPr algn="ctr">
              <a:buFont typeface="Wingdings" panose="05000000000000000000" pitchFamily="2" charset="2"/>
              <a:buNone/>
            </a:pPr>
            <a:r>
              <a:rPr lang="en-US" altLang="en-US" sz="14000" dirty="0"/>
              <a:t>HOW?</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23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23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232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2">
            <a:extLst>
              <a:ext uri="{FF2B5EF4-FFF2-40B4-BE49-F238E27FC236}">
                <a16:creationId xmlns:a16="http://schemas.microsoft.com/office/drawing/2014/main" xmlns="" id="{37CC8740-2C72-4276-81E8-CD9411B7AAA1}"/>
              </a:ext>
            </a:extLst>
          </p:cNvPr>
          <p:cNvSpPr>
            <a:spLocks noGrp="1" noChangeArrowheads="1"/>
          </p:cNvSpPr>
          <p:nvPr>
            <p:ph type="title"/>
          </p:nvPr>
        </p:nvSpPr>
        <p:spPr/>
        <p:txBody>
          <a:bodyPr/>
          <a:lstStyle/>
          <a:p>
            <a:r>
              <a:rPr lang="en-US" altLang="en-US" sz="8800"/>
              <a:t>1 Corinthians 13</a:t>
            </a:r>
          </a:p>
        </p:txBody>
      </p:sp>
      <p:sp>
        <p:nvSpPr>
          <p:cNvPr id="313347" name="Rectangle 3">
            <a:extLst>
              <a:ext uri="{FF2B5EF4-FFF2-40B4-BE49-F238E27FC236}">
                <a16:creationId xmlns:a16="http://schemas.microsoft.com/office/drawing/2014/main" xmlns="" id="{B3D2029D-96FE-4C32-AE8A-6A3B576B600B}"/>
              </a:ext>
            </a:extLst>
          </p:cNvPr>
          <p:cNvSpPr>
            <a:spLocks noGrp="1" noChangeArrowheads="1"/>
          </p:cNvSpPr>
          <p:nvPr>
            <p:ph type="body" idx="1"/>
          </p:nvPr>
        </p:nvSpPr>
        <p:spPr/>
        <p:txBody>
          <a:bodyPr/>
          <a:lstStyle/>
          <a:p>
            <a:pPr>
              <a:buFont typeface="Wingdings" panose="05000000000000000000" pitchFamily="2" charset="2"/>
              <a:buNone/>
            </a:pPr>
            <a:r>
              <a:rPr lang="en-US" altLang="en-US"/>
              <a:t>6 does not rejoice in unrighteousness, but rejoices with the truth; </a:t>
            </a:r>
          </a:p>
          <a:p>
            <a:pPr>
              <a:buFont typeface="Wingdings" panose="05000000000000000000" pitchFamily="2" charset="2"/>
              <a:buNone/>
            </a:pPr>
            <a:r>
              <a:rPr lang="en-US" altLang="en-US"/>
              <a:t>7 bears all things, believes all things, hopes all things, endures all things. </a:t>
            </a:r>
          </a:p>
          <a:p>
            <a:pPr>
              <a:buFont typeface="Wingdings" panose="05000000000000000000" pitchFamily="2" charset="2"/>
              <a:buNone/>
            </a:pPr>
            <a:r>
              <a:rPr lang="en-US" altLang="en-US"/>
              <a:t>8 </a:t>
            </a:r>
            <a:r>
              <a:rPr lang="en-US" altLang="en-US" u="sng"/>
              <a:t>Love never fails</a:t>
            </a:r>
            <a:r>
              <a:rPr lang="en-US" altLang="en-US"/>
              <a:t>; but if there are gifts of prophecy, they will be done away; if there are tongues, they will cease; if there is knowledge, it will be done away. </a:t>
            </a:r>
          </a:p>
        </p:txBody>
      </p:sp>
    </p:spTree>
    <p:extLst>
      <p:ext uri="{BB962C8B-B14F-4D97-AF65-F5344CB8AC3E}">
        <p14:creationId xmlns:p14="http://schemas.microsoft.com/office/powerpoint/2010/main" val="3174345236"/>
      </p:ext>
    </p:extLst>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2">
            <a:extLst>
              <a:ext uri="{FF2B5EF4-FFF2-40B4-BE49-F238E27FC236}">
                <a16:creationId xmlns:a16="http://schemas.microsoft.com/office/drawing/2014/main" xmlns="" id="{37CC8740-2C72-4276-81E8-CD9411B7AAA1}"/>
              </a:ext>
            </a:extLst>
          </p:cNvPr>
          <p:cNvSpPr>
            <a:spLocks noGrp="1" noChangeArrowheads="1"/>
          </p:cNvSpPr>
          <p:nvPr>
            <p:ph type="title"/>
          </p:nvPr>
        </p:nvSpPr>
        <p:spPr/>
        <p:txBody>
          <a:bodyPr/>
          <a:lstStyle/>
          <a:p>
            <a:r>
              <a:rPr lang="en-US" altLang="en-US" sz="8800"/>
              <a:t>1 Corinthians 13</a:t>
            </a:r>
          </a:p>
        </p:txBody>
      </p:sp>
      <p:sp>
        <p:nvSpPr>
          <p:cNvPr id="313347" name="Rectangle 3">
            <a:extLst>
              <a:ext uri="{FF2B5EF4-FFF2-40B4-BE49-F238E27FC236}">
                <a16:creationId xmlns:a16="http://schemas.microsoft.com/office/drawing/2014/main" xmlns="" id="{B3D2029D-96FE-4C32-AE8A-6A3B576B600B}"/>
              </a:ext>
            </a:extLst>
          </p:cNvPr>
          <p:cNvSpPr>
            <a:spLocks noGrp="1" noChangeArrowheads="1"/>
          </p:cNvSpPr>
          <p:nvPr>
            <p:ph type="body" idx="1"/>
          </p:nvPr>
        </p:nvSpPr>
        <p:spPr/>
        <p:txBody>
          <a:bodyPr/>
          <a:lstStyle/>
          <a:p>
            <a:pPr>
              <a:buFont typeface="Wingdings" panose="05000000000000000000" pitchFamily="2" charset="2"/>
              <a:buNone/>
            </a:pPr>
            <a:r>
              <a:rPr lang="en-US" altLang="en-US"/>
              <a:t>6 does not rejoice in unrighteousness, but rejoices with the truth; </a:t>
            </a:r>
          </a:p>
          <a:p>
            <a:pPr>
              <a:buFont typeface="Wingdings" panose="05000000000000000000" pitchFamily="2" charset="2"/>
              <a:buNone/>
            </a:pPr>
            <a:r>
              <a:rPr lang="en-US" altLang="en-US"/>
              <a:t>7 bears all things, believes all things, hopes all things, endures all things. </a:t>
            </a:r>
          </a:p>
          <a:p>
            <a:pPr>
              <a:buFont typeface="Wingdings" panose="05000000000000000000" pitchFamily="2" charset="2"/>
              <a:buNone/>
            </a:pPr>
            <a:r>
              <a:rPr lang="en-US" altLang="en-US"/>
              <a:t>8 </a:t>
            </a:r>
            <a:r>
              <a:rPr lang="en-US" altLang="en-US" u="sng"/>
              <a:t>Love never fails</a:t>
            </a:r>
            <a:r>
              <a:rPr lang="en-US" altLang="en-US"/>
              <a:t>; but if there are gifts of prophecy, they will be done away; if there are tongues, they will cease; if there is knowledge, it will be done away. </a:t>
            </a:r>
          </a:p>
        </p:txBody>
      </p:sp>
      <p:sp>
        <p:nvSpPr>
          <p:cNvPr id="313348" name="Rectangle 4">
            <a:extLst>
              <a:ext uri="{FF2B5EF4-FFF2-40B4-BE49-F238E27FC236}">
                <a16:creationId xmlns:a16="http://schemas.microsoft.com/office/drawing/2014/main" xmlns="" id="{33DB5F94-817A-4E5D-B469-10D4FD3B3F22}"/>
              </a:ext>
            </a:extLst>
          </p:cNvPr>
          <p:cNvSpPr>
            <a:spLocks noChangeArrowheads="1"/>
          </p:cNvSpPr>
          <p:nvPr/>
        </p:nvSpPr>
        <p:spPr bwMode="auto">
          <a:xfrm>
            <a:off x="0" y="0"/>
            <a:ext cx="9144000" cy="6858000"/>
          </a:xfrm>
          <a:prstGeom prst="rect">
            <a:avLst/>
          </a:prstGeom>
          <a:gradFill rotWithShape="0">
            <a:gsLst>
              <a:gs pos="0">
                <a:srgbClr val="000000"/>
              </a:gs>
              <a:gs pos="50000">
                <a:srgbClr val="008000"/>
              </a:gs>
              <a:gs pos="100000">
                <a:srgbClr val="000000"/>
              </a:gs>
            </a:gsLst>
            <a:lin ang="5400000" scaled="1"/>
          </a:gra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lnSpc>
                <a:spcPct val="75000"/>
              </a:lnSpc>
              <a:spcBef>
                <a:spcPct val="10000"/>
              </a:spcBef>
            </a:pPr>
            <a:r>
              <a:rPr lang="en-US" altLang="en-US" sz="10600" b="1" dirty="0">
                <a:effectLst>
                  <a:outerShdw blurRad="38100" dist="38100" dir="2700000" algn="tl">
                    <a:srgbClr val="000000"/>
                  </a:outerShdw>
                </a:effectLst>
              </a:rPr>
              <a:t>The Source?</a:t>
            </a:r>
          </a:p>
          <a:p>
            <a:pPr lvl="1" algn="l">
              <a:lnSpc>
                <a:spcPct val="75000"/>
              </a:lnSpc>
              <a:spcBef>
                <a:spcPct val="10000"/>
              </a:spcBef>
            </a:pPr>
            <a:r>
              <a:rPr lang="en-US" altLang="en-US" sz="4400" b="1" dirty="0">
                <a:effectLst>
                  <a:outerShdw blurRad="38100" dist="38100" dir="2700000" algn="tl">
                    <a:srgbClr val="000000"/>
                  </a:outerShdw>
                </a:effectLst>
              </a:rPr>
              <a:t>1 John 4:  7 Dear friends, let us continue to love one another, </a:t>
            </a:r>
            <a:r>
              <a:rPr lang="en-US" altLang="en-US" sz="4400" b="1" u="sng" dirty="0">
                <a:effectLst>
                  <a:outerShdw blurRad="38100" dist="38100" dir="2700000" algn="tl">
                    <a:srgbClr val="000000"/>
                  </a:outerShdw>
                </a:effectLst>
              </a:rPr>
              <a:t>for love comes from God</a:t>
            </a:r>
            <a:r>
              <a:rPr lang="en-US" altLang="en-US" sz="4400" b="1" dirty="0">
                <a:effectLst>
                  <a:outerShdw blurRad="38100" dist="38100" dir="2700000" algn="tl">
                    <a:srgbClr val="000000"/>
                  </a:outerShdw>
                </a:effectLst>
              </a:rPr>
              <a:t>. Anyone who loves is a child of God and knows God. 8 But anyone who does not love does not know God, for God is love.</a:t>
            </a:r>
          </a:p>
        </p:txBody>
      </p:sp>
    </p:spTree>
    <p:extLst>
      <p:ext uri="{BB962C8B-B14F-4D97-AF65-F5344CB8AC3E}">
        <p14:creationId xmlns:p14="http://schemas.microsoft.com/office/powerpoint/2010/main" val="186298617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334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2">
            <a:extLst>
              <a:ext uri="{FF2B5EF4-FFF2-40B4-BE49-F238E27FC236}">
                <a16:creationId xmlns:a16="http://schemas.microsoft.com/office/drawing/2014/main" xmlns="" id="{37CC8740-2C72-4276-81E8-CD9411B7AAA1}"/>
              </a:ext>
            </a:extLst>
          </p:cNvPr>
          <p:cNvSpPr>
            <a:spLocks noGrp="1" noChangeArrowheads="1"/>
          </p:cNvSpPr>
          <p:nvPr>
            <p:ph type="title"/>
          </p:nvPr>
        </p:nvSpPr>
        <p:spPr/>
        <p:txBody>
          <a:bodyPr/>
          <a:lstStyle/>
          <a:p>
            <a:r>
              <a:rPr lang="en-US" altLang="en-US" sz="8800"/>
              <a:t>1 Corinthians 13</a:t>
            </a:r>
          </a:p>
        </p:txBody>
      </p:sp>
      <p:sp>
        <p:nvSpPr>
          <p:cNvPr id="313347" name="Rectangle 3">
            <a:extLst>
              <a:ext uri="{FF2B5EF4-FFF2-40B4-BE49-F238E27FC236}">
                <a16:creationId xmlns:a16="http://schemas.microsoft.com/office/drawing/2014/main" xmlns="" id="{B3D2029D-96FE-4C32-AE8A-6A3B576B600B}"/>
              </a:ext>
            </a:extLst>
          </p:cNvPr>
          <p:cNvSpPr>
            <a:spLocks noGrp="1" noChangeArrowheads="1"/>
          </p:cNvSpPr>
          <p:nvPr>
            <p:ph type="body" idx="1"/>
          </p:nvPr>
        </p:nvSpPr>
        <p:spPr/>
        <p:txBody>
          <a:bodyPr/>
          <a:lstStyle/>
          <a:p>
            <a:pPr>
              <a:buFont typeface="Wingdings" panose="05000000000000000000" pitchFamily="2" charset="2"/>
              <a:buNone/>
            </a:pPr>
            <a:r>
              <a:rPr lang="en-US" altLang="en-US"/>
              <a:t>6 does not rejoice in unrighteousness, but rejoices with the truth; </a:t>
            </a:r>
          </a:p>
          <a:p>
            <a:pPr>
              <a:buFont typeface="Wingdings" panose="05000000000000000000" pitchFamily="2" charset="2"/>
              <a:buNone/>
            </a:pPr>
            <a:r>
              <a:rPr lang="en-US" altLang="en-US"/>
              <a:t>7 bears all things, believes all things, hopes all things, endures all things. </a:t>
            </a:r>
          </a:p>
          <a:p>
            <a:pPr>
              <a:buFont typeface="Wingdings" panose="05000000000000000000" pitchFamily="2" charset="2"/>
              <a:buNone/>
            </a:pPr>
            <a:r>
              <a:rPr lang="en-US" altLang="en-US"/>
              <a:t>8 </a:t>
            </a:r>
            <a:r>
              <a:rPr lang="en-US" altLang="en-US" u="sng"/>
              <a:t>Love never fails</a:t>
            </a:r>
            <a:r>
              <a:rPr lang="en-US" altLang="en-US"/>
              <a:t>; but if there are gifts of prophecy, they will be done away; if there are tongues, they will cease; if there is knowledge, it will be done away. </a:t>
            </a:r>
          </a:p>
        </p:txBody>
      </p:sp>
      <p:sp>
        <p:nvSpPr>
          <p:cNvPr id="313348" name="Rectangle 4">
            <a:extLst>
              <a:ext uri="{FF2B5EF4-FFF2-40B4-BE49-F238E27FC236}">
                <a16:creationId xmlns:a16="http://schemas.microsoft.com/office/drawing/2014/main" xmlns="" id="{33DB5F94-817A-4E5D-B469-10D4FD3B3F22}"/>
              </a:ext>
            </a:extLst>
          </p:cNvPr>
          <p:cNvSpPr>
            <a:spLocks noChangeArrowheads="1"/>
          </p:cNvSpPr>
          <p:nvPr/>
        </p:nvSpPr>
        <p:spPr bwMode="auto">
          <a:xfrm>
            <a:off x="0" y="0"/>
            <a:ext cx="9144000" cy="6858000"/>
          </a:xfrm>
          <a:prstGeom prst="rect">
            <a:avLst/>
          </a:prstGeom>
          <a:gradFill rotWithShape="0">
            <a:gsLst>
              <a:gs pos="0">
                <a:srgbClr val="000000"/>
              </a:gs>
              <a:gs pos="50000">
                <a:srgbClr val="008000"/>
              </a:gs>
              <a:gs pos="100000">
                <a:srgbClr val="000000"/>
              </a:gs>
            </a:gsLst>
            <a:lin ang="5400000" scaled="1"/>
          </a:gra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lnSpc>
                <a:spcPct val="75000"/>
              </a:lnSpc>
              <a:spcBef>
                <a:spcPct val="10000"/>
              </a:spcBef>
            </a:pPr>
            <a:r>
              <a:rPr lang="en-US" altLang="en-US" sz="10600" b="1" dirty="0">
                <a:effectLst>
                  <a:outerShdw blurRad="38100" dist="38100" dir="2700000" algn="tl">
                    <a:srgbClr val="000000"/>
                  </a:outerShdw>
                </a:effectLst>
              </a:rPr>
              <a:t>The Source?</a:t>
            </a:r>
          </a:p>
          <a:p>
            <a:pPr lvl="1" algn="l">
              <a:lnSpc>
                <a:spcPct val="75000"/>
              </a:lnSpc>
              <a:spcBef>
                <a:spcPct val="10000"/>
              </a:spcBef>
            </a:pPr>
            <a:r>
              <a:rPr lang="en-US" altLang="en-US" sz="4400" b="1" dirty="0">
                <a:effectLst>
                  <a:outerShdw blurRad="38100" dist="38100" dir="2700000" algn="tl">
                    <a:srgbClr val="000000"/>
                  </a:outerShdw>
                </a:effectLst>
              </a:rPr>
              <a:t> 1 John 4:  9 God showed how much he loved us by sending his one and only Son into the world so that we might have eternal life through him. 10 This is real love—not that we loved God, but that he loved us and sent his Son as a sacrifice to take away our sins.</a:t>
            </a:r>
          </a:p>
        </p:txBody>
      </p:sp>
      <p:sp>
        <p:nvSpPr>
          <p:cNvPr id="5" name="Oval 4">
            <a:extLst>
              <a:ext uri="{FF2B5EF4-FFF2-40B4-BE49-F238E27FC236}">
                <a16:creationId xmlns:a16="http://schemas.microsoft.com/office/drawing/2014/main" xmlns="" id="{5CA29A09-30A1-4C60-BFDB-0743978D70F5}"/>
              </a:ext>
            </a:extLst>
          </p:cNvPr>
          <p:cNvSpPr/>
          <p:nvPr/>
        </p:nvSpPr>
        <p:spPr bwMode="auto">
          <a:xfrm>
            <a:off x="304800" y="5562600"/>
            <a:ext cx="8686800" cy="914400"/>
          </a:xfrm>
          <a:prstGeom prst="ellipse">
            <a:avLst/>
          </a:prstGeom>
          <a:solidFill>
            <a:srgbClr val="C00000"/>
          </a:solidFill>
          <a:ln w="12700" cap="flat" cmpd="sng" algn="ctr">
            <a:solidFill>
              <a:schemeClr val="tx1"/>
            </a:solidFill>
            <a:prstDash val="solid"/>
            <a:round/>
            <a:headEnd type="none" w="sm" len="sm"/>
            <a:tailEnd type="triangle" w="med" len="med"/>
          </a:ln>
          <a:effectLst/>
          <a:scene3d>
            <a:camera prst="orthographicFront"/>
            <a:lightRig rig="threePt" dir="t"/>
          </a:scene3d>
          <a:sp3d>
            <a:bevelT/>
          </a:sp3d>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4400" b="1" dirty="0">
                <a:effectLst>
                  <a:outerShdw blurRad="38100" dist="38100" dir="2700000" algn="tl">
                    <a:srgbClr val="000000">
                      <a:alpha val="43137"/>
                    </a:srgbClr>
                  </a:outerShdw>
                </a:effectLst>
              </a:rPr>
              <a:t>Starting point: Receive Gospel</a:t>
            </a:r>
            <a:endParaRPr kumimoji="0" lang="en-US" sz="4400" b="1" u="none" strike="noStrike" cap="none" normalizeH="0" baseline="0" dirty="0">
              <a:ln>
                <a:noFill/>
              </a:ln>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6359325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a:extLst>
              <a:ext uri="{FF2B5EF4-FFF2-40B4-BE49-F238E27FC236}">
                <a16:creationId xmlns:a16="http://schemas.microsoft.com/office/drawing/2014/main" xmlns="" id="{55ACF8B4-A312-4177-96C7-53E402017DAD}"/>
              </a:ext>
            </a:extLst>
          </p:cNvPr>
          <p:cNvSpPr>
            <a:spLocks noGrp="1" noChangeArrowheads="1"/>
          </p:cNvSpPr>
          <p:nvPr>
            <p:ph type="title"/>
          </p:nvPr>
        </p:nvSpPr>
        <p:spPr/>
        <p:txBody>
          <a:bodyPr/>
          <a:lstStyle/>
          <a:p>
            <a:r>
              <a:rPr lang="en-US" altLang="en-US" sz="8800"/>
              <a:t>1 Corinthians 13</a:t>
            </a:r>
          </a:p>
        </p:txBody>
      </p:sp>
      <p:sp>
        <p:nvSpPr>
          <p:cNvPr id="229379" name="Rectangle 3">
            <a:extLst>
              <a:ext uri="{FF2B5EF4-FFF2-40B4-BE49-F238E27FC236}">
                <a16:creationId xmlns:a16="http://schemas.microsoft.com/office/drawing/2014/main" xmlns="" id="{E56429A3-E2EE-4339-AF52-8A85B4A13B97}"/>
              </a:ext>
            </a:extLst>
          </p:cNvPr>
          <p:cNvSpPr>
            <a:spLocks noGrp="1" noChangeArrowheads="1"/>
          </p:cNvSpPr>
          <p:nvPr>
            <p:ph type="body" idx="1"/>
          </p:nvPr>
        </p:nvSpPr>
        <p:spPr/>
        <p:txBody>
          <a:bodyPr/>
          <a:lstStyle/>
          <a:p>
            <a:pPr>
              <a:buFont typeface="Wingdings" panose="05000000000000000000" pitchFamily="2" charset="2"/>
              <a:buNone/>
            </a:pPr>
            <a:r>
              <a:rPr lang="en-US" altLang="en-US" sz="4800" dirty="0"/>
              <a:t>3 And if I give all my possessions to feed the poor, and if I deliver my body to be burned, but do not have love, it profits me nothing. </a:t>
            </a:r>
          </a:p>
          <a:p>
            <a:pPr>
              <a:buFont typeface="Wingdings" panose="05000000000000000000" pitchFamily="2" charset="2"/>
              <a:buNone/>
            </a:pPr>
            <a:endParaRPr lang="en-US" altLang="en-US" sz="4800" dirty="0"/>
          </a:p>
        </p:txBody>
      </p:sp>
    </p:spTree>
  </p:cSld>
  <p:clrMapOvr>
    <a:masterClrMapping/>
  </p:clrMapOvr>
  <p:transition>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2">
            <a:extLst>
              <a:ext uri="{FF2B5EF4-FFF2-40B4-BE49-F238E27FC236}">
                <a16:creationId xmlns:a16="http://schemas.microsoft.com/office/drawing/2014/main" xmlns="" id="{37CC8740-2C72-4276-81E8-CD9411B7AAA1}"/>
              </a:ext>
            </a:extLst>
          </p:cNvPr>
          <p:cNvSpPr>
            <a:spLocks noGrp="1" noChangeArrowheads="1"/>
          </p:cNvSpPr>
          <p:nvPr>
            <p:ph type="title"/>
          </p:nvPr>
        </p:nvSpPr>
        <p:spPr/>
        <p:txBody>
          <a:bodyPr/>
          <a:lstStyle/>
          <a:p>
            <a:r>
              <a:rPr lang="en-US" altLang="en-US" sz="8800"/>
              <a:t>1 Corinthians 13</a:t>
            </a:r>
          </a:p>
        </p:txBody>
      </p:sp>
      <p:sp>
        <p:nvSpPr>
          <p:cNvPr id="313347" name="Rectangle 3">
            <a:extLst>
              <a:ext uri="{FF2B5EF4-FFF2-40B4-BE49-F238E27FC236}">
                <a16:creationId xmlns:a16="http://schemas.microsoft.com/office/drawing/2014/main" xmlns="" id="{B3D2029D-96FE-4C32-AE8A-6A3B576B600B}"/>
              </a:ext>
            </a:extLst>
          </p:cNvPr>
          <p:cNvSpPr>
            <a:spLocks noGrp="1" noChangeArrowheads="1"/>
          </p:cNvSpPr>
          <p:nvPr>
            <p:ph type="body" idx="1"/>
          </p:nvPr>
        </p:nvSpPr>
        <p:spPr/>
        <p:txBody>
          <a:bodyPr/>
          <a:lstStyle/>
          <a:p>
            <a:pPr>
              <a:buFont typeface="Wingdings" panose="05000000000000000000" pitchFamily="2" charset="2"/>
              <a:buNone/>
            </a:pPr>
            <a:r>
              <a:rPr lang="en-US" altLang="en-US"/>
              <a:t>6 does not rejoice in unrighteousness, but rejoices with the truth; </a:t>
            </a:r>
          </a:p>
          <a:p>
            <a:pPr>
              <a:buFont typeface="Wingdings" panose="05000000000000000000" pitchFamily="2" charset="2"/>
              <a:buNone/>
            </a:pPr>
            <a:r>
              <a:rPr lang="en-US" altLang="en-US"/>
              <a:t>7 bears all things, believes all things, hopes all things, endures all things. </a:t>
            </a:r>
          </a:p>
          <a:p>
            <a:pPr>
              <a:buFont typeface="Wingdings" panose="05000000000000000000" pitchFamily="2" charset="2"/>
              <a:buNone/>
            </a:pPr>
            <a:r>
              <a:rPr lang="en-US" altLang="en-US"/>
              <a:t>8 </a:t>
            </a:r>
            <a:r>
              <a:rPr lang="en-US" altLang="en-US" u="sng"/>
              <a:t>Love never fails</a:t>
            </a:r>
            <a:r>
              <a:rPr lang="en-US" altLang="en-US"/>
              <a:t>; but if there are gifts of prophecy, they will be done away; if there are tongues, they will cease; if there is knowledge, it will be done away. </a:t>
            </a:r>
          </a:p>
        </p:txBody>
      </p:sp>
      <p:sp>
        <p:nvSpPr>
          <p:cNvPr id="313348" name="Rectangle 4">
            <a:extLst>
              <a:ext uri="{FF2B5EF4-FFF2-40B4-BE49-F238E27FC236}">
                <a16:creationId xmlns:a16="http://schemas.microsoft.com/office/drawing/2014/main" xmlns="" id="{33DB5F94-817A-4E5D-B469-10D4FD3B3F22}"/>
              </a:ext>
            </a:extLst>
          </p:cNvPr>
          <p:cNvSpPr>
            <a:spLocks noChangeArrowheads="1"/>
          </p:cNvSpPr>
          <p:nvPr/>
        </p:nvSpPr>
        <p:spPr bwMode="auto">
          <a:xfrm>
            <a:off x="0" y="0"/>
            <a:ext cx="9144000" cy="6858000"/>
          </a:xfrm>
          <a:prstGeom prst="rect">
            <a:avLst/>
          </a:prstGeom>
          <a:gradFill rotWithShape="0">
            <a:gsLst>
              <a:gs pos="0">
                <a:srgbClr val="000000"/>
              </a:gs>
              <a:gs pos="50000">
                <a:srgbClr val="008000"/>
              </a:gs>
              <a:gs pos="100000">
                <a:srgbClr val="000000"/>
              </a:gs>
            </a:gsLst>
            <a:lin ang="5400000" scaled="1"/>
          </a:gra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lnSpc>
                <a:spcPct val="75000"/>
              </a:lnSpc>
              <a:spcBef>
                <a:spcPct val="10000"/>
              </a:spcBef>
            </a:pPr>
            <a:r>
              <a:rPr lang="en-US" altLang="en-US" sz="10600" b="1" dirty="0">
                <a:effectLst>
                  <a:outerShdw blurRad="38100" dist="38100" dir="2700000" algn="tl">
                    <a:srgbClr val="000000"/>
                  </a:outerShdw>
                </a:effectLst>
              </a:rPr>
              <a:t>The Source?</a:t>
            </a:r>
          </a:p>
          <a:p>
            <a:pPr lvl="1" algn="l">
              <a:lnSpc>
                <a:spcPct val="75000"/>
              </a:lnSpc>
              <a:spcBef>
                <a:spcPct val="10000"/>
              </a:spcBef>
            </a:pPr>
            <a:r>
              <a:rPr lang="en-US" altLang="en-US" sz="4400" b="1" dirty="0">
                <a:effectLst>
                  <a:outerShdw blurRad="38100" dist="38100" dir="2700000" algn="tl">
                    <a:srgbClr val="000000"/>
                  </a:outerShdw>
                </a:effectLst>
              </a:rPr>
              <a:t> 1 John 4:  11 Dear friends, since God loved us that much, we surely ought to love each other. 12 No one has ever seen God. But if we love each other, God lives in us, and his love is brought to full expression in us.</a:t>
            </a:r>
          </a:p>
          <a:p>
            <a:pPr lvl="1" algn="l">
              <a:lnSpc>
                <a:spcPct val="75000"/>
              </a:lnSpc>
              <a:spcBef>
                <a:spcPct val="10000"/>
              </a:spcBef>
            </a:pPr>
            <a:r>
              <a:rPr lang="en-US" altLang="en-US" sz="4400" b="1" dirty="0">
                <a:effectLst>
                  <a:outerShdw blurRad="38100" dist="38100" dir="2700000" algn="tl">
                    <a:srgbClr val="000000"/>
                  </a:outerShdw>
                </a:effectLst>
              </a:rPr>
              <a:t>13 And God has given us </a:t>
            </a:r>
            <a:r>
              <a:rPr lang="en-US" altLang="en-US" sz="4400" b="1" u="sng" dirty="0">
                <a:effectLst>
                  <a:outerShdw blurRad="38100" dist="38100" dir="2700000" algn="tl">
                    <a:srgbClr val="000000"/>
                  </a:outerShdw>
                </a:effectLst>
              </a:rPr>
              <a:t>His Spirit </a:t>
            </a:r>
            <a:r>
              <a:rPr lang="en-US" altLang="en-US" sz="4400" b="1" dirty="0">
                <a:effectLst>
                  <a:outerShdw blurRad="38100" dist="38100" dir="2700000" algn="tl">
                    <a:srgbClr val="000000"/>
                  </a:outerShdw>
                </a:effectLst>
              </a:rPr>
              <a:t>as proof that we live in him and he in us. </a:t>
            </a:r>
          </a:p>
        </p:txBody>
      </p:sp>
    </p:spTree>
    <p:extLst>
      <p:ext uri="{BB962C8B-B14F-4D97-AF65-F5344CB8AC3E}">
        <p14:creationId xmlns:p14="http://schemas.microsoft.com/office/powerpoint/2010/main" val="1247334833"/>
      </p:ext>
    </p:extLst>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2">
            <a:extLst>
              <a:ext uri="{FF2B5EF4-FFF2-40B4-BE49-F238E27FC236}">
                <a16:creationId xmlns:a16="http://schemas.microsoft.com/office/drawing/2014/main" xmlns="" id="{37CC8740-2C72-4276-81E8-CD9411B7AAA1}"/>
              </a:ext>
            </a:extLst>
          </p:cNvPr>
          <p:cNvSpPr>
            <a:spLocks noGrp="1" noChangeArrowheads="1"/>
          </p:cNvSpPr>
          <p:nvPr>
            <p:ph type="title"/>
          </p:nvPr>
        </p:nvSpPr>
        <p:spPr/>
        <p:txBody>
          <a:bodyPr/>
          <a:lstStyle/>
          <a:p>
            <a:r>
              <a:rPr lang="en-US" altLang="en-US" sz="8800"/>
              <a:t>1 Corinthians 13</a:t>
            </a:r>
          </a:p>
        </p:txBody>
      </p:sp>
      <p:sp>
        <p:nvSpPr>
          <p:cNvPr id="313347" name="Rectangle 3">
            <a:extLst>
              <a:ext uri="{FF2B5EF4-FFF2-40B4-BE49-F238E27FC236}">
                <a16:creationId xmlns:a16="http://schemas.microsoft.com/office/drawing/2014/main" xmlns="" id="{B3D2029D-96FE-4C32-AE8A-6A3B576B600B}"/>
              </a:ext>
            </a:extLst>
          </p:cNvPr>
          <p:cNvSpPr>
            <a:spLocks noGrp="1" noChangeArrowheads="1"/>
          </p:cNvSpPr>
          <p:nvPr>
            <p:ph type="body" idx="1"/>
          </p:nvPr>
        </p:nvSpPr>
        <p:spPr/>
        <p:txBody>
          <a:bodyPr/>
          <a:lstStyle/>
          <a:p>
            <a:pPr>
              <a:buFont typeface="Wingdings" panose="05000000000000000000" pitchFamily="2" charset="2"/>
              <a:buNone/>
            </a:pPr>
            <a:r>
              <a:rPr lang="en-US" altLang="en-US"/>
              <a:t>6 does not rejoice in unrighteousness, but rejoices with the truth; </a:t>
            </a:r>
          </a:p>
          <a:p>
            <a:pPr>
              <a:buFont typeface="Wingdings" panose="05000000000000000000" pitchFamily="2" charset="2"/>
              <a:buNone/>
            </a:pPr>
            <a:r>
              <a:rPr lang="en-US" altLang="en-US"/>
              <a:t>7 bears all things, believes all things, hopes all things, endures all things. </a:t>
            </a:r>
          </a:p>
          <a:p>
            <a:pPr>
              <a:buFont typeface="Wingdings" panose="05000000000000000000" pitchFamily="2" charset="2"/>
              <a:buNone/>
            </a:pPr>
            <a:r>
              <a:rPr lang="en-US" altLang="en-US"/>
              <a:t>8 </a:t>
            </a:r>
            <a:r>
              <a:rPr lang="en-US" altLang="en-US" u="sng"/>
              <a:t>Love never fails</a:t>
            </a:r>
            <a:r>
              <a:rPr lang="en-US" altLang="en-US"/>
              <a:t>; but if there are gifts of prophecy, they will be done away; if there are tongues, they will cease; if there is knowledge, it will be done away. </a:t>
            </a:r>
          </a:p>
        </p:txBody>
      </p:sp>
      <p:sp>
        <p:nvSpPr>
          <p:cNvPr id="313348" name="Rectangle 4">
            <a:extLst>
              <a:ext uri="{FF2B5EF4-FFF2-40B4-BE49-F238E27FC236}">
                <a16:creationId xmlns:a16="http://schemas.microsoft.com/office/drawing/2014/main" xmlns="" id="{33DB5F94-817A-4E5D-B469-10D4FD3B3F22}"/>
              </a:ext>
            </a:extLst>
          </p:cNvPr>
          <p:cNvSpPr>
            <a:spLocks noChangeArrowheads="1"/>
          </p:cNvSpPr>
          <p:nvPr/>
        </p:nvSpPr>
        <p:spPr bwMode="auto">
          <a:xfrm>
            <a:off x="0" y="0"/>
            <a:ext cx="9144000" cy="6858000"/>
          </a:xfrm>
          <a:prstGeom prst="rect">
            <a:avLst/>
          </a:prstGeom>
          <a:gradFill rotWithShape="0">
            <a:gsLst>
              <a:gs pos="0">
                <a:srgbClr val="000000"/>
              </a:gs>
              <a:gs pos="50000">
                <a:srgbClr val="008000"/>
              </a:gs>
              <a:gs pos="100000">
                <a:srgbClr val="000000"/>
              </a:gs>
            </a:gsLst>
            <a:lin ang="5400000" scaled="1"/>
          </a:gra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lnSpc>
                <a:spcPct val="75000"/>
              </a:lnSpc>
              <a:spcBef>
                <a:spcPct val="10000"/>
              </a:spcBef>
            </a:pPr>
            <a:r>
              <a:rPr lang="en-US" altLang="en-US" sz="10600" b="1" dirty="0">
                <a:effectLst>
                  <a:outerShdw blurRad="38100" dist="38100" dir="2700000" algn="tl">
                    <a:srgbClr val="000000"/>
                  </a:outerShdw>
                </a:effectLst>
              </a:rPr>
              <a:t>The Source?</a:t>
            </a:r>
          </a:p>
          <a:p>
            <a:pPr lvl="1" algn="l">
              <a:lnSpc>
                <a:spcPct val="75000"/>
              </a:lnSpc>
              <a:spcBef>
                <a:spcPct val="10000"/>
              </a:spcBef>
            </a:pPr>
            <a:r>
              <a:rPr lang="en-US" altLang="en-US" sz="4400" b="1" dirty="0">
                <a:effectLst>
                  <a:outerShdw blurRad="38100" dist="38100" dir="2700000" algn="tl">
                    <a:srgbClr val="000000"/>
                  </a:outerShdw>
                </a:effectLst>
              </a:rPr>
              <a:t> 1 John 4:  16 We know how much God loves us, and we have put our trust in his love.  God is love, and all who live in love live in God, and God lives in them. 17 And as we live in God, our love grows more perfect. . </a:t>
            </a:r>
          </a:p>
        </p:txBody>
      </p:sp>
    </p:spTree>
    <p:extLst>
      <p:ext uri="{BB962C8B-B14F-4D97-AF65-F5344CB8AC3E}">
        <p14:creationId xmlns:p14="http://schemas.microsoft.com/office/powerpoint/2010/main" val="3626566223"/>
      </p:ext>
    </p:extLst>
  </p:cSld>
  <p:clrMapOvr>
    <a:masterClrMapping/>
  </p:clrMapOvr>
  <p:transition>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2">
            <a:extLst>
              <a:ext uri="{FF2B5EF4-FFF2-40B4-BE49-F238E27FC236}">
                <a16:creationId xmlns:a16="http://schemas.microsoft.com/office/drawing/2014/main" xmlns="" id="{37CC8740-2C72-4276-81E8-CD9411B7AAA1}"/>
              </a:ext>
            </a:extLst>
          </p:cNvPr>
          <p:cNvSpPr>
            <a:spLocks noGrp="1" noChangeArrowheads="1"/>
          </p:cNvSpPr>
          <p:nvPr>
            <p:ph type="title"/>
          </p:nvPr>
        </p:nvSpPr>
        <p:spPr/>
        <p:txBody>
          <a:bodyPr/>
          <a:lstStyle/>
          <a:p>
            <a:r>
              <a:rPr lang="en-US" altLang="en-US" sz="8800"/>
              <a:t>1 Corinthians 13</a:t>
            </a:r>
          </a:p>
        </p:txBody>
      </p:sp>
      <p:sp>
        <p:nvSpPr>
          <p:cNvPr id="313347" name="Rectangle 3">
            <a:extLst>
              <a:ext uri="{FF2B5EF4-FFF2-40B4-BE49-F238E27FC236}">
                <a16:creationId xmlns:a16="http://schemas.microsoft.com/office/drawing/2014/main" xmlns="" id="{B3D2029D-96FE-4C32-AE8A-6A3B576B600B}"/>
              </a:ext>
            </a:extLst>
          </p:cNvPr>
          <p:cNvSpPr>
            <a:spLocks noGrp="1" noChangeArrowheads="1"/>
          </p:cNvSpPr>
          <p:nvPr>
            <p:ph type="body" idx="1"/>
          </p:nvPr>
        </p:nvSpPr>
        <p:spPr/>
        <p:txBody>
          <a:bodyPr/>
          <a:lstStyle/>
          <a:p>
            <a:pPr>
              <a:buFont typeface="Wingdings" panose="05000000000000000000" pitchFamily="2" charset="2"/>
              <a:buNone/>
            </a:pPr>
            <a:r>
              <a:rPr lang="en-US" altLang="en-US"/>
              <a:t>6 does not rejoice in unrighteousness, but rejoices with the truth; </a:t>
            </a:r>
          </a:p>
          <a:p>
            <a:pPr>
              <a:buFont typeface="Wingdings" panose="05000000000000000000" pitchFamily="2" charset="2"/>
              <a:buNone/>
            </a:pPr>
            <a:r>
              <a:rPr lang="en-US" altLang="en-US"/>
              <a:t>7 bears all things, believes all things, hopes all things, endures all things. </a:t>
            </a:r>
          </a:p>
          <a:p>
            <a:pPr>
              <a:buFont typeface="Wingdings" panose="05000000000000000000" pitchFamily="2" charset="2"/>
              <a:buNone/>
            </a:pPr>
            <a:r>
              <a:rPr lang="en-US" altLang="en-US"/>
              <a:t>8 </a:t>
            </a:r>
            <a:r>
              <a:rPr lang="en-US" altLang="en-US" u="sng"/>
              <a:t>Love never fails</a:t>
            </a:r>
            <a:r>
              <a:rPr lang="en-US" altLang="en-US"/>
              <a:t>; but if there are gifts of prophecy, they will be done away; if there are tongues, they will cease; if there is knowledge, it will be done away. </a:t>
            </a:r>
          </a:p>
        </p:txBody>
      </p:sp>
      <p:sp>
        <p:nvSpPr>
          <p:cNvPr id="313348" name="Rectangle 4">
            <a:extLst>
              <a:ext uri="{FF2B5EF4-FFF2-40B4-BE49-F238E27FC236}">
                <a16:creationId xmlns:a16="http://schemas.microsoft.com/office/drawing/2014/main" xmlns="" id="{33DB5F94-817A-4E5D-B469-10D4FD3B3F22}"/>
              </a:ext>
            </a:extLst>
          </p:cNvPr>
          <p:cNvSpPr>
            <a:spLocks noChangeArrowheads="1"/>
          </p:cNvSpPr>
          <p:nvPr/>
        </p:nvSpPr>
        <p:spPr bwMode="auto">
          <a:xfrm>
            <a:off x="0" y="0"/>
            <a:ext cx="9144000" cy="6858000"/>
          </a:xfrm>
          <a:prstGeom prst="rect">
            <a:avLst/>
          </a:prstGeom>
          <a:gradFill rotWithShape="0">
            <a:gsLst>
              <a:gs pos="0">
                <a:srgbClr val="000000"/>
              </a:gs>
              <a:gs pos="50000">
                <a:srgbClr val="008000"/>
              </a:gs>
              <a:gs pos="100000">
                <a:srgbClr val="000000"/>
              </a:gs>
            </a:gsLst>
            <a:lin ang="5400000" scaled="1"/>
          </a:gra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lnSpc>
                <a:spcPct val="75000"/>
              </a:lnSpc>
              <a:spcBef>
                <a:spcPct val="10000"/>
              </a:spcBef>
            </a:pPr>
            <a:r>
              <a:rPr lang="en-US" altLang="en-US" sz="10600" b="1" dirty="0">
                <a:effectLst>
                  <a:outerShdw blurRad="38100" dist="38100" dir="2700000" algn="tl">
                    <a:srgbClr val="000000"/>
                  </a:outerShdw>
                </a:effectLst>
              </a:rPr>
              <a:t>The Source?</a:t>
            </a:r>
          </a:p>
          <a:p>
            <a:pPr lvl="1" algn="l">
              <a:lnSpc>
                <a:spcPct val="75000"/>
              </a:lnSpc>
              <a:spcBef>
                <a:spcPct val="10000"/>
              </a:spcBef>
            </a:pPr>
            <a:r>
              <a:rPr lang="en-US" altLang="en-US" sz="4400" b="1" dirty="0">
                <a:effectLst>
                  <a:outerShdw blurRad="38100" dist="38100" dir="2700000" algn="tl">
                    <a:srgbClr val="000000"/>
                  </a:outerShdw>
                </a:effectLst>
              </a:rPr>
              <a:t> 1 John 4:  19 We love, because he loved us first. </a:t>
            </a:r>
          </a:p>
        </p:txBody>
      </p:sp>
    </p:spTree>
    <p:extLst>
      <p:ext uri="{BB962C8B-B14F-4D97-AF65-F5344CB8AC3E}">
        <p14:creationId xmlns:p14="http://schemas.microsoft.com/office/powerpoint/2010/main" val="1687275559"/>
      </p:ext>
    </p:extLst>
  </p:cSld>
  <p:clrMapOvr>
    <a:masterClrMapping/>
  </p:clrMapOvr>
  <p:transition>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8" name="Rectangle 6">
            <a:extLst>
              <a:ext uri="{FF2B5EF4-FFF2-40B4-BE49-F238E27FC236}">
                <a16:creationId xmlns:a16="http://schemas.microsoft.com/office/drawing/2014/main" xmlns="" id="{B35057FD-DB20-44C6-8892-C0EA61400701}"/>
              </a:ext>
            </a:extLst>
          </p:cNvPr>
          <p:cNvSpPr>
            <a:spLocks noChangeArrowheads="1"/>
          </p:cNvSpPr>
          <p:nvPr/>
        </p:nvSpPr>
        <p:spPr bwMode="auto">
          <a:xfrm>
            <a:off x="381000" y="2514600"/>
            <a:ext cx="8229600" cy="2590800"/>
          </a:xfrm>
          <a:prstGeom prst="rect">
            <a:avLst/>
          </a:prstGeom>
          <a:gradFill rotWithShape="0">
            <a:gsLst>
              <a:gs pos="0">
                <a:srgbClr val="000000"/>
              </a:gs>
              <a:gs pos="50000">
                <a:srgbClr val="FF0066"/>
              </a:gs>
              <a:gs pos="100000">
                <a:srgbClr val="000000"/>
              </a:gs>
            </a:gsLst>
            <a:lin ang="5400000" scaled="1"/>
          </a:gra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lnSpc>
                <a:spcPct val="75000"/>
              </a:lnSpc>
              <a:spcBef>
                <a:spcPct val="10000"/>
              </a:spcBef>
            </a:pPr>
            <a:r>
              <a:rPr lang="en-US" altLang="en-US" sz="5400" b="1" dirty="0">
                <a:effectLst>
                  <a:outerShdw blurRad="38100" dist="38100" dir="2700000" algn="tl">
                    <a:srgbClr val="000000"/>
                  </a:outerShdw>
                </a:effectLst>
              </a:rPr>
              <a:t>Love = A commitment to give of myself in for the good of another through the power of God</a:t>
            </a:r>
          </a:p>
        </p:txBody>
      </p:sp>
      <p:sp>
        <p:nvSpPr>
          <p:cNvPr id="259079" name="Oval 7">
            <a:extLst>
              <a:ext uri="{FF2B5EF4-FFF2-40B4-BE49-F238E27FC236}">
                <a16:creationId xmlns:a16="http://schemas.microsoft.com/office/drawing/2014/main" xmlns="" id="{A425ABF6-0711-4E80-ACF9-0EAF29CBA1A5}"/>
              </a:ext>
            </a:extLst>
          </p:cNvPr>
          <p:cNvSpPr>
            <a:spLocks noChangeArrowheads="1"/>
          </p:cNvSpPr>
          <p:nvPr/>
        </p:nvSpPr>
        <p:spPr bwMode="auto">
          <a:xfrm>
            <a:off x="152400" y="4191000"/>
            <a:ext cx="8763000" cy="990600"/>
          </a:xfrm>
          <a:prstGeom prst="ellipse">
            <a:avLst/>
          </a:prstGeom>
          <a:noFill/>
          <a:ln w="104775">
            <a:solidFill>
              <a:schemeClr val="tx1"/>
            </a:solidFill>
            <a:round/>
            <a:headEnd type="none" w="sm" len="sm"/>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92404325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90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79"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2CD4F0-1408-4FCB-B4CB-C0959F88A204}"/>
              </a:ext>
            </a:extLst>
          </p:cNvPr>
          <p:cNvSpPr>
            <a:spLocks noGrp="1"/>
          </p:cNvSpPr>
          <p:nvPr>
            <p:ph type="title"/>
          </p:nvPr>
        </p:nvSpPr>
        <p:spPr/>
        <p:txBody>
          <a:bodyPr/>
          <a:lstStyle/>
          <a:p>
            <a:r>
              <a:rPr lang="en-US" sz="4400" dirty="0">
                <a:effectLst/>
              </a:rPr>
              <a:t>Drop your ‘bucket’ into God’s ‘well’ with such prayers:</a:t>
            </a:r>
            <a:endParaRPr lang="en-US" dirty="0"/>
          </a:p>
        </p:txBody>
      </p:sp>
      <p:sp>
        <p:nvSpPr>
          <p:cNvPr id="3" name="Content Placeholder 2">
            <a:extLst>
              <a:ext uri="{FF2B5EF4-FFF2-40B4-BE49-F238E27FC236}">
                <a16:creationId xmlns:a16="http://schemas.microsoft.com/office/drawing/2014/main" xmlns="" id="{EEE871C8-FBC2-4DAE-BC2E-851216092A93}"/>
              </a:ext>
            </a:extLst>
          </p:cNvPr>
          <p:cNvSpPr>
            <a:spLocks noGrp="1"/>
          </p:cNvSpPr>
          <p:nvPr>
            <p:ph idx="1"/>
          </p:nvPr>
        </p:nvSpPr>
        <p:spPr/>
        <p:txBody>
          <a:bodyPr/>
          <a:lstStyle/>
          <a:p>
            <a:pPr>
              <a:spcAft>
                <a:spcPts val="1200"/>
              </a:spcAft>
              <a:buFont typeface="Arial" panose="020B0604020202020204" pitchFamily="34" charset="0"/>
              <a:buChar char="•"/>
            </a:pPr>
            <a:r>
              <a:rPr lang="en-US" b="0" dirty="0">
                <a:effectLst/>
                <a:latin typeface="Arial Narrow" panose="020B0606020202030204" pitchFamily="34" charset="0"/>
              </a:rPr>
              <a:t>“Lord, How should I love in this situation?”</a:t>
            </a:r>
          </a:p>
          <a:p>
            <a:pPr>
              <a:spcAft>
                <a:spcPts val="1200"/>
              </a:spcAft>
              <a:buFont typeface="Arial" panose="020B0604020202020204" pitchFamily="34" charset="0"/>
              <a:buChar char="•"/>
            </a:pPr>
            <a:r>
              <a:rPr lang="en-US" b="0" dirty="0">
                <a:effectLst/>
                <a:latin typeface="Arial Narrow" panose="020B0606020202030204" pitchFamily="34" charset="0"/>
              </a:rPr>
              <a:t>“God, I feel powerless to do right and love this person.  Give me your strength.”</a:t>
            </a:r>
          </a:p>
          <a:p>
            <a:pPr>
              <a:spcAft>
                <a:spcPts val="1200"/>
              </a:spcAft>
              <a:buFont typeface="Arial" panose="020B0604020202020204" pitchFamily="34" charset="0"/>
              <a:buChar char="•"/>
            </a:pPr>
            <a:r>
              <a:rPr lang="en-US" b="0" dirty="0">
                <a:effectLst/>
                <a:latin typeface="Arial Narrow" panose="020B0606020202030204" pitchFamily="34" charset="0"/>
              </a:rPr>
              <a:t>“Jesus, I’m confused. I need your wisdom with this person.  Help me not just revert to what’s comfortable for me.”</a:t>
            </a:r>
          </a:p>
          <a:p>
            <a:pPr>
              <a:spcAft>
                <a:spcPts val="1200"/>
              </a:spcAft>
              <a:buFont typeface="Arial" panose="020B0604020202020204" pitchFamily="34" charset="0"/>
              <a:buChar char="•"/>
            </a:pPr>
            <a:r>
              <a:rPr lang="en-US" b="0" dirty="0">
                <a:effectLst/>
                <a:latin typeface="Arial Narrow" panose="020B0606020202030204" pitchFamily="34" charset="0"/>
              </a:rPr>
              <a:t>“Lord give me the courage and humility to “not withhold anything beneficial for these people” like Acts 20:20 says.”</a:t>
            </a:r>
          </a:p>
          <a:p>
            <a:endParaRPr lang="en-US" dirty="0"/>
          </a:p>
        </p:txBody>
      </p:sp>
    </p:spTree>
    <p:extLst>
      <p:ext uri="{BB962C8B-B14F-4D97-AF65-F5344CB8AC3E}">
        <p14:creationId xmlns:p14="http://schemas.microsoft.com/office/powerpoint/2010/main" val="200759780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2">
            <a:extLst>
              <a:ext uri="{FF2B5EF4-FFF2-40B4-BE49-F238E27FC236}">
                <a16:creationId xmlns:a16="http://schemas.microsoft.com/office/drawing/2014/main" xmlns="" id="{37CC8740-2C72-4276-81E8-CD9411B7AAA1}"/>
              </a:ext>
            </a:extLst>
          </p:cNvPr>
          <p:cNvSpPr>
            <a:spLocks noGrp="1" noChangeArrowheads="1"/>
          </p:cNvSpPr>
          <p:nvPr>
            <p:ph type="title"/>
          </p:nvPr>
        </p:nvSpPr>
        <p:spPr/>
        <p:txBody>
          <a:bodyPr/>
          <a:lstStyle/>
          <a:p>
            <a:r>
              <a:rPr lang="en-US" altLang="en-US" sz="8800"/>
              <a:t>1 Corinthians 13</a:t>
            </a:r>
          </a:p>
        </p:txBody>
      </p:sp>
      <p:sp>
        <p:nvSpPr>
          <p:cNvPr id="313347" name="Rectangle 3">
            <a:extLst>
              <a:ext uri="{FF2B5EF4-FFF2-40B4-BE49-F238E27FC236}">
                <a16:creationId xmlns:a16="http://schemas.microsoft.com/office/drawing/2014/main" xmlns="" id="{B3D2029D-96FE-4C32-AE8A-6A3B576B600B}"/>
              </a:ext>
            </a:extLst>
          </p:cNvPr>
          <p:cNvSpPr>
            <a:spLocks noGrp="1" noChangeArrowheads="1"/>
          </p:cNvSpPr>
          <p:nvPr>
            <p:ph type="body" idx="1"/>
          </p:nvPr>
        </p:nvSpPr>
        <p:spPr>
          <a:xfrm>
            <a:off x="0" y="1981200"/>
            <a:ext cx="9144000" cy="4876800"/>
          </a:xfrm>
        </p:spPr>
        <p:txBody>
          <a:bodyPr/>
          <a:lstStyle/>
          <a:p>
            <a:pPr>
              <a:buFont typeface="Wingdings" panose="05000000000000000000" pitchFamily="2" charset="2"/>
              <a:buNone/>
            </a:pPr>
            <a:r>
              <a:rPr lang="en-US" altLang="en-US"/>
              <a:t>6 does not rejoice in unrighteousness, but rejoices with the truth; </a:t>
            </a:r>
          </a:p>
          <a:p>
            <a:pPr>
              <a:buFont typeface="Wingdings" panose="05000000000000000000" pitchFamily="2" charset="2"/>
              <a:buNone/>
            </a:pPr>
            <a:r>
              <a:rPr lang="en-US" altLang="en-US"/>
              <a:t>7 bears all things, believes all things, hopes all things, endures all things. </a:t>
            </a:r>
          </a:p>
          <a:p>
            <a:pPr>
              <a:buFont typeface="Wingdings" panose="05000000000000000000" pitchFamily="2" charset="2"/>
              <a:buNone/>
            </a:pPr>
            <a:r>
              <a:rPr lang="en-US" altLang="en-US"/>
              <a:t>8 </a:t>
            </a:r>
            <a:r>
              <a:rPr lang="en-US" altLang="en-US" u="sng"/>
              <a:t>Love never fails</a:t>
            </a:r>
            <a:r>
              <a:rPr lang="en-US" altLang="en-US"/>
              <a:t>; but if there are gifts of prophecy, they will be done away; if there are tongues, they will cease; if there is knowledge, it will be done away. </a:t>
            </a:r>
          </a:p>
        </p:txBody>
      </p:sp>
      <p:sp>
        <p:nvSpPr>
          <p:cNvPr id="313348" name="Rectangle 4">
            <a:extLst>
              <a:ext uri="{FF2B5EF4-FFF2-40B4-BE49-F238E27FC236}">
                <a16:creationId xmlns:a16="http://schemas.microsoft.com/office/drawing/2014/main" xmlns="" id="{33DB5F94-817A-4E5D-B469-10D4FD3B3F22}"/>
              </a:ext>
            </a:extLst>
          </p:cNvPr>
          <p:cNvSpPr>
            <a:spLocks noChangeArrowheads="1"/>
          </p:cNvSpPr>
          <p:nvPr/>
        </p:nvSpPr>
        <p:spPr bwMode="auto">
          <a:xfrm>
            <a:off x="0" y="0"/>
            <a:ext cx="9144000" cy="6858000"/>
          </a:xfrm>
          <a:prstGeom prst="rect">
            <a:avLst/>
          </a:prstGeom>
          <a:gradFill rotWithShape="0">
            <a:gsLst>
              <a:gs pos="0">
                <a:srgbClr val="000000"/>
              </a:gs>
              <a:gs pos="50000">
                <a:srgbClr val="008000"/>
              </a:gs>
              <a:gs pos="100000">
                <a:srgbClr val="000000"/>
              </a:gs>
            </a:gsLst>
            <a:lin ang="5400000" scaled="1"/>
          </a:gra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lnSpc>
                <a:spcPct val="75000"/>
              </a:lnSpc>
              <a:spcBef>
                <a:spcPct val="10000"/>
              </a:spcBef>
            </a:pPr>
            <a:r>
              <a:rPr lang="en-US" altLang="en-US" sz="10600" b="1" dirty="0">
                <a:effectLst>
                  <a:outerShdw blurRad="38100" dist="38100" dir="2700000" algn="tl">
                    <a:srgbClr val="000000"/>
                  </a:outerShdw>
                </a:effectLst>
              </a:rPr>
              <a:t>The Result?</a:t>
            </a:r>
          </a:p>
        </p:txBody>
      </p:sp>
      <p:sp>
        <p:nvSpPr>
          <p:cNvPr id="5" name="Oval 4">
            <a:extLst>
              <a:ext uri="{FF2B5EF4-FFF2-40B4-BE49-F238E27FC236}">
                <a16:creationId xmlns:a16="http://schemas.microsoft.com/office/drawing/2014/main" xmlns="" id="{5CE7BBE3-0F2E-4BFA-8F0B-E09D20023533}"/>
              </a:ext>
            </a:extLst>
          </p:cNvPr>
          <p:cNvSpPr/>
          <p:nvPr/>
        </p:nvSpPr>
        <p:spPr bwMode="auto">
          <a:xfrm>
            <a:off x="5181600" y="4876800"/>
            <a:ext cx="3657600" cy="1219200"/>
          </a:xfrm>
          <a:prstGeom prst="ellipse">
            <a:avLst/>
          </a:prstGeom>
          <a:solidFill>
            <a:srgbClr val="C00000"/>
          </a:solidFill>
          <a:ln w="12700" cap="flat" cmpd="sng" algn="ctr">
            <a:solidFill>
              <a:schemeClr val="tx1"/>
            </a:solidFill>
            <a:prstDash val="solid"/>
            <a:round/>
            <a:headEnd type="none" w="sm" len="sm"/>
            <a:tailEnd type="triangle" w="med" len="med"/>
          </a:ln>
          <a:effectLst/>
          <a:scene3d>
            <a:camera prst="orthographicFront"/>
            <a:lightRig rig="threePt" dir="t"/>
          </a:scene3d>
          <a:sp3d>
            <a:bevelT/>
          </a:sp3d>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4400" b="1" dirty="0">
                <a:effectLst>
                  <a:outerShdw blurRad="38100" dist="38100" dir="2700000" algn="tl">
                    <a:srgbClr val="000000">
                      <a:alpha val="43137"/>
                    </a:srgbClr>
                  </a:outerShdw>
                </a:effectLst>
              </a:rPr>
              <a:t>Our Mission</a:t>
            </a:r>
            <a:endParaRPr kumimoji="0" lang="en-US" sz="4400" b="1" u="none" strike="noStrike" cap="none" normalizeH="0" baseline="0" dirty="0">
              <a:ln>
                <a:noFill/>
              </a:ln>
              <a:solidFill>
                <a:schemeClr val="tx1"/>
              </a:solidFill>
              <a:effectLst>
                <a:outerShdw blurRad="38100" dist="38100" dir="2700000" algn="tl">
                  <a:srgbClr val="000000">
                    <a:alpha val="43137"/>
                  </a:srgbClr>
                </a:outerShdw>
              </a:effectLst>
            </a:endParaRPr>
          </a:p>
        </p:txBody>
      </p:sp>
      <p:sp>
        <p:nvSpPr>
          <p:cNvPr id="4" name="TextBox 3">
            <a:extLst>
              <a:ext uri="{FF2B5EF4-FFF2-40B4-BE49-F238E27FC236}">
                <a16:creationId xmlns:a16="http://schemas.microsoft.com/office/drawing/2014/main" xmlns="" id="{77EB8C6B-CF06-4DA1-B264-EAB48640B85B}"/>
              </a:ext>
            </a:extLst>
          </p:cNvPr>
          <p:cNvSpPr txBox="1"/>
          <p:nvPr/>
        </p:nvSpPr>
        <p:spPr>
          <a:xfrm>
            <a:off x="609600" y="1143000"/>
            <a:ext cx="7315200" cy="5078313"/>
          </a:xfrm>
          <a:prstGeom prst="rect">
            <a:avLst/>
          </a:prstGeom>
          <a:noFill/>
        </p:spPr>
        <p:txBody>
          <a:bodyPr wrap="square" rtlCol="0">
            <a:spAutoFit/>
          </a:bodyPr>
          <a:lstStyle/>
          <a:p>
            <a:pPr algn="l"/>
            <a:r>
              <a:rPr lang="en-US" altLang="en-US" sz="6000" b="1" dirty="0">
                <a:effectLst>
                  <a:outerShdw blurRad="38100" dist="38100" dir="2700000" algn="tl">
                    <a:srgbClr val="000000"/>
                  </a:outerShdw>
                </a:effectLst>
              </a:rPr>
              <a:t>John 13:35:  [Jesus:]</a:t>
            </a:r>
            <a:br>
              <a:rPr lang="en-US" altLang="en-US" sz="6000" b="1" dirty="0">
                <a:effectLst>
                  <a:outerShdw blurRad="38100" dist="38100" dir="2700000" algn="tl">
                    <a:srgbClr val="000000"/>
                  </a:outerShdw>
                </a:effectLst>
              </a:rPr>
            </a:br>
            <a:r>
              <a:rPr lang="en-US" altLang="en-US" sz="6000" b="1" dirty="0">
                <a:effectLst>
                  <a:outerShdw blurRad="38100" dist="38100" dir="2700000" algn="tl">
                    <a:srgbClr val="000000"/>
                  </a:outerShdw>
                </a:effectLst>
              </a:rPr>
              <a:t>“By this everyone will know that you are my disciples, if you love one another.”</a:t>
            </a:r>
          </a:p>
          <a:p>
            <a:pPr algn="l"/>
            <a:endParaRPr lang="en-US" dirty="0"/>
          </a:p>
        </p:txBody>
      </p:sp>
    </p:spTree>
    <p:extLst>
      <p:ext uri="{BB962C8B-B14F-4D97-AF65-F5344CB8AC3E}">
        <p14:creationId xmlns:p14="http://schemas.microsoft.com/office/powerpoint/2010/main" val="230944879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6E8DFE83-7F91-42AC-A846-B509D0C7C656}"/>
              </a:ext>
            </a:extLst>
          </p:cNvPr>
          <p:cNvSpPr/>
          <p:nvPr/>
        </p:nvSpPr>
        <p:spPr>
          <a:xfrm>
            <a:off x="114300" y="762000"/>
            <a:ext cx="8915400" cy="5786199"/>
          </a:xfrm>
          <a:prstGeom prst="rect">
            <a:avLst/>
          </a:prstGeom>
        </p:spPr>
        <p:txBody>
          <a:bodyPr wrap="square">
            <a:spAutoFit/>
          </a:bodyPr>
          <a:lstStyle/>
          <a:p>
            <a:pPr algn="l">
              <a:spcBef>
                <a:spcPts val="1200"/>
              </a:spcBef>
              <a:spcAft>
                <a:spcPts val="0"/>
              </a:spcAft>
            </a:pPr>
            <a:r>
              <a:rPr lang="en-US" sz="4000" b="1" dirty="0">
                <a:latin typeface="Arial Narrow" panose="020B0606020202030204" pitchFamily="34" charset="0"/>
                <a:cs typeface="Arial" panose="020B0604020202020204" pitchFamily="34" charset="0"/>
              </a:rPr>
              <a:t>Conclusion:  A word from Gary </a:t>
            </a:r>
            <a:r>
              <a:rPr lang="en-US" sz="4000" b="1" dirty="0" err="1">
                <a:latin typeface="Arial Narrow" panose="020B0606020202030204" pitchFamily="34" charset="0"/>
                <a:cs typeface="Arial" panose="020B0604020202020204" pitchFamily="34" charset="0"/>
              </a:rPr>
              <a:t>Delashmutt</a:t>
            </a:r>
            <a:r>
              <a:rPr lang="en-US" sz="4000" b="1" dirty="0">
                <a:latin typeface="Arial Narrow" panose="020B0606020202030204" pitchFamily="34" charset="0"/>
                <a:cs typeface="Arial" panose="020B0604020202020204" pitchFamily="34" charset="0"/>
              </a:rPr>
              <a:t>:</a:t>
            </a:r>
          </a:p>
          <a:p>
            <a:pPr algn="l">
              <a:spcBef>
                <a:spcPts val="1200"/>
              </a:spcBef>
              <a:spcAft>
                <a:spcPts val="0"/>
              </a:spcAft>
            </a:pPr>
            <a:r>
              <a:rPr lang="en-US" sz="4000" dirty="0">
                <a:latin typeface="Arial Narrow" panose="020B0606020202030204" pitchFamily="34" charset="0"/>
                <a:cs typeface="Arial" panose="020B0604020202020204" pitchFamily="34" charset="0"/>
              </a:rPr>
              <a:t> Advancing in love is painful—but it leads to true joy. It is profoundly discouraging—yet it leads to increasing fulfillment. If you pursue this goal, you will often be keenly aware of your deficiencies, failures, and how far you have to go. You will also often be confused and agonize over how to express love appropriately. </a:t>
            </a:r>
          </a:p>
        </p:txBody>
      </p:sp>
    </p:spTree>
    <p:extLst>
      <p:ext uri="{BB962C8B-B14F-4D97-AF65-F5344CB8AC3E}">
        <p14:creationId xmlns:p14="http://schemas.microsoft.com/office/powerpoint/2010/main" val="3407046662"/>
      </p:ext>
    </p:extLst>
  </p:cSld>
  <p:clrMapOvr>
    <a:masterClrMapping/>
  </p:clrMapOvr>
  <p:transition>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6E8DFE83-7F91-42AC-A846-B509D0C7C656}"/>
              </a:ext>
            </a:extLst>
          </p:cNvPr>
          <p:cNvSpPr/>
          <p:nvPr/>
        </p:nvSpPr>
        <p:spPr>
          <a:xfrm>
            <a:off x="114300" y="1447800"/>
            <a:ext cx="8915400" cy="4401205"/>
          </a:xfrm>
          <a:prstGeom prst="rect">
            <a:avLst/>
          </a:prstGeom>
        </p:spPr>
        <p:txBody>
          <a:bodyPr wrap="square">
            <a:spAutoFit/>
          </a:bodyPr>
          <a:lstStyle/>
          <a:p>
            <a:pPr algn="l">
              <a:spcBef>
                <a:spcPts val="1200"/>
              </a:spcBef>
              <a:spcAft>
                <a:spcPts val="0"/>
              </a:spcAft>
            </a:pPr>
            <a:r>
              <a:rPr lang="en-US" sz="4000" dirty="0">
                <a:latin typeface="Arial Narrow" panose="020B0606020202030204" pitchFamily="34" charset="0"/>
                <a:cs typeface="Arial" panose="020B0604020202020204" pitchFamily="34" charset="0"/>
              </a:rPr>
              <a:t>But if you are committed to this way of life, your walk with Christ will be intensely alive. You will have an ever-deepening appreciation for God's mercy on you. You will be less afraid of what others think about you and more confident in God's ability to teach and empower you to love others effectively.</a:t>
            </a:r>
          </a:p>
        </p:txBody>
      </p:sp>
    </p:spTree>
    <p:extLst>
      <p:ext uri="{BB962C8B-B14F-4D97-AF65-F5344CB8AC3E}">
        <p14:creationId xmlns:p14="http://schemas.microsoft.com/office/powerpoint/2010/main" val="1541441065"/>
      </p:ext>
    </p:extLst>
  </p:cSld>
  <p:clrMapOvr>
    <a:masterClrMapping/>
  </p:clrMapOvr>
  <p:transition>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6E8DFE83-7F91-42AC-A846-B509D0C7C656}"/>
              </a:ext>
            </a:extLst>
          </p:cNvPr>
          <p:cNvSpPr/>
          <p:nvPr/>
        </p:nvSpPr>
        <p:spPr>
          <a:xfrm>
            <a:off x="114300" y="152400"/>
            <a:ext cx="8915400" cy="6247864"/>
          </a:xfrm>
          <a:prstGeom prst="rect">
            <a:avLst/>
          </a:prstGeom>
        </p:spPr>
        <p:txBody>
          <a:bodyPr wrap="square">
            <a:spAutoFit/>
          </a:bodyPr>
          <a:lstStyle/>
          <a:p>
            <a:pPr algn="l">
              <a:spcBef>
                <a:spcPts val="800"/>
              </a:spcBef>
              <a:spcAft>
                <a:spcPts val="800"/>
              </a:spcAft>
            </a:pPr>
            <a:r>
              <a:rPr lang="en-US" sz="4000" dirty="0">
                <a:latin typeface="Arial Narrow" panose="020B0606020202030204" pitchFamily="34" charset="0"/>
                <a:cs typeface="Arial" panose="020B0604020202020204" pitchFamily="34" charset="0"/>
              </a:rPr>
              <a:t>This is the great paradox of the Bible. It is by losing our lives in loving service that we gain our lives. If you seek fulfillment by trying to get others to love you the way you want to be loved, you will be miserable. If you seek happiness by constructing a world full of comfort and convenience, it will elude you. But if you forsake this and instead seek to love others the way God loves you, joy and fulfillment will find you in increasing measure.</a:t>
            </a:r>
          </a:p>
        </p:txBody>
      </p:sp>
    </p:spTree>
    <p:extLst>
      <p:ext uri="{BB962C8B-B14F-4D97-AF65-F5344CB8AC3E}">
        <p14:creationId xmlns:p14="http://schemas.microsoft.com/office/powerpoint/2010/main" val="3620412717"/>
      </p:ext>
    </p:extLst>
  </p:cSld>
  <p:clrMapOvr>
    <a:masterClrMapping/>
  </p:clrMapOvr>
  <p:transition>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xmlns="" id="{3FDB6116-4D29-479B-8ADD-E2CFC6137028}"/>
              </a:ext>
            </a:extLst>
          </p:cNvPr>
          <p:cNvSpPr>
            <a:spLocks noGrp="1" noChangeArrowheads="1"/>
          </p:cNvSpPr>
          <p:nvPr>
            <p:ph type="title"/>
          </p:nvPr>
        </p:nvSpPr>
        <p:spPr/>
        <p:txBody>
          <a:bodyPr/>
          <a:lstStyle/>
          <a:p>
            <a:r>
              <a:rPr lang="en-US" altLang="en-US" sz="8800"/>
              <a:t>1 Corinthians 13</a:t>
            </a:r>
          </a:p>
        </p:txBody>
      </p:sp>
      <p:sp>
        <p:nvSpPr>
          <p:cNvPr id="330755" name="Rectangle 3">
            <a:extLst>
              <a:ext uri="{FF2B5EF4-FFF2-40B4-BE49-F238E27FC236}">
                <a16:creationId xmlns:a16="http://schemas.microsoft.com/office/drawing/2014/main" xmlns="" id="{1A015B0F-4253-440E-B774-6073BAD551CB}"/>
              </a:ext>
            </a:extLst>
          </p:cNvPr>
          <p:cNvSpPr>
            <a:spLocks noGrp="1" noChangeArrowheads="1"/>
          </p:cNvSpPr>
          <p:nvPr>
            <p:ph type="body" idx="1"/>
          </p:nvPr>
        </p:nvSpPr>
        <p:spPr>
          <a:xfrm>
            <a:off x="0" y="1524000"/>
            <a:ext cx="9448800" cy="4876800"/>
          </a:xfrm>
          <a:solidFill>
            <a:schemeClr val="tx1"/>
          </a:solidFill>
        </p:spPr>
        <p:txBody>
          <a:bodyPr/>
          <a:lstStyle/>
          <a:p>
            <a:pPr>
              <a:buFont typeface="Wingdings" panose="05000000000000000000" pitchFamily="2" charset="2"/>
              <a:buNone/>
            </a:pPr>
            <a:r>
              <a:rPr lang="en-US" altLang="en-US" sz="5400" dirty="0">
                <a:solidFill>
                  <a:srgbClr val="000000"/>
                </a:solidFill>
                <a:effectLst/>
              </a:rPr>
              <a:t>Discussion:</a:t>
            </a:r>
          </a:p>
          <a:p>
            <a:pPr>
              <a:buFont typeface="Wingdings" panose="05000000000000000000" pitchFamily="2" charset="2"/>
              <a:buNone/>
            </a:pPr>
            <a:endParaRPr lang="en-US" altLang="en-US" sz="5400" dirty="0">
              <a:solidFill>
                <a:srgbClr val="000000"/>
              </a:solidFill>
              <a:effectLst/>
            </a:endParaRPr>
          </a:p>
          <a:p>
            <a:pPr>
              <a:lnSpc>
                <a:spcPct val="100000"/>
              </a:lnSpc>
              <a:buFont typeface="Wingdings" panose="05000000000000000000" pitchFamily="2" charset="2"/>
              <a:buNone/>
            </a:pPr>
            <a:r>
              <a:rPr lang="en-US" altLang="en-US" sz="5400" dirty="0">
                <a:solidFill>
                  <a:srgbClr val="000000"/>
                </a:solidFill>
                <a:effectLst/>
              </a:rPr>
              <a:t>  Why does </a:t>
            </a:r>
            <a:r>
              <a:rPr lang="en-US" altLang="en-US" sz="5400" i="1" dirty="0">
                <a:solidFill>
                  <a:srgbClr val="000000"/>
                </a:solidFill>
                <a:effectLst/>
              </a:rPr>
              <a:t>imitating</a:t>
            </a:r>
            <a:r>
              <a:rPr lang="en-US" altLang="en-US" sz="5400" dirty="0">
                <a:solidFill>
                  <a:srgbClr val="000000"/>
                </a:solidFill>
                <a:effectLst/>
              </a:rPr>
              <a:t> other peoples’ Christian love </a:t>
            </a:r>
            <a:br>
              <a:rPr lang="en-US" altLang="en-US" sz="5400" dirty="0">
                <a:solidFill>
                  <a:srgbClr val="000000"/>
                </a:solidFill>
                <a:effectLst/>
              </a:rPr>
            </a:br>
            <a:r>
              <a:rPr lang="en-US" altLang="en-US" sz="5400" dirty="0">
                <a:solidFill>
                  <a:srgbClr val="000000"/>
                </a:solidFill>
                <a:effectLst/>
              </a:rPr>
              <a:t>help us to love?</a:t>
            </a: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1" name="Rectangle 3">
            <a:extLst>
              <a:ext uri="{FF2B5EF4-FFF2-40B4-BE49-F238E27FC236}">
                <a16:creationId xmlns:a16="http://schemas.microsoft.com/office/drawing/2014/main" xmlns="" id="{C2C0A8B4-15BE-41A1-84E5-26D87A9780FA}"/>
              </a:ext>
            </a:extLst>
          </p:cNvPr>
          <p:cNvSpPr>
            <a:spLocks noChangeArrowheads="1"/>
          </p:cNvSpPr>
          <p:nvPr/>
        </p:nvSpPr>
        <p:spPr bwMode="auto">
          <a:xfrm>
            <a:off x="381000" y="2514600"/>
            <a:ext cx="8229600" cy="2057400"/>
          </a:xfrm>
          <a:prstGeom prst="rect">
            <a:avLst/>
          </a:prstGeom>
          <a:gradFill rotWithShape="0">
            <a:gsLst>
              <a:gs pos="0">
                <a:srgbClr val="000000"/>
              </a:gs>
              <a:gs pos="50000">
                <a:srgbClr val="FF0066"/>
              </a:gs>
              <a:gs pos="100000">
                <a:srgbClr val="000000"/>
              </a:gs>
            </a:gsLst>
            <a:lin ang="5400000" scaled="1"/>
          </a:gra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tIns="502920"/>
          <a:lstStyle/>
          <a:p>
            <a:pPr algn="l">
              <a:lnSpc>
                <a:spcPct val="75000"/>
              </a:lnSpc>
              <a:spcBef>
                <a:spcPct val="10000"/>
              </a:spcBef>
            </a:pPr>
            <a:r>
              <a:rPr lang="en-US" altLang="en-US" sz="9600" b="1">
                <a:effectLst>
                  <a:outerShdw blurRad="38100" dist="38100" dir="2700000" algn="tl">
                    <a:srgbClr val="000000"/>
                  </a:outerShdw>
                </a:effectLst>
              </a:rPr>
              <a:t>What is Love?</a:t>
            </a:r>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9" name="Rectangle 3">
            <a:extLst>
              <a:ext uri="{FF2B5EF4-FFF2-40B4-BE49-F238E27FC236}">
                <a16:creationId xmlns:a16="http://schemas.microsoft.com/office/drawing/2014/main" xmlns="" id="{D34AD313-6073-48E6-975F-3107C61FD86A}"/>
              </a:ext>
            </a:extLst>
          </p:cNvPr>
          <p:cNvSpPr>
            <a:spLocks noChangeArrowheads="1"/>
          </p:cNvSpPr>
          <p:nvPr/>
        </p:nvSpPr>
        <p:spPr bwMode="auto">
          <a:xfrm>
            <a:off x="381000" y="816429"/>
            <a:ext cx="8229600" cy="2590800"/>
          </a:xfrm>
          <a:prstGeom prst="rect">
            <a:avLst/>
          </a:prstGeom>
          <a:gradFill rotWithShape="0">
            <a:gsLst>
              <a:gs pos="0">
                <a:srgbClr val="000000"/>
              </a:gs>
              <a:gs pos="50000">
                <a:srgbClr val="FF0066"/>
              </a:gs>
              <a:gs pos="100000">
                <a:srgbClr val="000000"/>
              </a:gs>
            </a:gsLst>
            <a:lin ang="5400000" scaled="1"/>
          </a:gra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lnSpc>
                <a:spcPct val="75000"/>
              </a:lnSpc>
              <a:spcBef>
                <a:spcPct val="10000"/>
              </a:spcBef>
            </a:pPr>
            <a:r>
              <a:rPr lang="en-US" altLang="en-US" sz="5400" b="1" dirty="0">
                <a:effectLst>
                  <a:outerShdw blurRad="38100" dist="38100" dir="2700000" algn="tl">
                    <a:srgbClr val="000000"/>
                  </a:outerShdw>
                </a:effectLst>
              </a:rPr>
              <a:t>Love = A commitment to give of myself for the good of another, through the power of God</a:t>
            </a:r>
          </a:p>
        </p:txBody>
      </p:sp>
      <p:sp>
        <p:nvSpPr>
          <p:cNvPr id="3" name="Rectangle 3">
            <a:extLst>
              <a:ext uri="{FF2B5EF4-FFF2-40B4-BE49-F238E27FC236}">
                <a16:creationId xmlns:a16="http://schemas.microsoft.com/office/drawing/2014/main" xmlns="" id="{2191629E-EDF9-4F07-B9DE-5EA7AA659C56}"/>
              </a:ext>
            </a:extLst>
          </p:cNvPr>
          <p:cNvSpPr>
            <a:spLocks noChangeArrowheads="1"/>
          </p:cNvSpPr>
          <p:nvPr/>
        </p:nvSpPr>
        <p:spPr bwMode="auto">
          <a:xfrm>
            <a:off x="609600" y="4495800"/>
            <a:ext cx="8077200" cy="1905000"/>
          </a:xfrm>
          <a:prstGeom prst="rect">
            <a:avLst/>
          </a:prstGeom>
          <a:gradFill rotWithShape="0">
            <a:gsLst>
              <a:gs pos="0">
                <a:srgbClr val="000000"/>
              </a:gs>
              <a:gs pos="50000">
                <a:srgbClr val="0000B2"/>
              </a:gs>
              <a:gs pos="100000">
                <a:srgbClr val="000000"/>
              </a:gs>
            </a:gsLst>
            <a:lin ang="5400000" scaled="1"/>
          </a:gra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lnSpc>
                <a:spcPct val="75000"/>
              </a:lnSpc>
              <a:spcBef>
                <a:spcPct val="10000"/>
              </a:spcBef>
            </a:pPr>
            <a:r>
              <a:rPr lang="en-US" altLang="en-US" sz="4800" b="1" dirty="0">
                <a:effectLst>
                  <a:outerShdw blurRad="38100" dist="38100" dir="2700000" algn="tl">
                    <a:srgbClr val="000000"/>
                  </a:outerShdw>
                </a:effectLst>
              </a:rPr>
              <a:t>What is the opposite of love?</a:t>
            </a:r>
          </a:p>
          <a:p>
            <a:pPr algn="l">
              <a:lnSpc>
                <a:spcPct val="75000"/>
              </a:lnSpc>
              <a:spcBef>
                <a:spcPct val="10000"/>
              </a:spcBef>
            </a:pPr>
            <a:r>
              <a:rPr lang="en-US" altLang="en-US" sz="8000" b="1" dirty="0">
                <a:effectLst>
                  <a:outerShdw blurRad="38100" dist="38100" dir="2700000" algn="tl">
                    <a:srgbClr val="000000"/>
                  </a:outerShdw>
                </a:effectLst>
              </a:rPr>
              <a:t>Selfishness</a:t>
            </a:r>
            <a:endParaRPr lang="en-US" altLang="en-US" sz="4400" b="1"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a:extLst>
              <a:ext uri="{FF2B5EF4-FFF2-40B4-BE49-F238E27FC236}">
                <a16:creationId xmlns:a16="http://schemas.microsoft.com/office/drawing/2014/main" xmlns="" id="{8F2D0F59-BE17-4266-BCDB-1CF0F8B8EDB4}"/>
              </a:ext>
            </a:extLst>
          </p:cNvPr>
          <p:cNvSpPr>
            <a:spLocks noGrp="1" noChangeArrowheads="1"/>
          </p:cNvSpPr>
          <p:nvPr>
            <p:ph type="title"/>
          </p:nvPr>
        </p:nvSpPr>
        <p:spPr/>
        <p:txBody>
          <a:bodyPr/>
          <a:lstStyle/>
          <a:p>
            <a:r>
              <a:rPr lang="en-US" altLang="en-US" sz="8800"/>
              <a:t>1 Corinthians 13</a:t>
            </a:r>
          </a:p>
        </p:txBody>
      </p:sp>
      <p:sp>
        <p:nvSpPr>
          <p:cNvPr id="244739" name="Rectangle 3">
            <a:extLst>
              <a:ext uri="{FF2B5EF4-FFF2-40B4-BE49-F238E27FC236}">
                <a16:creationId xmlns:a16="http://schemas.microsoft.com/office/drawing/2014/main" xmlns="" id="{65AA10A8-F11F-4F76-B9B3-A83A52A30000}"/>
              </a:ext>
            </a:extLst>
          </p:cNvPr>
          <p:cNvSpPr>
            <a:spLocks noGrp="1" noChangeArrowheads="1"/>
          </p:cNvSpPr>
          <p:nvPr>
            <p:ph type="body" idx="1"/>
          </p:nvPr>
        </p:nvSpPr>
        <p:spPr/>
        <p:txBody>
          <a:bodyPr>
            <a:normAutofit/>
          </a:bodyPr>
          <a:lstStyle/>
          <a:p>
            <a:pPr>
              <a:buFont typeface="Wingdings" panose="05000000000000000000" pitchFamily="2" charset="2"/>
              <a:buNone/>
            </a:pPr>
            <a:r>
              <a:rPr lang="en-US" altLang="en-US" sz="9600" dirty="0"/>
              <a:t>Lists out.</a:t>
            </a:r>
            <a:r>
              <a:rPr lang="en-US" altLang="en-US" sz="4800" dirty="0"/>
              <a:t/>
            </a:r>
            <a:br>
              <a:rPr lang="en-US" altLang="en-US" sz="4800" dirty="0"/>
            </a:br>
            <a:endParaRPr lang="en-US" altLang="en-US" sz="4800" dirty="0"/>
          </a:p>
          <a:p>
            <a:pPr>
              <a:lnSpc>
                <a:spcPct val="100000"/>
              </a:lnSpc>
              <a:buFont typeface="Wingdings" panose="05000000000000000000" pitchFamily="2" charset="2"/>
              <a:buNone/>
            </a:pPr>
            <a:r>
              <a:rPr lang="en-US" altLang="en-US" sz="6600" u="sng" dirty="0"/>
              <a:t>For each area, think:</a:t>
            </a:r>
          </a:p>
          <a:p>
            <a:pPr marL="914400" indent="-914400">
              <a:lnSpc>
                <a:spcPct val="100000"/>
              </a:lnSpc>
              <a:buFont typeface="Wingdings" panose="05000000000000000000" pitchFamily="2" charset="2"/>
              <a:buAutoNum type="arabicParenR"/>
            </a:pPr>
            <a:r>
              <a:rPr lang="en-US" altLang="en-US" sz="4800" dirty="0"/>
              <a:t>Why it’s needed, desirable? </a:t>
            </a:r>
          </a:p>
          <a:p>
            <a:pPr marL="914400" indent="-914400">
              <a:lnSpc>
                <a:spcPct val="100000"/>
              </a:lnSpc>
              <a:buFont typeface="Wingdings" panose="05000000000000000000" pitchFamily="2" charset="2"/>
              <a:buAutoNum type="arabicParenR"/>
            </a:pPr>
            <a:r>
              <a:rPr lang="en-US" altLang="en-US" sz="4800" dirty="0"/>
              <a:t>Why I need God in that area?  </a:t>
            </a:r>
          </a:p>
        </p:txBody>
      </p:sp>
    </p:spTree>
    <p:extLst>
      <p:ext uri="{BB962C8B-B14F-4D97-AF65-F5344CB8AC3E}">
        <p14:creationId xmlns:p14="http://schemas.microsoft.com/office/powerpoint/2010/main" val="219539696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473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473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47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a:extLst>
              <a:ext uri="{FF2B5EF4-FFF2-40B4-BE49-F238E27FC236}">
                <a16:creationId xmlns:a16="http://schemas.microsoft.com/office/drawing/2014/main" xmlns="" id="{8F2D0F59-BE17-4266-BCDB-1CF0F8B8EDB4}"/>
              </a:ext>
            </a:extLst>
          </p:cNvPr>
          <p:cNvSpPr>
            <a:spLocks noGrp="1" noChangeArrowheads="1"/>
          </p:cNvSpPr>
          <p:nvPr>
            <p:ph type="title"/>
          </p:nvPr>
        </p:nvSpPr>
        <p:spPr/>
        <p:txBody>
          <a:bodyPr/>
          <a:lstStyle/>
          <a:p>
            <a:r>
              <a:rPr lang="en-US" altLang="en-US" sz="8800"/>
              <a:t>1 Corinthians 13</a:t>
            </a:r>
          </a:p>
        </p:txBody>
      </p:sp>
      <p:sp>
        <p:nvSpPr>
          <p:cNvPr id="244739" name="Rectangle 3">
            <a:extLst>
              <a:ext uri="{FF2B5EF4-FFF2-40B4-BE49-F238E27FC236}">
                <a16:creationId xmlns:a16="http://schemas.microsoft.com/office/drawing/2014/main" xmlns="" id="{65AA10A8-F11F-4F76-B9B3-A83A52A30000}"/>
              </a:ext>
            </a:extLst>
          </p:cNvPr>
          <p:cNvSpPr>
            <a:spLocks noGrp="1" noChangeArrowheads="1"/>
          </p:cNvSpPr>
          <p:nvPr>
            <p:ph type="body" idx="1"/>
          </p:nvPr>
        </p:nvSpPr>
        <p:spPr/>
        <p:txBody>
          <a:bodyPr/>
          <a:lstStyle/>
          <a:p>
            <a:pPr>
              <a:buFont typeface="Wingdings" panose="05000000000000000000" pitchFamily="2" charset="2"/>
              <a:buNone/>
            </a:pPr>
            <a:r>
              <a:rPr lang="en-US" altLang="en-US" sz="4800"/>
              <a:t>4 Love is patient, love is kind, and is not jealous; love does not brag and is not arrogant, </a:t>
            </a:r>
          </a:p>
          <a:p>
            <a:pPr>
              <a:buFont typeface="Wingdings" panose="05000000000000000000" pitchFamily="2" charset="2"/>
              <a:buNone/>
            </a:pPr>
            <a:endParaRPr lang="en-US" altLang="en-US" sz="4800"/>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a:extLst>
              <a:ext uri="{FF2B5EF4-FFF2-40B4-BE49-F238E27FC236}">
                <a16:creationId xmlns:a16="http://schemas.microsoft.com/office/drawing/2014/main" xmlns="" id="{E259708F-8014-49EE-8F2B-5DF10A784867}"/>
              </a:ext>
            </a:extLst>
          </p:cNvPr>
          <p:cNvSpPr>
            <a:spLocks noGrp="1" noChangeArrowheads="1"/>
          </p:cNvSpPr>
          <p:nvPr>
            <p:ph type="title"/>
          </p:nvPr>
        </p:nvSpPr>
        <p:spPr/>
        <p:txBody>
          <a:bodyPr/>
          <a:lstStyle/>
          <a:p>
            <a:r>
              <a:rPr lang="en-US" altLang="en-US" sz="8800"/>
              <a:t>1 Corinthians 13</a:t>
            </a:r>
          </a:p>
        </p:txBody>
      </p:sp>
      <p:sp>
        <p:nvSpPr>
          <p:cNvPr id="260099" name="Rectangle 3">
            <a:extLst>
              <a:ext uri="{FF2B5EF4-FFF2-40B4-BE49-F238E27FC236}">
                <a16:creationId xmlns:a16="http://schemas.microsoft.com/office/drawing/2014/main" xmlns="" id="{F78DAA03-29E9-4897-ACDB-E5ADCA981ED7}"/>
              </a:ext>
            </a:extLst>
          </p:cNvPr>
          <p:cNvSpPr>
            <a:spLocks noGrp="1" noChangeArrowheads="1"/>
          </p:cNvSpPr>
          <p:nvPr>
            <p:ph type="body" idx="1"/>
          </p:nvPr>
        </p:nvSpPr>
        <p:spPr/>
        <p:txBody>
          <a:bodyPr/>
          <a:lstStyle/>
          <a:p>
            <a:pPr>
              <a:buFont typeface="Wingdings" panose="05000000000000000000" pitchFamily="2" charset="2"/>
              <a:buNone/>
            </a:pPr>
            <a:r>
              <a:rPr lang="en-US" altLang="en-US" sz="4800"/>
              <a:t>4 Love is patient, love is kind, and is not jealous; love does not brag and is not arrogant, </a:t>
            </a:r>
          </a:p>
          <a:p>
            <a:pPr>
              <a:buFont typeface="Wingdings" panose="05000000000000000000" pitchFamily="2" charset="2"/>
              <a:buNone/>
            </a:pPr>
            <a:endParaRPr lang="en-US" altLang="en-US" sz="4800"/>
          </a:p>
        </p:txBody>
      </p:sp>
      <p:sp>
        <p:nvSpPr>
          <p:cNvPr id="260100" name="Oval 4">
            <a:extLst>
              <a:ext uri="{FF2B5EF4-FFF2-40B4-BE49-F238E27FC236}">
                <a16:creationId xmlns:a16="http://schemas.microsoft.com/office/drawing/2014/main" xmlns="" id="{A0367EDE-189C-4DDA-B9A2-E5928535CD06}"/>
              </a:ext>
            </a:extLst>
          </p:cNvPr>
          <p:cNvSpPr>
            <a:spLocks noChangeArrowheads="1"/>
          </p:cNvSpPr>
          <p:nvPr/>
        </p:nvSpPr>
        <p:spPr bwMode="auto">
          <a:xfrm>
            <a:off x="2286000" y="1371600"/>
            <a:ext cx="2362200" cy="838200"/>
          </a:xfrm>
          <a:prstGeom prst="ellipse">
            <a:avLst/>
          </a:prstGeom>
          <a:noFill/>
          <a:ln w="104775">
            <a:solidFill>
              <a:schemeClr val="tx1"/>
            </a:solidFill>
            <a:round/>
            <a:headEnd type="none" w="sm" len="sm"/>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0101" name="Rectangle 5">
            <a:extLst>
              <a:ext uri="{FF2B5EF4-FFF2-40B4-BE49-F238E27FC236}">
                <a16:creationId xmlns:a16="http://schemas.microsoft.com/office/drawing/2014/main" xmlns="" id="{B282DD54-33FA-44E4-9A5E-84D3FF3E1A97}"/>
              </a:ext>
            </a:extLst>
          </p:cNvPr>
          <p:cNvSpPr>
            <a:spLocks noChangeArrowheads="1"/>
          </p:cNvSpPr>
          <p:nvPr/>
        </p:nvSpPr>
        <p:spPr bwMode="auto">
          <a:xfrm>
            <a:off x="190500" y="2225040"/>
            <a:ext cx="8763000" cy="3733800"/>
          </a:xfrm>
          <a:prstGeom prst="rect">
            <a:avLst/>
          </a:prstGeom>
          <a:gradFill rotWithShape="0">
            <a:gsLst>
              <a:gs pos="0">
                <a:srgbClr val="000000"/>
              </a:gs>
              <a:gs pos="50000">
                <a:srgbClr val="008000"/>
              </a:gs>
              <a:gs pos="100000">
                <a:srgbClr val="000000"/>
              </a:gs>
            </a:gsLst>
            <a:lin ang="5400000" scaled="1"/>
          </a:gra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lnSpc>
                <a:spcPct val="75000"/>
              </a:lnSpc>
              <a:spcBef>
                <a:spcPct val="10000"/>
              </a:spcBef>
            </a:pPr>
            <a:r>
              <a:rPr lang="en-US" altLang="en-US" sz="5400" b="1" i="1" dirty="0" err="1">
                <a:effectLst>
                  <a:outerShdw blurRad="38100" dist="38100" dir="2700000" algn="tl">
                    <a:srgbClr val="000000"/>
                  </a:outerShdw>
                </a:effectLst>
              </a:rPr>
              <a:t>Makrothymeo</a:t>
            </a:r>
            <a:r>
              <a:rPr lang="en-US" altLang="en-US" sz="5400" b="1" i="1" dirty="0">
                <a:effectLst>
                  <a:outerShdw blurRad="38100" dist="38100" dir="2700000" algn="tl">
                    <a:srgbClr val="000000"/>
                  </a:outerShdw>
                </a:effectLst>
              </a:rPr>
              <a:t/>
            </a:r>
            <a:br>
              <a:rPr lang="en-US" altLang="en-US" sz="5400" b="1" i="1" dirty="0">
                <a:effectLst>
                  <a:outerShdw blurRad="38100" dist="38100" dir="2700000" algn="tl">
                    <a:srgbClr val="000000"/>
                  </a:outerShdw>
                </a:effectLst>
              </a:rPr>
            </a:br>
            <a:r>
              <a:rPr lang="en-US" altLang="en-US" sz="5400" b="1" dirty="0">
                <a:effectLst>
                  <a:outerShdw blurRad="38100" dist="38100" dir="2700000" algn="tl">
                    <a:srgbClr val="000000"/>
                  </a:outerShdw>
                </a:effectLst>
              </a:rPr>
              <a:t>= be of long spirit. </a:t>
            </a:r>
            <a:br>
              <a:rPr lang="en-US" altLang="en-US" sz="5400" b="1" dirty="0">
                <a:effectLst>
                  <a:outerShdw blurRad="38100" dist="38100" dir="2700000" algn="tl">
                    <a:srgbClr val="000000"/>
                  </a:outerShdw>
                </a:effectLst>
              </a:rPr>
            </a:br>
            <a:r>
              <a:rPr lang="en-US" altLang="en-US" sz="5400" b="1" dirty="0">
                <a:effectLst>
                  <a:outerShdw blurRad="38100" dist="38100" dir="2700000" algn="tl">
                    <a:srgbClr val="000000"/>
                  </a:outerShdw>
                </a:effectLst>
              </a:rPr>
              <a:t>   Not lose heart.</a:t>
            </a:r>
            <a:br>
              <a:rPr lang="en-US" altLang="en-US" sz="5400" b="1" dirty="0">
                <a:effectLst>
                  <a:outerShdw blurRad="38100" dist="38100" dir="2700000" algn="tl">
                    <a:srgbClr val="000000"/>
                  </a:outerShdw>
                </a:effectLst>
              </a:rPr>
            </a:br>
            <a:r>
              <a:rPr lang="en-US" altLang="en-US" sz="5400" b="1" dirty="0">
                <a:effectLst>
                  <a:outerShdw blurRad="38100" dist="38100" dir="2700000" algn="tl">
                    <a:srgbClr val="000000"/>
                  </a:outerShdw>
                </a:effectLst>
              </a:rPr>
              <a:t>   Persevere, endure troubles</a:t>
            </a:r>
          </a:p>
          <a:p>
            <a:pPr algn="l">
              <a:lnSpc>
                <a:spcPct val="75000"/>
              </a:lnSpc>
              <a:spcBef>
                <a:spcPct val="10000"/>
              </a:spcBef>
            </a:pPr>
            <a:r>
              <a:rPr lang="en-US" altLang="en-US" sz="5400" b="1" dirty="0">
                <a:effectLst>
                  <a:outerShdw blurRad="38100" dist="38100" dir="2700000" algn="tl">
                    <a:srgbClr val="000000"/>
                  </a:outerShdw>
                </a:effectLst>
              </a:rPr>
              <a:t>= Slow to anger. </a:t>
            </a:r>
            <a:br>
              <a:rPr lang="en-US" altLang="en-US" sz="5400" b="1" dirty="0">
                <a:effectLst>
                  <a:outerShdw blurRad="38100" dist="38100" dir="2700000" algn="tl">
                    <a:srgbClr val="000000"/>
                  </a:outerShdw>
                </a:effectLst>
              </a:rPr>
            </a:br>
            <a:r>
              <a:rPr lang="en-US" altLang="en-US" sz="5400" b="1" dirty="0">
                <a:effectLst>
                  <a:outerShdw blurRad="38100" dist="38100" dir="2700000" algn="tl">
                    <a:srgbClr val="000000"/>
                  </a:outerShdw>
                </a:effectLst>
              </a:rPr>
              <a:t>  </a:t>
            </a:r>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2">
            <a:extLst>
              <a:ext uri="{FF2B5EF4-FFF2-40B4-BE49-F238E27FC236}">
                <a16:creationId xmlns:a16="http://schemas.microsoft.com/office/drawing/2014/main" xmlns="" id="{8F46986D-FAA4-4C32-AE4F-D2D19BB3EECD}"/>
              </a:ext>
            </a:extLst>
          </p:cNvPr>
          <p:cNvSpPr>
            <a:spLocks noGrp="1" noChangeArrowheads="1"/>
          </p:cNvSpPr>
          <p:nvPr>
            <p:ph type="title"/>
          </p:nvPr>
        </p:nvSpPr>
        <p:spPr/>
        <p:txBody>
          <a:bodyPr/>
          <a:lstStyle/>
          <a:p>
            <a:r>
              <a:rPr lang="en-US" altLang="en-US" sz="8800"/>
              <a:t>1 Corinthians 13</a:t>
            </a:r>
          </a:p>
        </p:txBody>
      </p:sp>
      <p:sp>
        <p:nvSpPr>
          <p:cNvPr id="307203" name="Rectangle 3">
            <a:extLst>
              <a:ext uri="{FF2B5EF4-FFF2-40B4-BE49-F238E27FC236}">
                <a16:creationId xmlns:a16="http://schemas.microsoft.com/office/drawing/2014/main" xmlns="" id="{EAD12F30-7B3D-4883-A42A-ED027F7F270E}"/>
              </a:ext>
            </a:extLst>
          </p:cNvPr>
          <p:cNvSpPr>
            <a:spLocks noGrp="1" noChangeArrowheads="1"/>
          </p:cNvSpPr>
          <p:nvPr>
            <p:ph type="body" idx="1"/>
          </p:nvPr>
        </p:nvSpPr>
        <p:spPr/>
        <p:txBody>
          <a:bodyPr/>
          <a:lstStyle/>
          <a:p>
            <a:pPr>
              <a:buFont typeface="Wingdings" panose="05000000000000000000" pitchFamily="2" charset="2"/>
              <a:buNone/>
            </a:pPr>
            <a:r>
              <a:rPr lang="en-US" altLang="en-US" sz="4800"/>
              <a:t>4 Love is patient, love is kind, and is not jealous; love does not brag and is not arrogant, </a:t>
            </a:r>
          </a:p>
        </p:txBody>
      </p:sp>
      <p:sp>
        <p:nvSpPr>
          <p:cNvPr id="307204" name="Rectangle 4">
            <a:extLst>
              <a:ext uri="{FF2B5EF4-FFF2-40B4-BE49-F238E27FC236}">
                <a16:creationId xmlns:a16="http://schemas.microsoft.com/office/drawing/2014/main" xmlns="" id="{FDE1AA3C-BB52-4631-8916-127AD8177C41}"/>
              </a:ext>
            </a:extLst>
          </p:cNvPr>
          <p:cNvSpPr>
            <a:spLocks noChangeArrowheads="1"/>
          </p:cNvSpPr>
          <p:nvPr/>
        </p:nvSpPr>
        <p:spPr bwMode="auto">
          <a:xfrm>
            <a:off x="1143000" y="3810000"/>
            <a:ext cx="7010400" cy="2667000"/>
          </a:xfrm>
          <a:prstGeom prst="rect">
            <a:avLst/>
          </a:prstGeom>
          <a:gradFill rotWithShape="0">
            <a:gsLst>
              <a:gs pos="0">
                <a:srgbClr val="000000"/>
              </a:gs>
              <a:gs pos="50000">
                <a:srgbClr val="008000"/>
              </a:gs>
              <a:gs pos="100000">
                <a:srgbClr val="000000"/>
              </a:gs>
            </a:gsLst>
            <a:lin ang="5400000" scaled="1"/>
          </a:gra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lnSpc>
                <a:spcPct val="75000"/>
              </a:lnSpc>
              <a:spcBef>
                <a:spcPct val="10000"/>
              </a:spcBef>
            </a:pPr>
            <a:r>
              <a:rPr lang="en-US" altLang="en-US" sz="5400" b="1" dirty="0">
                <a:effectLst>
                  <a:outerShdw blurRad="38100" dist="38100" dir="2700000" algn="tl">
                    <a:srgbClr val="000000"/>
                  </a:outerShdw>
                </a:effectLst>
              </a:rPr>
              <a:t>Show friendliness and          </a:t>
            </a:r>
            <a:br>
              <a:rPr lang="en-US" altLang="en-US" sz="5400" b="1" dirty="0">
                <a:effectLst>
                  <a:outerShdw blurRad="38100" dist="38100" dir="2700000" algn="tl">
                    <a:srgbClr val="000000"/>
                  </a:outerShdw>
                </a:effectLst>
              </a:rPr>
            </a:br>
            <a:r>
              <a:rPr lang="en-US" altLang="en-US" sz="5400" b="1" dirty="0">
                <a:effectLst>
                  <a:outerShdw blurRad="38100" dist="38100" dir="2700000" algn="tl">
                    <a:srgbClr val="000000"/>
                  </a:outerShdw>
                </a:effectLst>
              </a:rPr>
              <a:t>   good will toward.</a:t>
            </a:r>
          </a:p>
          <a:p>
            <a:pPr algn="l">
              <a:lnSpc>
                <a:spcPct val="75000"/>
              </a:lnSpc>
              <a:spcBef>
                <a:spcPct val="10000"/>
              </a:spcBef>
            </a:pPr>
            <a:r>
              <a:rPr lang="en-US" altLang="en-US" sz="5400" b="1" dirty="0">
                <a:effectLst>
                  <a:outerShdw blurRad="38100" dist="38100" dir="2700000" algn="tl">
                    <a:srgbClr val="000000"/>
                  </a:outerShdw>
                </a:effectLst>
              </a:rPr>
              <a:t>Not mean</a:t>
            </a:r>
          </a:p>
          <a:p>
            <a:pPr algn="l">
              <a:lnSpc>
                <a:spcPct val="75000"/>
              </a:lnSpc>
              <a:spcBef>
                <a:spcPct val="10000"/>
              </a:spcBef>
            </a:pPr>
            <a:r>
              <a:rPr lang="en-US" altLang="en-US" sz="5400" b="1" dirty="0">
                <a:effectLst>
                  <a:outerShdw blurRad="38100" dist="38100" dir="2700000" algn="tl">
                    <a:srgbClr val="000000"/>
                  </a:outerShdw>
                </a:effectLst>
              </a:rPr>
              <a:t>Considerate</a:t>
            </a:r>
          </a:p>
        </p:txBody>
      </p:sp>
      <p:sp>
        <p:nvSpPr>
          <p:cNvPr id="307205" name="Oval 5">
            <a:extLst>
              <a:ext uri="{FF2B5EF4-FFF2-40B4-BE49-F238E27FC236}">
                <a16:creationId xmlns:a16="http://schemas.microsoft.com/office/drawing/2014/main" xmlns="" id="{1E2B1D4F-651D-4D5E-BE83-101883C13773}"/>
              </a:ext>
            </a:extLst>
          </p:cNvPr>
          <p:cNvSpPr>
            <a:spLocks noChangeArrowheads="1"/>
          </p:cNvSpPr>
          <p:nvPr/>
        </p:nvSpPr>
        <p:spPr bwMode="auto">
          <a:xfrm>
            <a:off x="6172200" y="1371600"/>
            <a:ext cx="1752600" cy="838200"/>
          </a:xfrm>
          <a:prstGeom prst="ellipse">
            <a:avLst/>
          </a:prstGeom>
          <a:noFill/>
          <a:ln w="104775">
            <a:solidFill>
              <a:schemeClr val="tx1"/>
            </a:solidFill>
            <a:round/>
            <a:headEnd type="none" w="sm" len="sm"/>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04" grpId="0" animBg="1"/>
    </p:bldLst>
  </p:timing>
</p:sld>
</file>

<file path=ppt/theme/theme1.xml><?xml version="1.0" encoding="utf-8"?>
<a:theme xmlns:a="http://schemas.openxmlformats.org/drawingml/2006/main" name="den1.pot">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den1.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04775" cap="flat" cmpd="sng" algn="ctr">
          <a:solidFill>
            <a:schemeClr val="tx1"/>
          </a:solidFill>
          <a:prstDash val="solid"/>
          <a:round/>
          <a:headEnd type="none" w="sm" len="sm"/>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04775" cap="flat" cmpd="sng" algn="ctr">
          <a:solidFill>
            <a:schemeClr val="tx1"/>
          </a:solidFill>
          <a:prstDash val="solid"/>
          <a:round/>
          <a:headEnd type="none" w="sm" len="sm"/>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en1.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n1.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n1.po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n1.po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n1.po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n1.po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n1.po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Office\Templates\den1.pot</Template>
  <TotalTime>0</TotalTime>
  <Words>1858</Words>
  <Application>Microsoft Office PowerPoint</Application>
  <PresentationFormat>On-screen Show (4:3)</PresentationFormat>
  <Paragraphs>163</Paragraphs>
  <Slides>39</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Arial</vt:lpstr>
      <vt:lpstr>Arial Narrow</vt:lpstr>
      <vt:lpstr>Calibri</vt:lpstr>
      <vt:lpstr>Times New Roman</vt:lpstr>
      <vt:lpstr>Wingdings</vt:lpstr>
      <vt:lpstr>den1.pot</vt:lpstr>
      <vt:lpstr>1 Corinthians</vt:lpstr>
      <vt:lpstr>1 Corinthians 13</vt:lpstr>
      <vt:lpstr>1 Corinthians 13</vt:lpstr>
      <vt:lpstr>PowerPoint Presentation</vt:lpstr>
      <vt:lpstr>PowerPoint Presentation</vt:lpstr>
      <vt:lpstr>1 Corinthians 13</vt:lpstr>
      <vt:lpstr>1 Corinthians 13</vt:lpstr>
      <vt:lpstr>1 Corinthians 13</vt:lpstr>
      <vt:lpstr>1 Corinthians 13</vt:lpstr>
      <vt:lpstr>1 Corinthians 13</vt:lpstr>
      <vt:lpstr>1 Corinthians 13</vt:lpstr>
      <vt:lpstr>1 Corinthians 13</vt:lpstr>
      <vt:lpstr>1 Corinthians 13</vt:lpstr>
      <vt:lpstr>1 Corinthians 13</vt:lpstr>
      <vt:lpstr>1 Corinthians 13</vt:lpstr>
      <vt:lpstr>1 Corinthians 13</vt:lpstr>
      <vt:lpstr>1 Corinthians 13</vt:lpstr>
      <vt:lpstr>1 Corinthians 13</vt:lpstr>
      <vt:lpstr>1 Corinthians 13</vt:lpstr>
      <vt:lpstr>1 Corinthians 13</vt:lpstr>
      <vt:lpstr>1 Corinthians 13</vt:lpstr>
      <vt:lpstr>1 Corinthians 13</vt:lpstr>
      <vt:lpstr>1 Corinthians 13</vt:lpstr>
      <vt:lpstr>1 Corinthians 13</vt:lpstr>
      <vt:lpstr>1 Corinthians 13</vt:lpstr>
      <vt:lpstr>1 Corinthians 13</vt:lpstr>
      <vt:lpstr>1 Corinthians 13</vt:lpstr>
      <vt:lpstr>1 Corinthians 13</vt:lpstr>
      <vt:lpstr>1 Corinthians 13</vt:lpstr>
      <vt:lpstr>1 Corinthians 13</vt:lpstr>
      <vt:lpstr>1 Corinthians 13</vt:lpstr>
      <vt:lpstr>1 Corinthians 13</vt:lpstr>
      <vt:lpstr>PowerPoint Presentation</vt:lpstr>
      <vt:lpstr>Drop your ‘bucket’ into God’s ‘well’ with such prayers:</vt:lpstr>
      <vt:lpstr>1 Corinthians 13</vt:lpstr>
      <vt:lpstr>PowerPoint Presentation</vt:lpstr>
      <vt:lpstr>PowerPoint Presentation</vt:lpstr>
      <vt:lpstr>PowerPoint Presentation</vt:lpstr>
      <vt:lpstr>1 Corinthians 13</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2023-06-28T15:05:17Z</dcterms:created>
  <dcterms:modified xsi:type="dcterms:W3CDTF">2023-06-28T15:05:25Z</dcterms:modified>
</cp:coreProperties>
</file>